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9.jpg" ContentType="image/png"/>
  <Override PartName="/ppt/media/image9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154"/>
  </p:notesMasterIdLst>
  <p:sldIdLst>
    <p:sldId id="433" r:id="rId2"/>
    <p:sldId id="267" r:id="rId3"/>
    <p:sldId id="277" r:id="rId4"/>
    <p:sldId id="268" r:id="rId5"/>
    <p:sldId id="278" r:id="rId6"/>
    <p:sldId id="269" r:id="rId7"/>
    <p:sldId id="279" r:id="rId8"/>
    <p:sldId id="281" r:id="rId9"/>
    <p:sldId id="442" r:id="rId10"/>
    <p:sldId id="282" r:id="rId11"/>
    <p:sldId id="449" r:id="rId12"/>
    <p:sldId id="280" r:id="rId13"/>
    <p:sldId id="270" r:id="rId14"/>
    <p:sldId id="284" r:id="rId15"/>
    <p:sldId id="286" r:id="rId16"/>
    <p:sldId id="287" r:id="rId17"/>
    <p:sldId id="283" r:id="rId18"/>
    <p:sldId id="288" r:id="rId19"/>
    <p:sldId id="289" r:id="rId20"/>
    <p:sldId id="291" r:id="rId21"/>
    <p:sldId id="285" r:id="rId22"/>
    <p:sldId id="292" r:id="rId23"/>
    <p:sldId id="293" r:id="rId24"/>
    <p:sldId id="301" r:id="rId25"/>
    <p:sldId id="445" r:id="rId26"/>
    <p:sldId id="295" r:id="rId27"/>
    <p:sldId id="296" r:id="rId28"/>
    <p:sldId id="297" r:id="rId29"/>
    <p:sldId id="298" r:id="rId30"/>
    <p:sldId id="299" r:id="rId31"/>
    <p:sldId id="300" r:id="rId32"/>
    <p:sldId id="302" r:id="rId33"/>
    <p:sldId id="272" r:id="rId34"/>
    <p:sldId id="304" r:id="rId35"/>
    <p:sldId id="306" r:id="rId36"/>
    <p:sldId id="307" r:id="rId37"/>
    <p:sldId id="303" r:id="rId38"/>
    <p:sldId id="308" r:id="rId39"/>
    <p:sldId id="347" r:id="rId40"/>
    <p:sldId id="309" r:id="rId41"/>
    <p:sldId id="314" r:id="rId42"/>
    <p:sldId id="310" r:id="rId43"/>
    <p:sldId id="311" r:id="rId44"/>
    <p:sldId id="312" r:id="rId45"/>
    <p:sldId id="313" r:id="rId46"/>
    <p:sldId id="315" r:id="rId47"/>
    <p:sldId id="271" r:id="rId48"/>
    <p:sldId id="316" r:id="rId49"/>
    <p:sldId id="318" r:id="rId50"/>
    <p:sldId id="317" r:id="rId51"/>
    <p:sldId id="319" r:id="rId52"/>
    <p:sldId id="320" r:id="rId53"/>
    <p:sldId id="321" r:id="rId54"/>
    <p:sldId id="322" r:id="rId55"/>
    <p:sldId id="323" r:id="rId56"/>
    <p:sldId id="324" r:id="rId57"/>
    <p:sldId id="273" r:id="rId58"/>
    <p:sldId id="378" r:id="rId59"/>
    <p:sldId id="437" r:id="rId60"/>
    <p:sldId id="326" r:id="rId61"/>
    <p:sldId id="446" r:id="rId62"/>
    <p:sldId id="447" r:id="rId63"/>
    <p:sldId id="448" r:id="rId64"/>
    <p:sldId id="331" r:id="rId65"/>
    <p:sldId id="333" r:id="rId66"/>
    <p:sldId id="450" r:id="rId67"/>
    <p:sldId id="335" r:id="rId68"/>
    <p:sldId id="337" r:id="rId69"/>
    <p:sldId id="336" r:id="rId70"/>
    <p:sldId id="338" r:id="rId71"/>
    <p:sldId id="339" r:id="rId72"/>
    <p:sldId id="340" r:id="rId73"/>
    <p:sldId id="341" r:id="rId74"/>
    <p:sldId id="434" r:id="rId75"/>
    <p:sldId id="348" r:id="rId76"/>
    <p:sldId id="349" r:id="rId77"/>
    <p:sldId id="350" r:id="rId78"/>
    <p:sldId id="351" r:id="rId79"/>
    <p:sldId id="352" r:id="rId80"/>
    <p:sldId id="353" r:id="rId81"/>
    <p:sldId id="354" r:id="rId82"/>
    <p:sldId id="355" r:id="rId83"/>
    <p:sldId id="356" r:id="rId84"/>
    <p:sldId id="357" r:id="rId85"/>
    <p:sldId id="391" r:id="rId86"/>
    <p:sldId id="435" r:id="rId87"/>
    <p:sldId id="359" r:id="rId88"/>
    <p:sldId id="360" r:id="rId89"/>
    <p:sldId id="361" r:id="rId90"/>
    <p:sldId id="362" r:id="rId91"/>
    <p:sldId id="363" r:id="rId92"/>
    <p:sldId id="432" r:id="rId93"/>
    <p:sldId id="364" r:id="rId94"/>
    <p:sldId id="366" r:id="rId95"/>
    <p:sldId id="368" r:id="rId96"/>
    <p:sldId id="370" r:id="rId97"/>
    <p:sldId id="369" r:id="rId98"/>
    <p:sldId id="436" r:id="rId99"/>
    <p:sldId id="274" r:id="rId100"/>
    <p:sldId id="392" r:id="rId101"/>
    <p:sldId id="381" r:id="rId102"/>
    <p:sldId id="382" r:id="rId103"/>
    <p:sldId id="383" r:id="rId104"/>
    <p:sldId id="377" r:id="rId105"/>
    <p:sldId id="380" r:id="rId106"/>
    <p:sldId id="379" r:id="rId107"/>
    <p:sldId id="374" r:id="rId108"/>
    <p:sldId id="385" r:id="rId109"/>
    <p:sldId id="386" r:id="rId110"/>
    <p:sldId id="387" r:id="rId111"/>
    <p:sldId id="388" r:id="rId112"/>
    <p:sldId id="389" r:id="rId113"/>
    <p:sldId id="390" r:id="rId114"/>
    <p:sldId id="438" r:id="rId115"/>
    <p:sldId id="372" r:id="rId116"/>
    <p:sldId id="393" r:id="rId117"/>
    <p:sldId id="454" r:id="rId118"/>
    <p:sldId id="460" r:id="rId119"/>
    <p:sldId id="461" r:id="rId120"/>
    <p:sldId id="462" r:id="rId121"/>
    <p:sldId id="428" r:id="rId122"/>
    <p:sldId id="463" r:id="rId123"/>
    <p:sldId id="464" r:id="rId124"/>
    <p:sldId id="465" r:id="rId125"/>
    <p:sldId id="466" r:id="rId126"/>
    <p:sldId id="467" r:id="rId127"/>
    <p:sldId id="468" r:id="rId128"/>
    <p:sldId id="402" r:id="rId129"/>
    <p:sldId id="413" r:id="rId130"/>
    <p:sldId id="427" r:id="rId131"/>
    <p:sldId id="414" r:id="rId132"/>
    <p:sldId id="416" r:id="rId133"/>
    <p:sldId id="415" r:id="rId134"/>
    <p:sldId id="469" r:id="rId135"/>
    <p:sldId id="470" r:id="rId136"/>
    <p:sldId id="419" r:id="rId137"/>
    <p:sldId id="429" r:id="rId138"/>
    <p:sldId id="431" r:id="rId139"/>
    <p:sldId id="403" r:id="rId140"/>
    <p:sldId id="404" r:id="rId141"/>
    <p:sldId id="376" r:id="rId142"/>
    <p:sldId id="405" r:id="rId143"/>
    <p:sldId id="375" r:id="rId144"/>
    <p:sldId id="275" r:id="rId145"/>
    <p:sldId id="420" r:id="rId146"/>
    <p:sldId id="421" r:id="rId147"/>
    <p:sldId id="422" r:id="rId148"/>
    <p:sldId id="276" r:id="rId149"/>
    <p:sldId id="423" r:id="rId150"/>
    <p:sldId id="424" r:id="rId151"/>
    <p:sldId id="425" r:id="rId152"/>
    <p:sldId id="426" r:id="rId1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F4C1"/>
    <a:srgbClr val="F5C6C9"/>
    <a:srgbClr val="C2D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32" autoAdjust="0"/>
    <p:restoredTop sz="97526" autoAdjust="0"/>
  </p:normalViewPr>
  <p:slideViewPr>
    <p:cSldViewPr snapToGrid="0">
      <p:cViewPr varScale="1">
        <p:scale>
          <a:sx n="132" d="100"/>
          <a:sy n="132" d="100"/>
        </p:scale>
        <p:origin x="6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663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Callout 2">
    <p:spTree>
      <p:nvGrpSpPr>
        <p:cNvPr id="1" name="Shape 12"/>
        <p:cNvGrpSpPr/>
        <p:nvPr/>
      </p:nvGrpSpPr>
      <p:grpSpPr>
        <a:xfrm>
          <a:off x="0" y="0"/>
          <a:ext cx="0" cy="0"/>
          <a:chOff x="0" y="0"/>
          <a:chExt cx="0" cy="0"/>
        </a:xfrm>
      </p:grpSpPr>
      <p:sp>
        <p:nvSpPr>
          <p:cNvPr id="13" name="Shape 13"/>
          <p:cNvSpPr/>
          <p:nvPr/>
        </p:nvSpPr>
        <p:spPr>
          <a:xfrm>
            <a:off x="0" y="0"/>
            <a:ext cx="2970300" cy="5143499"/>
          </a:xfrm>
          <a:prstGeom prst="rect">
            <a:avLst/>
          </a:prstGeom>
          <a:gradFill>
            <a:gsLst>
              <a:gs pos="0">
                <a:schemeClr val="accent1"/>
              </a:gs>
              <a:gs pos="100000">
                <a:srgbClr val="FFFFFF">
                  <a:alpha val="48235"/>
                </a:srgbClr>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5" name="Shape 11">
            <a:extLst>
              <a:ext uri="{FF2B5EF4-FFF2-40B4-BE49-F238E27FC236}">
                <a16:creationId xmlns:a16="http://schemas.microsoft.com/office/drawing/2014/main" id="{2899593D-5252-4CB1-8559-284C1EDB42D3}"/>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pic>
        <p:nvPicPr>
          <p:cNvPr id="6" name="Picture 5">
            <a:extLst>
              <a:ext uri="{FF2B5EF4-FFF2-40B4-BE49-F238E27FC236}">
                <a16:creationId xmlns:a16="http://schemas.microsoft.com/office/drawing/2014/main" id="{F9885E78-C420-4BFC-B834-DB01392EB3E4}"/>
              </a:ext>
            </a:extLst>
          </p:cNvPr>
          <p:cNvPicPr>
            <a:picLocks noChangeAspect="1"/>
          </p:cNvPicPr>
          <p:nvPr userDrawn="1"/>
        </p:nvPicPr>
        <p:blipFill>
          <a:blip r:embed="rId2"/>
          <a:stretch>
            <a:fillRect/>
          </a:stretch>
        </p:blipFill>
        <p:spPr>
          <a:xfrm>
            <a:off x="0" y="3728067"/>
            <a:ext cx="2248039" cy="141543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ontent 1">
    <p:spTree>
      <p:nvGrpSpPr>
        <p:cNvPr id="1" name="Shape 16"/>
        <p:cNvGrpSpPr/>
        <p:nvPr/>
      </p:nvGrpSpPr>
      <p:grpSpPr>
        <a:xfrm>
          <a:off x="0" y="0"/>
          <a:ext cx="0" cy="0"/>
          <a:chOff x="0" y="0"/>
          <a:chExt cx="0" cy="0"/>
        </a:xfrm>
      </p:grpSpPr>
      <p:sp>
        <p:nvSpPr>
          <p:cNvPr id="17" name="Shape 17"/>
          <p:cNvSpPr/>
          <p:nvPr/>
        </p:nvSpPr>
        <p:spPr>
          <a:xfrm>
            <a:off x="0" y="4790446"/>
            <a:ext cx="9143998" cy="345468"/>
          </a:xfrm>
          <a:prstGeom prst="rect">
            <a:avLst/>
          </a:prstGeom>
          <a:gradFill>
            <a:gsLst>
              <a:gs pos="0">
                <a:schemeClr val="accent1"/>
              </a:gs>
              <a:gs pos="50000">
                <a:srgbClr val="F2F2F2"/>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19" name="Shape 19"/>
          <p:cNvSpPr txBox="1">
            <a:spLocks noGrp="1"/>
          </p:cNvSpPr>
          <p:nvPr>
            <p:ph type="body" idx="1" hasCustomPrompt="1"/>
          </p:nvPr>
        </p:nvSpPr>
        <p:spPr>
          <a:xfrm>
            <a:off x="0" y="590550"/>
            <a:ext cx="9144000" cy="4200600"/>
          </a:xfrm>
          <a:prstGeom prst="rect">
            <a:avLst/>
          </a:prstGeom>
          <a:noFill/>
          <a:ln>
            <a:noFill/>
          </a:ln>
        </p:spPr>
        <p:txBody>
          <a:bodyPr lIns="91425" tIns="91425" rIns="91425" bIns="91425" anchor="t" anchorCtr="0"/>
          <a:lstStyle>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Test</a:t>
            </a:r>
          </a:p>
          <a:p>
            <a:pPr lvl="1"/>
            <a:r>
              <a:rPr lang="en-US" dirty="0">
                <a:latin typeface="Calibri" panose="020F0502020204030204" pitchFamily="34" charset="0"/>
                <a:cs typeface="Calibri" panose="020F0502020204030204" pitchFamily="34" charset="0"/>
              </a:rPr>
              <a:t>Test</a:t>
            </a:r>
          </a:p>
          <a:p>
            <a:pPr lvl="2"/>
            <a:r>
              <a:rPr lang="en-US" dirty="0">
                <a:latin typeface="Calibri" panose="020F0502020204030204" pitchFamily="34" charset="0"/>
                <a:cs typeface="Calibri" panose="020F0502020204030204" pitchFamily="34" charset="0"/>
              </a:rPr>
              <a:t>Test</a:t>
            </a:r>
          </a:p>
          <a:p>
            <a:pPr lvl="3"/>
            <a:r>
              <a:rPr lang="en-US" dirty="0">
                <a:latin typeface="Calibri" panose="020F0502020204030204" pitchFamily="34" charset="0"/>
                <a:cs typeface="Calibri" panose="020F0502020204030204" pitchFamily="34" charset="0"/>
              </a:rPr>
              <a:t>Test</a:t>
            </a:r>
          </a:p>
          <a:p>
            <a:pPr lvl="4"/>
            <a:r>
              <a:rPr lang="en-US" dirty="0">
                <a:latin typeface="Calibri" panose="020F0502020204030204" pitchFamily="34" charset="0"/>
                <a:cs typeface="Calibri" panose="020F0502020204030204" pitchFamily="34" charset="0"/>
              </a:rPr>
              <a:t>test</a:t>
            </a:r>
            <a:endParaRPr lang="en-US" dirty="0"/>
          </a:p>
        </p:txBody>
      </p:sp>
      <p:sp>
        <p:nvSpPr>
          <p:cNvPr id="20" name="Shape 20"/>
          <p:cNvSpPr txBox="1">
            <a:spLocks noGrp="1"/>
          </p:cNvSpPr>
          <p:nvPr>
            <p:ph type="body" idx="2"/>
          </p:nvPr>
        </p:nvSpPr>
        <p:spPr>
          <a:xfrm>
            <a:off x="0" y="0"/>
            <a:ext cx="9144000" cy="590550"/>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Noto Sans Symbols"/>
              <a:buNone/>
              <a:defRPr sz="24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742950" marR="0" lvl="1" indent="-31750"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8" name="Shape 11">
            <a:extLst>
              <a:ext uri="{FF2B5EF4-FFF2-40B4-BE49-F238E27FC236}">
                <a16:creationId xmlns:a16="http://schemas.microsoft.com/office/drawing/2014/main" id="{55B7D79C-B750-4D06-BA36-C653E09B91FB}"/>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pic>
        <p:nvPicPr>
          <p:cNvPr id="5" name="Picture 4">
            <a:extLst>
              <a:ext uri="{FF2B5EF4-FFF2-40B4-BE49-F238E27FC236}">
                <a16:creationId xmlns:a16="http://schemas.microsoft.com/office/drawing/2014/main" id="{B4EBDFBC-0ADD-4C22-A2FF-11D8F963A418}"/>
              </a:ext>
            </a:extLst>
          </p:cNvPr>
          <p:cNvPicPr>
            <a:picLocks noChangeAspect="1"/>
          </p:cNvPicPr>
          <p:nvPr userDrawn="1"/>
        </p:nvPicPr>
        <p:blipFill>
          <a:blip r:embed="rId2"/>
          <a:stretch>
            <a:fillRect/>
          </a:stretch>
        </p:blipFill>
        <p:spPr>
          <a:xfrm>
            <a:off x="8351582" y="4608870"/>
            <a:ext cx="792418" cy="5346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1">
    <p:spTree>
      <p:nvGrpSpPr>
        <p:cNvPr id="1" name="Shape 16"/>
        <p:cNvGrpSpPr/>
        <p:nvPr/>
      </p:nvGrpSpPr>
      <p:grpSpPr>
        <a:xfrm>
          <a:off x="0" y="0"/>
          <a:ext cx="0" cy="0"/>
          <a:chOff x="0" y="0"/>
          <a:chExt cx="0" cy="0"/>
        </a:xfrm>
      </p:grpSpPr>
      <p:sp>
        <p:nvSpPr>
          <p:cNvPr id="17" name="Shape 17"/>
          <p:cNvSpPr/>
          <p:nvPr/>
        </p:nvSpPr>
        <p:spPr>
          <a:xfrm>
            <a:off x="0" y="4790446"/>
            <a:ext cx="9143998" cy="345468"/>
          </a:xfrm>
          <a:prstGeom prst="rect">
            <a:avLst/>
          </a:prstGeom>
          <a:gradFill>
            <a:gsLst>
              <a:gs pos="0">
                <a:schemeClr val="accent1"/>
              </a:gs>
              <a:gs pos="50000">
                <a:srgbClr val="F2F2F2"/>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19" name="Shape 19"/>
          <p:cNvSpPr txBox="1">
            <a:spLocks noGrp="1"/>
          </p:cNvSpPr>
          <p:nvPr>
            <p:ph type="body" idx="1" hasCustomPrompt="1"/>
          </p:nvPr>
        </p:nvSpPr>
        <p:spPr>
          <a:xfrm>
            <a:off x="0" y="590550"/>
            <a:ext cx="4572000" cy="4200600"/>
          </a:xfrm>
          <a:prstGeom prst="rect">
            <a:avLst/>
          </a:prstGeom>
          <a:noFill/>
          <a:ln>
            <a:noFill/>
          </a:ln>
        </p:spPr>
        <p:txBody>
          <a:bodyPr lIns="91425" tIns="91425" rIns="91425" bIns="91425" anchor="t" anchorCtr="0"/>
          <a:lstStyle>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Test</a:t>
            </a:r>
          </a:p>
          <a:p>
            <a:pPr lvl="1"/>
            <a:r>
              <a:rPr lang="en-US" dirty="0">
                <a:latin typeface="Calibri" panose="020F0502020204030204" pitchFamily="34" charset="0"/>
                <a:cs typeface="Calibri" panose="020F0502020204030204" pitchFamily="34" charset="0"/>
              </a:rPr>
              <a:t>Test</a:t>
            </a:r>
          </a:p>
          <a:p>
            <a:pPr lvl="2"/>
            <a:r>
              <a:rPr lang="en-US" dirty="0">
                <a:latin typeface="Calibri" panose="020F0502020204030204" pitchFamily="34" charset="0"/>
                <a:cs typeface="Calibri" panose="020F0502020204030204" pitchFamily="34" charset="0"/>
              </a:rPr>
              <a:t>Test</a:t>
            </a:r>
          </a:p>
          <a:p>
            <a:pPr lvl="3"/>
            <a:r>
              <a:rPr lang="en-US" dirty="0">
                <a:latin typeface="Calibri" panose="020F0502020204030204" pitchFamily="34" charset="0"/>
                <a:cs typeface="Calibri" panose="020F0502020204030204" pitchFamily="34" charset="0"/>
              </a:rPr>
              <a:t>Test</a:t>
            </a:r>
          </a:p>
          <a:p>
            <a:pPr lvl="4"/>
            <a:r>
              <a:rPr lang="en-US" dirty="0">
                <a:latin typeface="Calibri" panose="020F0502020204030204" pitchFamily="34" charset="0"/>
                <a:cs typeface="Calibri" panose="020F0502020204030204" pitchFamily="34" charset="0"/>
              </a:rPr>
              <a:t>test</a:t>
            </a:r>
            <a:endParaRPr lang="en-US" dirty="0"/>
          </a:p>
        </p:txBody>
      </p:sp>
      <p:sp>
        <p:nvSpPr>
          <p:cNvPr id="20" name="Shape 20"/>
          <p:cNvSpPr txBox="1">
            <a:spLocks noGrp="1"/>
          </p:cNvSpPr>
          <p:nvPr>
            <p:ph type="body" idx="2"/>
          </p:nvPr>
        </p:nvSpPr>
        <p:spPr>
          <a:xfrm>
            <a:off x="0" y="0"/>
            <a:ext cx="9144000" cy="590550"/>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Noto Sans Symbols"/>
              <a:buNone/>
              <a:defRPr sz="24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742950" marR="0" lvl="1" indent="-31750"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8" name="Shape 11">
            <a:extLst>
              <a:ext uri="{FF2B5EF4-FFF2-40B4-BE49-F238E27FC236}">
                <a16:creationId xmlns:a16="http://schemas.microsoft.com/office/drawing/2014/main" id="{55B7D79C-B750-4D06-BA36-C653E09B91FB}"/>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sp>
        <p:nvSpPr>
          <p:cNvPr id="10" name="Shape 19">
            <a:extLst>
              <a:ext uri="{FF2B5EF4-FFF2-40B4-BE49-F238E27FC236}">
                <a16:creationId xmlns:a16="http://schemas.microsoft.com/office/drawing/2014/main" id="{809025A2-E3D3-4FF1-9119-0AAAF79AEE60}"/>
              </a:ext>
            </a:extLst>
          </p:cNvPr>
          <p:cNvSpPr txBox="1">
            <a:spLocks noGrp="1"/>
          </p:cNvSpPr>
          <p:nvPr>
            <p:ph type="body" idx="13" hasCustomPrompt="1"/>
          </p:nvPr>
        </p:nvSpPr>
        <p:spPr>
          <a:xfrm>
            <a:off x="4572000" y="590550"/>
            <a:ext cx="4572000" cy="4200600"/>
          </a:xfrm>
          <a:prstGeom prst="rect">
            <a:avLst/>
          </a:prstGeom>
          <a:noFill/>
          <a:ln>
            <a:noFill/>
          </a:ln>
        </p:spPr>
        <p:txBody>
          <a:bodyPr lIns="91425" tIns="91425" rIns="91425" bIns="91425" anchor="t" anchorCtr="0"/>
          <a:lstStyle>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Test</a:t>
            </a:r>
          </a:p>
          <a:p>
            <a:pPr lvl="1"/>
            <a:r>
              <a:rPr lang="en-US" dirty="0">
                <a:latin typeface="Calibri" panose="020F0502020204030204" pitchFamily="34" charset="0"/>
                <a:cs typeface="Calibri" panose="020F0502020204030204" pitchFamily="34" charset="0"/>
              </a:rPr>
              <a:t>Test</a:t>
            </a:r>
          </a:p>
          <a:p>
            <a:pPr lvl="2"/>
            <a:r>
              <a:rPr lang="en-US" dirty="0">
                <a:latin typeface="Calibri" panose="020F0502020204030204" pitchFamily="34" charset="0"/>
                <a:cs typeface="Calibri" panose="020F0502020204030204" pitchFamily="34" charset="0"/>
              </a:rPr>
              <a:t>Test</a:t>
            </a:r>
          </a:p>
          <a:p>
            <a:pPr lvl="3"/>
            <a:r>
              <a:rPr lang="en-US" dirty="0">
                <a:latin typeface="Calibri" panose="020F0502020204030204" pitchFamily="34" charset="0"/>
                <a:cs typeface="Calibri" panose="020F0502020204030204" pitchFamily="34" charset="0"/>
              </a:rPr>
              <a:t>Test</a:t>
            </a:r>
          </a:p>
          <a:p>
            <a:pPr lvl="4"/>
            <a:r>
              <a:rPr lang="en-US" dirty="0">
                <a:latin typeface="Calibri" panose="020F0502020204030204" pitchFamily="34" charset="0"/>
                <a:cs typeface="Calibri" panose="020F0502020204030204" pitchFamily="34" charset="0"/>
              </a:rPr>
              <a:t>test</a:t>
            </a:r>
            <a:endParaRPr lang="en-US" dirty="0"/>
          </a:p>
        </p:txBody>
      </p:sp>
      <p:pic>
        <p:nvPicPr>
          <p:cNvPr id="9" name="Picture 8">
            <a:extLst>
              <a:ext uri="{FF2B5EF4-FFF2-40B4-BE49-F238E27FC236}">
                <a16:creationId xmlns:a16="http://schemas.microsoft.com/office/drawing/2014/main" id="{2ECAD03F-3768-488D-A56A-A0F0A3FFC969}"/>
              </a:ext>
            </a:extLst>
          </p:cNvPr>
          <p:cNvPicPr>
            <a:picLocks noChangeAspect="1"/>
          </p:cNvPicPr>
          <p:nvPr userDrawn="1"/>
        </p:nvPicPr>
        <p:blipFill>
          <a:blip r:embed="rId2"/>
          <a:stretch>
            <a:fillRect/>
          </a:stretch>
        </p:blipFill>
        <p:spPr>
          <a:xfrm>
            <a:off x="8351582" y="4608870"/>
            <a:ext cx="792418" cy="534630"/>
          </a:xfrm>
          <a:prstGeom prst="rect">
            <a:avLst/>
          </a:prstGeom>
        </p:spPr>
      </p:pic>
    </p:spTree>
    <p:extLst>
      <p:ext uri="{BB962C8B-B14F-4D97-AF65-F5344CB8AC3E}">
        <p14:creationId xmlns:p14="http://schemas.microsoft.com/office/powerpoint/2010/main" val="2262820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2"/>
        <p:cNvGrpSpPr/>
        <p:nvPr/>
      </p:nvGrpSpPr>
      <p:grpSpPr>
        <a:xfrm>
          <a:off x="0" y="0"/>
          <a:ext cx="0" cy="0"/>
          <a:chOff x="0" y="0"/>
          <a:chExt cx="0" cy="0"/>
        </a:xfrm>
      </p:grpSpPr>
      <p:pic>
        <p:nvPicPr>
          <p:cNvPr id="3" name="Picture 2">
            <a:extLst>
              <a:ext uri="{FF2B5EF4-FFF2-40B4-BE49-F238E27FC236}">
                <a16:creationId xmlns:a16="http://schemas.microsoft.com/office/drawing/2014/main" id="{E56A1E38-FF53-4AB8-AEAD-56F0DB1CB6E7}"/>
              </a:ext>
            </a:extLst>
          </p:cNvPr>
          <p:cNvPicPr>
            <a:picLocks noChangeAspect="1"/>
          </p:cNvPicPr>
          <p:nvPr userDrawn="1"/>
        </p:nvPicPr>
        <p:blipFill>
          <a:blip r:embed="rId2"/>
          <a:stretch>
            <a:fillRect/>
          </a:stretch>
        </p:blipFill>
        <p:spPr>
          <a:xfrm>
            <a:off x="1856424" y="1024026"/>
            <a:ext cx="5431151" cy="309544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Callout 1">
    <p:spTree>
      <p:nvGrpSpPr>
        <p:cNvPr id="1" name="Shape 24"/>
        <p:cNvGrpSpPr/>
        <p:nvPr/>
      </p:nvGrpSpPr>
      <p:grpSpPr>
        <a:xfrm>
          <a:off x="0" y="0"/>
          <a:ext cx="0" cy="0"/>
          <a:chOff x="0" y="0"/>
          <a:chExt cx="0" cy="0"/>
        </a:xfrm>
      </p:grpSpPr>
      <p:sp>
        <p:nvSpPr>
          <p:cNvPr id="25" name="Shape 25"/>
          <p:cNvSpPr/>
          <p:nvPr/>
        </p:nvSpPr>
        <p:spPr>
          <a:xfrm>
            <a:off x="0" y="-8250"/>
            <a:ext cx="9144000" cy="2816699"/>
          </a:xfrm>
          <a:prstGeom prst="rect">
            <a:avLst/>
          </a:prstGeom>
          <a:gradFill>
            <a:gsLst>
              <a:gs pos="0">
                <a:schemeClr val="accent1"/>
              </a:gs>
              <a:gs pos="100000">
                <a:srgbClr val="FFFFFF">
                  <a:alpha val="48235"/>
                </a:srgbClr>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5" name="Shape 11">
            <a:extLst>
              <a:ext uri="{FF2B5EF4-FFF2-40B4-BE49-F238E27FC236}">
                <a16:creationId xmlns:a16="http://schemas.microsoft.com/office/drawing/2014/main" id="{8E8FA0A5-7866-4DCE-AC5F-16967A226AB4}"/>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sp>
        <p:nvSpPr>
          <p:cNvPr id="3" name="Text Placeholder 2">
            <a:extLst>
              <a:ext uri="{FF2B5EF4-FFF2-40B4-BE49-F238E27FC236}">
                <a16:creationId xmlns:a16="http://schemas.microsoft.com/office/drawing/2014/main" id="{836311C9-FD91-4A50-90BE-FB480C8818D9}"/>
              </a:ext>
            </a:extLst>
          </p:cNvPr>
          <p:cNvSpPr>
            <a:spLocks noGrp="1"/>
          </p:cNvSpPr>
          <p:nvPr>
            <p:ph type="body" sz="quarter" idx="13"/>
          </p:nvPr>
        </p:nvSpPr>
        <p:spPr>
          <a:xfrm>
            <a:off x="1537494" y="977981"/>
            <a:ext cx="6069012" cy="1446213"/>
          </a:xfrm>
        </p:spPr>
        <p:txBody>
          <a:bodyPr anchor="b"/>
          <a:lstStyle>
            <a:lvl1pPr marL="304800" indent="0" algn="ctr">
              <a:buNone/>
              <a:defRPr sz="4400"/>
            </a:lvl1pPr>
            <a:lvl2pPr marL="711200" indent="0">
              <a:buNone/>
              <a:defRPr/>
            </a:lvl2pPr>
            <a:lvl3pPr>
              <a:buNone/>
              <a:defRPr/>
            </a:lvl3pPr>
            <a:lvl4pPr marL="1574800" indent="0">
              <a:buNone/>
              <a:defRPr/>
            </a:lvl4pPr>
            <a:lvl5pPr marL="2032000" indent="0">
              <a:buNone/>
              <a:defRPr/>
            </a:lvl5pPr>
          </a:lstStyle>
          <a:p>
            <a:pPr lvl="0"/>
            <a:r>
              <a:rPr lang="en-US" dirty="0"/>
              <a:t>Edit Master text styles</a:t>
            </a:r>
          </a:p>
        </p:txBody>
      </p:sp>
      <p:cxnSp>
        <p:nvCxnSpPr>
          <p:cNvPr id="6" name="Straight Connector 5">
            <a:extLst>
              <a:ext uri="{FF2B5EF4-FFF2-40B4-BE49-F238E27FC236}">
                <a16:creationId xmlns:a16="http://schemas.microsoft.com/office/drawing/2014/main" id="{4F3088B2-4087-4AEA-BFA3-B099256B6A92}"/>
              </a:ext>
            </a:extLst>
          </p:cNvPr>
          <p:cNvCxnSpPr/>
          <p:nvPr userDrawn="1"/>
        </p:nvCxnSpPr>
        <p:spPr>
          <a:xfrm>
            <a:off x="1116106" y="2438400"/>
            <a:ext cx="6911788" cy="0"/>
          </a:xfrm>
          <a:prstGeom prst="line">
            <a:avLst/>
          </a:prstGeom>
          <a:ln/>
        </p:spPr>
        <p:style>
          <a:lnRef idx="3">
            <a:schemeClr val="accent1"/>
          </a:lnRef>
          <a:fillRef idx="0">
            <a:schemeClr val="accent1"/>
          </a:fillRef>
          <a:effectRef idx="2">
            <a:schemeClr val="accent1"/>
          </a:effectRef>
          <a:fontRef idx="minor">
            <a:schemeClr val="tx1"/>
          </a:fontRef>
        </p:style>
      </p:cxnSp>
      <p:sp>
        <p:nvSpPr>
          <p:cNvPr id="8" name="Text Placeholder 7">
            <a:extLst>
              <a:ext uri="{FF2B5EF4-FFF2-40B4-BE49-F238E27FC236}">
                <a16:creationId xmlns:a16="http://schemas.microsoft.com/office/drawing/2014/main" id="{963AE1C4-FDC1-4BF7-BA4A-C0150C42A62D}"/>
              </a:ext>
            </a:extLst>
          </p:cNvPr>
          <p:cNvSpPr>
            <a:spLocks noGrp="1"/>
          </p:cNvSpPr>
          <p:nvPr>
            <p:ph type="body" sz="quarter" idx="14"/>
          </p:nvPr>
        </p:nvSpPr>
        <p:spPr>
          <a:xfrm>
            <a:off x="1537494" y="2438400"/>
            <a:ext cx="6069012" cy="609600"/>
          </a:xfrm>
        </p:spPr>
        <p:txBody>
          <a:bodyPr/>
          <a:lstStyle>
            <a:lvl1pPr marL="304800" indent="0" algn="ctr">
              <a:buNone/>
              <a:defRPr i="1"/>
            </a:lvl1pPr>
          </a:lstStyle>
          <a:p>
            <a:pPr lvl="0"/>
            <a:r>
              <a:rPr lang="en-US" dirty="0"/>
              <a:t>Edit Master text styles</a:t>
            </a:r>
          </a:p>
        </p:txBody>
      </p:sp>
      <p:pic>
        <p:nvPicPr>
          <p:cNvPr id="9" name="Picture 8">
            <a:extLst>
              <a:ext uri="{FF2B5EF4-FFF2-40B4-BE49-F238E27FC236}">
                <a16:creationId xmlns:a16="http://schemas.microsoft.com/office/drawing/2014/main" id="{DFC848ED-1E00-4E8C-9BC3-0333EDD852B2}"/>
              </a:ext>
            </a:extLst>
          </p:cNvPr>
          <p:cNvPicPr>
            <a:picLocks noChangeAspect="1"/>
          </p:cNvPicPr>
          <p:nvPr userDrawn="1"/>
        </p:nvPicPr>
        <p:blipFill>
          <a:blip r:embed="rId2"/>
          <a:stretch>
            <a:fillRect/>
          </a:stretch>
        </p:blipFill>
        <p:spPr>
          <a:xfrm>
            <a:off x="0" y="3728067"/>
            <a:ext cx="2248039" cy="141543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body" idx="1"/>
          </p:nvPr>
        </p:nvSpPr>
        <p:spPr>
          <a:xfrm>
            <a:off x="0" y="742950"/>
            <a:ext cx="9144000" cy="4038598"/>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Calibri"/>
              <a:buChar char="σ"/>
              <a:defRPr sz="2400" b="0" i="0" u="none" strike="noStrike" cap="none">
                <a:solidFill>
                  <a:schemeClr val="dk1"/>
                </a:solidFill>
                <a:latin typeface="Calibri"/>
                <a:ea typeface="Calibri"/>
                <a:cs typeface="Calibri"/>
                <a:sym typeface="Calibri"/>
              </a:defRPr>
            </a:lvl1pPr>
            <a:lvl2pPr marL="742950" marR="0" lvl="1" indent="-31750" algn="l" rtl="0">
              <a:lnSpc>
                <a:spcPct val="100000"/>
              </a:lnSpc>
              <a:spcBef>
                <a:spcPts val="400"/>
              </a:spcBef>
              <a:spcAft>
                <a:spcPts val="0"/>
              </a:spcAft>
              <a:buClr>
                <a:schemeClr val="dk1"/>
              </a:buClr>
              <a:buSzPct val="100000"/>
              <a:buFont typeface="Calibri"/>
              <a:buChar char="μ"/>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chemeClr val="dk1"/>
              </a:buClr>
              <a:buSzPct val="100000"/>
              <a:buFont typeface="Calibri"/>
              <a:buChar char="λ"/>
              <a:defRPr sz="18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Calibri"/>
              <a:buChar char="θ"/>
              <a:defRPr sz="16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9pPr>
          </a:lstStyle>
          <a:p>
            <a:endParaRPr dirty="0"/>
          </a:p>
        </p:txBody>
      </p:sp>
      <p:sp>
        <p:nvSpPr>
          <p:cNvPr id="11" name="Shape 11"/>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0" r:id="rId4"/>
    <p:sldLayoutId id="214748365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image" Target="../media/image97.gi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https://www.youtube.com/embed/iHv6Q9ychnA?autoplay=1"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1.xml"/><Relationship Id="rId4" Type="http://schemas.openxmlformats.org/officeDocument/2006/relationships/image" Target="../media/image109.jpg"/></Relationships>
</file>

<file path=ppt/slides/_rels/slide11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19.gif"/><Relationship Id="rId5" Type="http://schemas.openxmlformats.org/officeDocument/2006/relationships/image" Target="../media/image118.gif"/><Relationship Id="rId4" Type="http://schemas.openxmlformats.org/officeDocument/2006/relationships/image" Target="../media/image117.gif"/></Relationships>
</file>

<file path=ppt/slides/_rels/slide12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1.xml"/><Relationship Id="rId6" Type="http://schemas.openxmlformats.org/officeDocument/2006/relationships/image" Target="../media/image129.jpg"/><Relationship Id="rId5" Type="http://schemas.openxmlformats.org/officeDocument/2006/relationships/image" Target="../media/image128.jpg"/><Relationship Id="rId4" Type="http://schemas.openxmlformats.org/officeDocument/2006/relationships/image" Target="../media/image127.jpg"/></Relationships>
</file>

<file path=ppt/slides/_rels/slide1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gif"/><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34.gif"/><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gif"/><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www.coolstuff49ja.com/2013_08_01_archive.html" TargetMode="External"/><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54.gif"/><Relationship Id="rId3" Type="http://schemas.openxmlformats.org/officeDocument/2006/relationships/image" Target="../media/image49.gif"/><Relationship Id="rId7" Type="http://schemas.openxmlformats.org/officeDocument/2006/relationships/image" Target="../media/image53.gif"/><Relationship Id="rId2" Type="http://schemas.openxmlformats.org/officeDocument/2006/relationships/image" Target="../media/image48.gif"/><Relationship Id="rId1" Type="http://schemas.openxmlformats.org/officeDocument/2006/relationships/slideLayout" Target="../slideLayouts/slideLayout1.xml"/><Relationship Id="rId6" Type="http://schemas.openxmlformats.org/officeDocument/2006/relationships/image" Target="../media/image52.gif"/><Relationship Id="rId5" Type="http://schemas.openxmlformats.org/officeDocument/2006/relationships/image" Target="../media/image51.gif"/><Relationship Id="rId4" Type="http://schemas.openxmlformats.org/officeDocument/2006/relationships/image" Target="../media/image50.gif"/></Relationships>
</file>

<file path=ppt/slides/_rels/slide63.xml.rels><?xml version="1.0" encoding="UTF-8" standalone="yes"?>
<Relationships xmlns="http://schemas.openxmlformats.org/package/2006/relationships"><Relationship Id="rId3" Type="http://schemas.openxmlformats.org/officeDocument/2006/relationships/image" Target="../media/image55.gif"/><Relationship Id="rId7" Type="http://schemas.openxmlformats.org/officeDocument/2006/relationships/image" Target="../media/image59.gif"/><Relationship Id="rId2" Type="http://schemas.openxmlformats.org/officeDocument/2006/relationships/image" Target="../media/image48.gif"/><Relationship Id="rId1" Type="http://schemas.openxmlformats.org/officeDocument/2006/relationships/slideLayout" Target="../slideLayouts/slideLayout1.xml"/><Relationship Id="rId6" Type="http://schemas.openxmlformats.org/officeDocument/2006/relationships/image" Target="../media/image58.gif"/><Relationship Id="rId5" Type="http://schemas.openxmlformats.org/officeDocument/2006/relationships/image" Target="../media/image57.gif"/><Relationship Id="rId4" Type="http://schemas.openxmlformats.org/officeDocument/2006/relationships/image" Target="../media/image56.gif"/></Relationships>
</file>

<file path=ppt/slides/_rels/slide6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3.gif"/><Relationship Id="rId4" Type="http://schemas.openxmlformats.org/officeDocument/2006/relationships/image" Target="../media/image62.gif"/></Relationships>
</file>

<file path=ppt/slides/_rels/slide65.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jpg"/><Relationship Id="rId1" Type="http://schemas.openxmlformats.org/officeDocument/2006/relationships/slideLayout" Target="../slideLayouts/slideLayout3.xml"/><Relationship Id="rId4" Type="http://schemas.openxmlformats.org/officeDocument/2006/relationships/image" Target="../media/image71.gif"/></Relationships>
</file>

<file path=ppt/slides/_rels/slide7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69.jpg"/><Relationship Id="rId1" Type="http://schemas.openxmlformats.org/officeDocument/2006/relationships/slideLayout" Target="../slideLayouts/slideLayout3.xml"/><Relationship Id="rId4" Type="http://schemas.openxmlformats.org/officeDocument/2006/relationships/image" Target="../media/image73.gif"/></Relationships>
</file>

<file path=ppt/slides/_rels/slide7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gif"/><Relationship Id="rId1" Type="http://schemas.openxmlformats.org/officeDocument/2006/relationships/slideLayout" Target="../slideLayouts/slideLayout1.xml"/><Relationship Id="rId5" Type="http://schemas.openxmlformats.org/officeDocument/2006/relationships/image" Target="../media/image78.jpg"/><Relationship Id="rId4" Type="http://schemas.openxmlformats.org/officeDocument/2006/relationships/image" Target="../media/image77.JPG"/></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2.gif"/><Relationship Id="rId1" Type="http://schemas.openxmlformats.org/officeDocument/2006/relationships/slideLayout" Target="../slideLayouts/slideLayout1.xml"/><Relationship Id="rId5" Type="http://schemas.openxmlformats.org/officeDocument/2006/relationships/image" Target="../media/image86.gif"/><Relationship Id="rId4" Type="http://schemas.openxmlformats.org/officeDocument/2006/relationships/image" Target="../media/image85.gif"/></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ideo" Target="https://www.youtube.com/embed/36lE9tV9vm0?controls=0&amp;autoplay=1"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05CD7F-17E3-4BE1-9952-8C18AF4C173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a:t>
            </a:fld>
            <a:endParaRPr lang="en-US" sz="1200" dirty="0">
              <a:solidFill>
                <a:srgbClr val="888888"/>
              </a:solidFill>
            </a:endParaRPr>
          </a:p>
        </p:txBody>
      </p:sp>
      <p:sp>
        <p:nvSpPr>
          <p:cNvPr id="3" name="Text Placeholder 2">
            <a:extLst>
              <a:ext uri="{FF2B5EF4-FFF2-40B4-BE49-F238E27FC236}">
                <a16:creationId xmlns:a16="http://schemas.microsoft.com/office/drawing/2014/main" id="{98B328A0-2DD3-45B2-AA70-75D56488BACF}"/>
              </a:ext>
            </a:extLst>
          </p:cNvPr>
          <p:cNvSpPr>
            <a:spLocks noGrp="1"/>
          </p:cNvSpPr>
          <p:nvPr>
            <p:ph type="body" sz="quarter" idx="13"/>
          </p:nvPr>
        </p:nvSpPr>
        <p:spPr/>
        <p:txBody>
          <a:bodyPr/>
          <a:lstStyle/>
          <a:p>
            <a:r>
              <a:rPr lang="en-US" dirty="0"/>
              <a:t>Please sign the sign-in sheet up front each day!</a:t>
            </a:r>
          </a:p>
        </p:txBody>
      </p:sp>
    </p:spTree>
    <p:extLst>
      <p:ext uri="{BB962C8B-B14F-4D97-AF65-F5344CB8AC3E}">
        <p14:creationId xmlns:p14="http://schemas.microsoft.com/office/powerpoint/2010/main" val="388033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642A512-7754-4D8F-8A7B-3BD77854D0A5}"/>
              </a:ext>
            </a:extLst>
          </p:cNvPr>
          <p:cNvPicPr>
            <a:picLocks noChangeAspect="1"/>
          </p:cNvPicPr>
          <p:nvPr/>
        </p:nvPicPr>
        <p:blipFill>
          <a:blip r:embed="rId2"/>
          <a:stretch>
            <a:fillRect/>
          </a:stretch>
        </p:blipFill>
        <p:spPr>
          <a:xfrm>
            <a:off x="848382" y="864861"/>
            <a:ext cx="7447236" cy="3413777"/>
          </a:xfrm>
          <a:prstGeom prst="rect">
            <a:avLst/>
          </a:prstGeom>
        </p:spPr>
      </p:pic>
      <p:sp>
        <p:nvSpPr>
          <p:cNvPr id="3" name="Text Placeholder 2">
            <a:extLst>
              <a:ext uri="{FF2B5EF4-FFF2-40B4-BE49-F238E27FC236}">
                <a16:creationId xmlns:a16="http://schemas.microsoft.com/office/drawing/2014/main" id="{7F22C526-483E-4C40-B29F-AE625A920DA7}"/>
              </a:ext>
            </a:extLst>
          </p:cNvPr>
          <p:cNvSpPr>
            <a:spLocks noGrp="1"/>
          </p:cNvSpPr>
          <p:nvPr>
            <p:ph type="body" idx="2"/>
          </p:nvPr>
        </p:nvSpPr>
        <p:spPr/>
        <p:txBody>
          <a:bodyPr/>
          <a:lstStyle/>
          <a:p>
            <a:r>
              <a:rPr lang="en-US" dirty="0"/>
              <a:t>What is Machine Learning/Deep Learning?</a:t>
            </a:r>
          </a:p>
        </p:txBody>
      </p:sp>
      <p:sp>
        <p:nvSpPr>
          <p:cNvPr id="4" name="Slide Number Placeholder 3">
            <a:extLst>
              <a:ext uri="{FF2B5EF4-FFF2-40B4-BE49-F238E27FC236}">
                <a16:creationId xmlns:a16="http://schemas.microsoft.com/office/drawing/2014/main" id="{ADF0CDB8-F7EE-4011-842D-6FE088566A81}"/>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a:t>
            </a:fld>
            <a:endParaRPr lang="en-US" sz="1200" dirty="0">
              <a:solidFill>
                <a:srgbClr val="888888"/>
              </a:solidFill>
            </a:endParaRPr>
          </a:p>
        </p:txBody>
      </p:sp>
      <p:sp>
        <p:nvSpPr>
          <p:cNvPr id="9" name="TextBox 8">
            <a:extLst>
              <a:ext uri="{FF2B5EF4-FFF2-40B4-BE49-F238E27FC236}">
                <a16:creationId xmlns:a16="http://schemas.microsoft.com/office/drawing/2014/main" id="{92D60848-1907-459B-B3E2-0B902F511795}"/>
              </a:ext>
            </a:extLst>
          </p:cNvPr>
          <p:cNvSpPr txBox="1"/>
          <p:nvPr/>
        </p:nvSpPr>
        <p:spPr>
          <a:xfrm>
            <a:off x="1006763" y="4331855"/>
            <a:ext cx="7130474" cy="400110"/>
          </a:xfrm>
          <a:prstGeom prst="rect">
            <a:avLst/>
          </a:prstGeom>
          <a:noFill/>
        </p:spPr>
        <p:txBody>
          <a:bodyPr wrap="square" rtlCol="0">
            <a:spAutoFit/>
          </a:bodyPr>
          <a:lstStyle/>
          <a:p>
            <a:pPr algn="ctr"/>
            <a:r>
              <a:rPr lang="en-US" sz="1000" dirty="0">
                <a:solidFill>
                  <a:schemeClr val="tx2"/>
                </a:solidFill>
              </a:rPr>
              <a:t>Source: https://i.ytimg.com/vi/2sFK82Cvm4I/maxresdefault.jpg/; </a:t>
            </a:r>
          </a:p>
          <a:p>
            <a:pPr algn="ctr"/>
            <a:r>
              <a:rPr lang="en-US" sz="1000" dirty="0">
                <a:solidFill>
                  <a:schemeClr val="tx2"/>
                </a:solidFill>
              </a:rPr>
              <a:t>http://www.slashfilm.com/wp/wp-content/images/nicolascage-faceoff-crazy.jpg</a:t>
            </a:r>
          </a:p>
        </p:txBody>
      </p:sp>
      <p:pic>
        <p:nvPicPr>
          <p:cNvPr id="10" name="Picture 9">
            <a:extLst>
              <a:ext uri="{FF2B5EF4-FFF2-40B4-BE49-F238E27FC236}">
                <a16:creationId xmlns:a16="http://schemas.microsoft.com/office/drawing/2014/main" id="{591C1FA0-B306-4255-84EB-1B983729C1A6}"/>
              </a:ext>
            </a:extLst>
          </p:cNvPr>
          <p:cNvPicPr>
            <a:picLocks noChangeAspect="1"/>
          </p:cNvPicPr>
          <p:nvPr/>
        </p:nvPicPr>
        <p:blipFill>
          <a:blip r:embed="rId3"/>
          <a:stretch>
            <a:fillRect/>
          </a:stretch>
        </p:blipFill>
        <p:spPr>
          <a:xfrm>
            <a:off x="1708727" y="961159"/>
            <a:ext cx="5726546" cy="3221182"/>
          </a:xfrm>
          <a:prstGeom prst="rect">
            <a:avLst/>
          </a:prstGeom>
        </p:spPr>
      </p:pic>
    </p:spTree>
    <p:extLst>
      <p:ext uri="{BB962C8B-B14F-4D97-AF65-F5344CB8AC3E}">
        <p14:creationId xmlns:p14="http://schemas.microsoft.com/office/powerpoint/2010/main" val="2150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22114F-A238-4A8B-8BDD-83DD345A7B92}"/>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100</a:t>
            </a:fld>
            <a:endParaRPr lang="en-US" sz="1200" dirty="0">
              <a:solidFill>
                <a:srgbClr val="888888"/>
              </a:solidFill>
            </a:endParaRPr>
          </a:p>
        </p:txBody>
      </p:sp>
      <p:sp>
        <p:nvSpPr>
          <p:cNvPr id="3" name="Text Placeholder 2">
            <a:extLst>
              <a:ext uri="{FF2B5EF4-FFF2-40B4-BE49-F238E27FC236}">
                <a16:creationId xmlns:a16="http://schemas.microsoft.com/office/drawing/2014/main" id="{BFAEA10A-AAF2-4F79-A078-05CC60110547}"/>
              </a:ext>
            </a:extLst>
          </p:cNvPr>
          <p:cNvSpPr>
            <a:spLocks noGrp="1"/>
          </p:cNvSpPr>
          <p:nvPr>
            <p:ph type="body" sz="quarter" idx="13"/>
          </p:nvPr>
        </p:nvSpPr>
        <p:spPr/>
        <p:txBody>
          <a:bodyPr>
            <a:normAutofit fontScale="77500" lnSpcReduction="20000"/>
          </a:bodyPr>
          <a:lstStyle/>
          <a:p>
            <a:r>
              <a:rPr lang="en-US" dirty="0"/>
              <a:t>How can we check our work if we only have a single data set to build our model?</a:t>
            </a:r>
          </a:p>
        </p:txBody>
      </p:sp>
    </p:spTree>
    <p:extLst>
      <p:ext uri="{BB962C8B-B14F-4D97-AF65-F5344CB8AC3E}">
        <p14:creationId xmlns:p14="http://schemas.microsoft.com/office/powerpoint/2010/main" val="2411734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348ACF-2EE2-46C6-8FAB-18B83069704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101</a:t>
            </a:fld>
            <a:endParaRPr lang="en-US" sz="1200" dirty="0">
              <a:solidFill>
                <a:srgbClr val="888888"/>
              </a:solidFill>
            </a:endParaRPr>
          </a:p>
        </p:txBody>
      </p:sp>
      <p:grpSp>
        <p:nvGrpSpPr>
          <p:cNvPr id="52" name="Group 51">
            <a:extLst>
              <a:ext uri="{FF2B5EF4-FFF2-40B4-BE49-F238E27FC236}">
                <a16:creationId xmlns:a16="http://schemas.microsoft.com/office/drawing/2014/main" id="{AF99AA9D-B159-4111-A682-294F561BE4A0}"/>
              </a:ext>
            </a:extLst>
          </p:cNvPr>
          <p:cNvGrpSpPr/>
          <p:nvPr/>
        </p:nvGrpSpPr>
        <p:grpSpPr>
          <a:xfrm>
            <a:off x="406448" y="981256"/>
            <a:ext cx="8331105" cy="3180988"/>
            <a:chOff x="406448" y="981256"/>
            <a:chExt cx="8331105" cy="3180988"/>
          </a:xfrm>
        </p:grpSpPr>
        <p:sp>
          <p:nvSpPr>
            <p:cNvPr id="3" name="Shape 1228">
              <a:extLst>
                <a:ext uri="{FF2B5EF4-FFF2-40B4-BE49-F238E27FC236}">
                  <a16:creationId xmlns:a16="http://schemas.microsoft.com/office/drawing/2014/main" id="{29FF7F5D-33AF-40E6-9CB3-11131D7E622F}"/>
                </a:ext>
              </a:extLst>
            </p:cNvPr>
            <p:cNvSpPr/>
            <p:nvPr/>
          </p:nvSpPr>
          <p:spPr>
            <a:xfrm>
              <a:off x="882315" y="21891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 name="Shape 1229">
              <a:extLst>
                <a:ext uri="{FF2B5EF4-FFF2-40B4-BE49-F238E27FC236}">
                  <a16:creationId xmlns:a16="http://schemas.microsoft.com/office/drawing/2014/main" id="{8FD20107-416F-426B-A796-AFA07E2DC2BF}"/>
                </a:ext>
              </a:extLst>
            </p:cNvPr>
            <p:cNvSpPr/>
            <p:nvPr/>
          </p:nvSpPr>
          <p:spPr>
            <a:xfrm>
              <a:off x="1086876" y="246216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 name="Shape 1230">
              <a:extLst>
                <a:ext uri="{FF2B5EF4-FFF2-40B4-BE49-F238E27FC236}">
                  <a16:creationId xmlns:a16="http://schemas.microsoft.com/office/drawing/2014/main" id="{8D43D3EC-7E6A-4F2F-AD33-1C8B4FAA1903}"/>
                </a:ext>
              </a:extLst>
            </p:cNvPr>
            <p:cNvSpPr/>
            <p:nvPr/>
          </p:nvSpPr>
          <p:spPr>
            <a:xfrm>
              <a:off x="1513414" y="2596535"/>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 name="Shape 1231">
              <a:extLst>
                <a:ext uri="{FF2B5EF4-FFF2-40B4-BE49-F238E27FC236}">
                  <a16:creationId xmlns:a16="http://schemas.microsoft.com/office/drawing/2014/main" id="{49A49FCD-1541-462B-8218-EA10B3F72CB3}"/>
                </a:ext>
              </a:extLst>
            </p:cNvPr>
            <p:cNvSpPr/>
            <p:nvPr/>
          </p:nvSpPr>
          <p:spPr>
            <a:xfrm>
              <a:off x="1452509" y="2079106"/>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 name="Shape 1232">
              <a:extLst>
                <a:ext uri="{FF2B5EF4-FFF2-40B4-BE49-F238E27FC236}">
                  <a16:creationId xmlns:a16="http://schemas.microsoft.com/office/drawing/2014/main" id="{734C1C06-FA83-4758-8503-6429E5A38A71}"/>
                </a:ext>
              </a:extLst>
            </p:cNvPr>
            <p:cNvSpPr/>
            <p:nvPr/>
          </p:nvSpPr>
          <p:spPr>
            <a:xfrm>
              <a:off x="1452509" y="292073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 name="Shape 1233">
              <a:extLst>
                <a:ext uri="{FF2B5EF4-FFF2-40B4-BE49-F238E27FC236}">
                  <a16:creationId xmlns:a16="http://schemas.microsoft.com/office/drawing/2014/main" id="{9E8545A0-E1AD-4BC1-8A83-4B0402747DEB}"/>
                </a:ext>
              </a:extLst>
            </p:cNvPr>
            <p:cNvSpPr/>
            <p:nvPr/>
          </p:nvSpPr>
          <p:spPr>
            <a:xfrm>
              <a:off x="1086876" y="1798669"/>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 name="Shape 1234">
              <a:extLst>
                <a:ext uri="{FF2B5EF4-FFF2-40B4-BE49-F238E27FC236}">
                  <a16:creationId xmlns:a16="http://schemas.microsoft.com/office/drawing/2014/main" id="{A4BF178C-500A-46C4-9068-81D63BE07D2A}"/>
                </a:ext>
              </a:extLst>
            </p:cNvPr>
            <p:cNvSpPr/>
            <p:nvPr/>
          </p:nvSpPr>
          <p:spPr>
            <a:xfrm>
              <a:off x="946039" y="30373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 name="Shape 1235">
              <a:extLst>
                <a:ext uri="{FF2B5EF4-FFF2-40B4-BE49-F238E27FC236}">
                  <a16:creationId xmlns:a16="http://schemas.microsoft.com/office/drawing/2014/main" id="{FFA6BE33-A933-44D0-B2D8-191126901ADF}"/>
                </a:ext>
              </a:extLst>
            </p:cNvPr>
            <p:cNvSpPr/>
            <p:nvPr/>
          </p:nvSpPr>
          <p:spPr>
            <a:xfrm>
              <a:off x="1868195" y="1939534"/>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 name="Shape 1236">
              <a:extLst>
                <a:ext uri="{FF2B5EF4-FFF2-40B4-BE49-F238E27FC236}">
                  <a16:creationId xmlns:a16="http://schemas.microsoft.com/office/drawing/2014/main" id="{E082EA58-ADD0-411A-ABEC-F379BF0BC390}"/>
                </a:ext>
              </a:extLst>
            </p:cNvPr>
            <p:cNvSpPr/>
            <p:nvPr/>
          </p:nvSpPr>
          <p:spPr>
            <a:xfrm>
              <a:off x="697988" y="251994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2" name="Shape 1237">
              <a:extLst>
                <a:ext uri="{FF2B5EF4-FFF2-40B4-BE49-F238E27FC236}">
                  <a16:creationId xmlns:a16="http://schemas.microsoft.com/office/drawing/2014/main" id="{9D2EDFB3-2009-41C6-82D1-2B088F37AFC9}"/>
                </a:ext>
              </a:extLst>
            </p:cNvPr>
            <p:cNvSpPr/>
            <p:nvPr/>
          </p:nvSpPr>
          <p:spPr>
            <a:xfrm>
              <a:off x="1265363" y="30373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3" name="Shape 1238">
              <a:extLst>
                <a:ext uri="{FF2B5EF4-FFF2-40B4-BE49-F238E27FC236}">
                  <a16:creationId xmlns:a16="http://schemas.microsoft.com/office/drawing/2014/main" id="{747A5ED8-7F20-4262-9187-90D97DEB37EF}"/>
                </a:ext>
              </a:extLst>
            </p:cNvPr>
            <p:cNvSpPr/>
            <p:nvPr/>
          </p:nvSpPr>
          <p:spPr>
            <a:xfrm>
              <a:off x="1868195" y="296113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4" name="Shape 1239">
              <a:extLst>
                <a:ext uri="{FF2B5EF4-FFF2-40B4-BE49-F238E27FC236}">
                  <a16:creationId xmlns:a16="http://schemas.microsoft.com/office/drawing/2014/main" id="{6EA0C1F7-9320-4145-87FC-E917B854AA06}"/>
                </a:ext>
              </a:extLst>
            </p:cNvPr>
            <p:cNvSpPr/>
            <p:nvPr/>
          </p:nvSpPr>
          <p:spPr>
            <a:xfrm>
              <a:off x="697988" y="1827559"/>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5" name="Shape 1240">
              <a:extLst>
                <a:ext uri="{FF2B5EF4-FFF2-40B4-BE49-F238E27FC236}">
                  <a16:creationId xmlns:a16="http://schemas.microsoft.com/office/drawing/2014/main" id="{92E67320-0E27-4ADA-931B-3F7D3FE27BE0}"/>
                </a:ext>
              </a:extLst>
            </p:cNvPr>
            <p:cNvSpPr/>
            <p:nvPr/>
          </p:nvSpPr>
          <p:spPr>
            <a:xfrm>
              <a:off x="1939952" y="2661034"/>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6" name="Shape 1241">
              <a:extLst>
                <a:ext uri="{FF2B5EF4-FFF2-40B4-BE49-F238E27FC236}">
                  <a16:creationId xmlns:a16="http://schemas.microsoft.com/office/drawing/2014/main" id="{D736F88A-2B6F-4048-AF46-9F34C59AA522}"/>
                </a:ext>
              </a:extLst>
            </p:cNvPr>
            <p:cNvSpPr/>
            <p:nvPr/>
          </p:nvSpPr>
          <p:spPr>
            <a:xfrm>
              <a:off x="697979" y="146603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7" name="Shape 1242">
              <a:extLst>
                <a:ext uri="{FF2B5EF4-FFF2-40B4-BE49-F238E27FC236}">
                  <a16:creationId xmlns:a16="http://schemas.microsoft.com/office/drawing/2014/main" id="{EECAA0A7-7B65-42A6-AD2A-04FAE5F44988}"/>
                </a:ext>
              </a:extLst>
            </p:cNvPr>
            <p:cNvSpPr/>
            <p:nvPr/>
          </p:nvSpPr>
          <p:spPr>
            <a:xfrm>
              <a:off x="1194089" y="1384573"/>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8" name="Shape 1243">
              <a:extLst>
                <a:ext uri="{FF2B5EF4-FFF2-40B4-BE49-F238E27FC236}">
                  <a16:creationId xmlns:a16="http://schemas.microsoft.com/office/drawing/2014/main" id="{1CF3A655-1466-47E0-96E5-269E3DE899EF}"/>
                </a:ext>
              </a:extLst>
            </p:cNvPr>
            <p:cNvSpPr/>
            <p:nvPr/>
          </p:nvSpPr>
          <p:spPr>
            <a:xfrm>
              <a:off x="2053173" y="1603446"/>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9" name="Shape 1244">
              <a:extLst>
                <a:ext uri="{FF2B5EF4-FFF2-40B4-BE49-F238E27FC236}">
                  <a16:creationId xmlns:a16="http://schemas.microsoft.com/office/drawing/2014/main" id="{89C7F72F-8098-45EC-8A37-B83BA42008DA}"/>
                </a:ext>
              </a:extLst>
            </p:cNvPr>
            <p:cNvSpPr/>
            <p:nvPr/>
          </p:nvSpPr>
          <p:spPr>
            <a:xfrm>
              <a:off x="2157735" y="213225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0" name="Shape 1245">
              <a:extLst>
                <a:ext uri="{FF2B5EF4-FFF2-40B4-BE49-F238E27FC236}">
                  <a16:creationId xmlns:a16="http://schemas.microsoft.com/office/drawing/2014/main" id="{CE0F98D7-7097-429F-87F7-E6FA319294D9}"/>
                </a:ext>
              </a:extLst>
            </p:cNvPr>
            <p:cNvSpPr/>
            <p:nvPr/>
          </p:nvSpPr>
          <p:spPr>
            <a:xfrm>
              <a:off x="1452509" y="156167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1" name="Shape 1246">
              <a:extLst>
                <a:ext uri="{FF2B5EF4-FFF2-40B4-BE49-F238E27FC236}">
                  <a16:creationId xmlns:a16="http://schemas.microsoft.com/office/drawing/2014/main" id="{9F590369-68F3-4911-A227-B8CB97D00450}"/>
                </a:ext>
              </a:extLst>
            </p:cNvPr>
            <p:cNvSpPr/>
            <p:nvPr/>
          </p:nvSpPr>
          <p:spPr>
            <a:xfrm>
              <a:off x="406448" y="21891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2" name="Shape 1247">
              <a:extLst>
                <a:ext uri="{FF2B5EF4-FFF2-40B4-BE49-F238E27FC236}">
                  <a16:creationId xmlns:a16="http://schemas.microsoft.com/office/drawing/2014/main" id="{09E3A356-30EB-4BEF-92E5-B3B76FF7413D}"/>
                </a:ext>
              </a:extLst>
            </p:cNvPr>
            <p:cNvSpPr/>
            <p:nvPr/>
          </p:nvSpPr>
          <p:spPr>
            <a:xfrm>
              <a:off x="2301223" y="271155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3" name="Shape 1248">
              <a:extLst>
                <a:ext uri="{FF2B5EF4-FFF2-40B4-BE49-F238E27FC236}">
                  <a16:creationId xmlns:a16="http://schemas.microsoft.com/office/drawing/2014/main" id="{62ADA8D5-3576-4EB6-972A-15E20890A60F}"/>
                </a:ext>
              </a:extLst>
            </p:cNvPr>
            <p:cNvSpPr/>
            <p:nvPr/>
          </p:nvSpPr>
          <p:spPr>
            <a:xfrm>
              <a:off x="3781055" y="22604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4" name="Shape 1249">
              <a:extLst>
                <a:ext uri="{FF2B5EF4-FFF2-40B4-BE49-F238E27FC236}">
                  <a16:creationId xmlns:a16="http://schemas.microsoft.com/office/drawing/2014/main" id="{4A10E3FA-287F-4312-ADB6-76BA0B4677A0}"/>
                </a:ext>
              </a:extLst>
            </p:cNvPr>
            <p:cNvSpPr/>
            <p:nvPr/>
          </p:nvSpPr>
          <p:spPr>
            <a:xfrm>
              <a:off x="3985616" y="253346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5" name="Shape 1250">
              <a:extLst>
                <a:ext uri="{FF2B5EF4-FFF2-40B4-BE49-F238E27FC236}">
                  <a16:creationId xmlns:a16="http://schemas.microsoft.com/office/drawing/2014/main" id="{BAA3A4C7-6453-4AE4-8F93-10B41003C6D3}"/>
                </a:ext>
              </a:extLst>
            </p:cNvPr>
            <p:cNvSpPr/>
            <p:nvPr/>
          </p:nvSpPr>
          <p:spPr>
            <a:xfrm>
              <a:off x="4412155" y="2667835"/>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6" name="Shape 1251">
              <a:extLst>
                <a:ext uri="{FF2B5EF4-FFF2-40B4-BE49-F238E27FC236}">
                  <a16:creationId xmlns:a16="http://schemas.microsoft.com/office/drawing/2014/main" id="{44BC81EB-0D90-490D-A7BB-187EC8541186}"/>
                </a:ext>
              </a:extLst>
            </p:cNvPr>
            <p:cNvSpPr/>
            <p:nvPr/>
          </p:nvSpPr>
          <p:spPr>
            <a:xfrm>
              <a:off x="4351249" y="2150406"/>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7" name="Shape 1252">
              <a:extLst>
                <a:ext uri="{FF2B5EF4-FFF2-40B4-BE49-F238E27FC236}">
                  <a16:creationId xmlns:a16="http://schemas.microsoft.com/office/drawing/2014/main" id="{94C1FC14-EAA0-4534-958F-294C55B54D46}"/>
                </a:ext>
              </a:extLst>
            </p:cNvPr>
            <p:cNvSpPr/>
            <p:nvPr/>
          </p:nvSpPr>
          <p:spPr>
            <a:xfrm>
              <a:off x="4351249" y="299203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 name="Shape 1253">
              <a:extLst>
                <a:ext uri="{FF2B5EF4-FFF2-40B4-BE49-F238E27FC236}">
                  <a16:creationId xmlns:a16="http://schemas.microsoft.com/office/drawing/2014/main" id="{2ED21B1B-6329-4964-B62B-47371F4D512E}"/>
                </a:ext>
              </a:extLst>
            </p:cNvPr>
            <p:cNvSpPr/>
            <p:nvPr/>
          </p:nvSpPr>
          <p:spPr>
            <a:xfrm>
              <a:off x="3985616" y="1869969"/>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 name="Shape 1254">
              <a:extLst>
                <a:ext uri="{FF2B5EF4-FFF2-40B4-BE49-F238E27FC236}">
                  <a16:creationId xmlns:a16="http://schemas.microsoft.com/office/drawing/2014/main" id="{F7955440-257F-425E-83B3-F669B94C9D2F}"/>
                </a:ext>
              </a:extLst>
            </p:cNvPr>
            <p:cNvSpPr/>
            <p:nvPr/>
          </p:nvSpPr>
          <p:spPr>
            <a:xfrm>
              <a:off x="3844779" y="31086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0" name="Shape 1255">
              <a:extLst>
                <a:ext uri="{FF2B5EF4-FFF2-40B4-BE49-F238E27FC236}">
                  <a16:creationId xmlns:a16="http://schemas.microsoft.com/office/drawing/2014/main" id="{05B10DB8-92F6-41A5-A0C4-59FC303BC1F8}"/>
                </a:ext>
              </a:extLst>
            </p:cNvPr>
            <p:cNvSpPr/>
            <p:nvPr/>
          </p:nvSpPr>
          <p:spPr>
            <a:xfrm>
              <a:off x="7883518" y="2044973"/>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1" name="Shape 1256">
              <a:extLst>
                <a:ext uri="{FF2B5EF4-FFF2-40B4-BE49-F238E27FC236}">
                  <a16:creationId xmlns:a16="http://schemas.microsoft.com/office/drawing/2014/main" id="{84ED46AE-003A-415E-9708-BDC0F2099A1D}"/>
                </a:ext>
              </a:extLst>
            </p:cNvPr>
            <p:cNvSpPr/>
            <p:nvPr/>
          </p:nvSpPr>
          <p:spPr>
            <a:xfrm>
              <a:off x="3596729" y="259124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2" name="Shape 1257">
              <a:extLst>
                <a:ext uri="{FF2B5EF4-FFF2-40B4-BE49-F238E27FC236}">
                  <a16:creationId xmlns:a16="http://schemas.microsoft.com/office/drawing/2014/main" id="{04D88147-D52D-4418-B887-AF2D1F117EDC}"/>
                </a:ext>
              </a:extLst>
            </p:cNvPr>
            <p:cNvSpPr/>
            <p:nvPr/>
          </p:nvSpPr>
          <p:spPr>
            <a:xfrm>
              <a:off x="4164104" y="31086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3" name="Shape 1258">
              <a:extLst>
                <a:ext uri="{FF2B5EF4-FFF2-40B4-BE49-F238E27FC236}">
                  <a16:creationId xmlns:a16="http://schemas.microsoft.com/office/drawing/2014/main" id="{C072C924-846A-447B-B447-3DEF7E43D012}"/>
                </a:ext>
              </a:extLst>
            </p:cNvPr>
            <p:cNvSpPr/>
            <p:nvPr/>
          </p:nvSpPr>
          <p:spPr>
            <a:xfrm>
              <a:off x="7883518" y="3066571"/>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4" name="Shape 1259">
              <a:extLst>
                <a:ext uri="{FF2B5EF4-FFF2-40B4-BE49-F238E27FC236}">
                  <a16:creationId xmlns:a16="http://schemas.microsoft.com/office/drawing/2014/main" id="{334C63B1-F7C0-4EB6-9CE3-A622F273FFCC}"/>
                </a:ext>
              </a:extLst>
            </p:cNvPr>
            <p:cNvSpPr/>
            <p:nvPr/>
          </p:nvSpPr>
          <p:spPr>
            <a:xfrm>
              <a:off x="3596729" y="1898858"/>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5" name="Shape 1260">
              <a:extLst>
                <a:ext uri="{FF2B5EF4-FFF2-40B4-BE49-F238E27FC236}">
                  <a16:creationId xmlns:a16="http://schemas.microsoft.com/office/drawing/2014/main" id="{D87118B7-29FC-4501-BA2D-4302DBFA3A4B}"/>
                </a:ext>
              </a:extLst>
            </p:cNvPr>
            <p:cNvSpPr/>
            <p:nvPr/>
          </p:nvSpPr>
          <p:spPr>
            <a:xfrm>
              <a:off x="3203611" y="1351587"/>
              <a:ext cx="1521916" cy="2006643"/>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6" name="Shape 1261">
              <a:extLst>
                <a:ext uri="{FF2B5EF4-FFF2-40B4-BE49-F238E27FC236}">
                  <a16:creationId xmlns:a16="http://schemas.microsoft.com/office/drawing/2014/main" id="{99D3BC04-D3B3-463C-89E6-2518B8710BFF}"/>
                </a:ext>
              </a:extLst>
            </p:cNvPr>
            <p:cNvSpPr/>
            <p:nvPr/>
          </p:nvSpPr>
          <p:spPr>
            <a:xfrm>
              <a:off x="7955276" y="2766473"/>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7" name="Shape 1262">
              <a:extLst>
                <a:ext uri="{FF2B5EF4-FFF2-40B4-BE49-F238E27FC236}">
                  <a16:creationId xmlns:a16="http://schemas.microsoft.com/office/drawing/2014/main" id="{D822BBC1-2EB7-461C-9C20-48E6C9B2694F}"/>
                </a:ext>
              </a:extLst>
            </p:cNvPr>
            <p:cNvSpPr/>
            <p:nvPr/>
          </p:nvSpPr>
          <p:spPr>
            <a:xfrm>
              <a:off x="3596719" y="153733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8" name="Shape 1263">
              <a:extLst>
                <a:ext uri="{FF2B5EF4-FFF2-40B4-BE49-F238E27FC236}">
                  <a16:creationId xmlns:a16="http://schemas.microsoft.com/office/drawing/2014/main" id="{51013C68-9A16-4EDA-B32F-187A50A15B47}"/>
                </a:ext>
              </a:extLst>
            </p:cNvPr>
            <p:cNvSpPr/>
            <p:nvPr/>
          </p:nvSpPr>
          <p:spPr>
            <a:xfrm>
              <a:off x="4092830" y="1455873"/>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9" name="Shape 1264">
              <a:extLst>
                <a:ext uri="{FF2B5EF4-FFF2-40B4-BE49-F238E27FC236}">
                  <a16:creationId xmlns:a16="http://schemas.microsoft.com/office/drawing/2014/main" id="{35DB39A0-2183-4CDB-B321-BACF7E397812}"/>
                </a:ext>
              </a:extLst>
            </p:cNvPr>
            <p:cNvSpPr/>
            <p:nvPr/>
          </p:nvSpPr>
          <p:spPr>
            <a:xfrm>
              <a:off x="8068497" y="1708885"/>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0" name="Shape 1265">
              <a:extLst>
                <a:ext uri="{FF2B5EF4-FFF2-40B4-BE49-F238E27FC236}">
                  <a16:creationId xmlns:a16="http://schemas.microsoft.com/office/drawing/2014/main" id="{688DFD55-5D60-4AC2-B430-A9D347C1119B}"/>
                </a:ext>
              </a:extLst>
            </p:cNvPr>
            <p:cNvSpPr/>
            <p:nvPr/>
          </p:nvSpPr>
          <p:spPr>
            <a:xfrm>
              <a:off x="8173059" y="223769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1" name="Shape 1266">
              <a:extLst>
                <a:ext uri="{FF2B5EF4-FFF2-40B4-BE49-F238E27FC236}">
                  <a16:creationId xmlns:a16="http://schemas.microsoft.com/office/drawing/2014/main" id="{3AB23400-FE07-45E0-8AA6-2F366CF130B4}"/>
                </a:ext>
              </a:extLst>
            </p:cNvPr>
            <p:cNvSpPr/>
            <p:nvPr/>
          </p:nvSpPr>
          <p:spPr>
            <a:xfrm>
              <a:off x="4351249" y="163297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2" name="Shape 1267">
              <a:extLst>
                <a:ext uri="{FF2B5EF4-FFF2-40B4-BE49-F238E27FC236}">
                  <a16:creationId xmlns:a16="http://schemas.microsoft.com/office/drawing/2014/main" id="{0A46E7A9-1718-4975-BB07-6B3D3701A6A6}"/>
                </a:ext>
              </a:extLst>
            </p:cNvPr>
            <p:cNvSpPr/>
            <p:nvPr/>
          </p:nvSpPr>
          <p:spPr>
            <a:xfrm>
              <a:off x="3305189" y="22604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3" name="Shape 1268">
              <a:extLst>
                <a:ext uri="{FF2B5EF4-FFF2-40B4-BE49-F238E27FC236}">
                  <a16:creationId xmlns:a16="http://schemas.microsoft.com/office/drawing/2014/main" id="{6B7717DE-8132-41C5-8996-F653ACA47BD0}"/>
                </a:ext>
              </a:extLst>
            </p:cNvPr>
            <p:cNvSpPr/>
            <p:nvPr/>
          </p:nvSpPr>
          <p:spPr>
            <a:xfrm>
              <a:off x="8316547" y="2816997"/>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4" name="Shape 1269">
              <a:extLst>
                <a:ext uri="{FF2B5EF4-FFF2-40B4-BE49-F238E27FC236}">
                  <a16:creationId xmlns:a16="http://schemas.microsoft.com/office/drawing/2014/main" id="{5455E5EA-65B2-4262-89A1-B96D63725DF4}"/>
                </a:ext>
              </a:extLst>
            </p:cNvPr>
            <p:cNvSpPr/>
            <p:nvPr/>
          </p:nvSpPr>
          <p:spPr>
            <a:xfrm>
              <a:off x="7855922" y="1385726"/>
              <a:ext cx="785459" cy="2006643"/>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5" name="Shape 1270">
              <a:extLst>
                <a:ext uri="{FF2B5EF4-FFF2-40B4-BE49-F238E27FC236}">
                  <a16:creationId xmlns:a16="http://schemas.microsoft.com/office/drawing/2014/main" id="{49B329EC-1E6E-4975-B6E0-B1E43D87DF7D}"/>
                </a:ext>
              </a:extLst>
            </p:cNvPr>
            <p:cNvSpPr txBox="1"/>
            <p:nvPr/>
          </p:nvSpPr>
          <p:spPr>
            <a:xfrm>
              <a:off x="3425982" y="981256"/>
              <a:ext cx="1085742" cy="3101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TRAINING</a:t>
              </a:r>
              <a:endParaRPr dirty="0">
                <a:latin typeface="Calibri" panose="020F0502020204030204" pitchFamily="34" charset="0"/>
                <a:cs typeface="Calibri" panose="020F0502020204030204" pitchFamily="34" charset="0"/>
              </a:endParaRPr>
            </a:p>
          </p:txBody>
        </p:sp>
        <p:sp>
          <p:nvSpPr>
            <p:cNvPr id="46" name="Shape 1271">
              <a:extLst>
                <a:ext uri="{FF2B5EF4-FFF2-40B4-BE49-F238E27FC236}">
                  <a16:creationId xmlns:a16="http://schemas.microsoft.com/office/drawing/2014/main" id="{666F8432-3259-49B8-A376-A4B0A8F0AAA8}"/>
                </a:ext>
              </a:extLst>
            </p:cNvPr>
            <p:cNvSpPr txBox="1"/>
            <p:nvPr/>
          </p:nvSpPr>
          <p:spPr>
            <a:xfrm>
              <a:off x="7759749" y="1015395"/>
              <a:ext cx="977804" cy="310100"/>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TESTING</a:t>
              </a:r>
              <a:endParaRPr dirty="0">
                <a:latin typeface="Calibri" panose="020F0502020204030204" pitchFamily="34" charset="0"/>
                <a:cs typeface="Calibri" panose="020F0502020204030204" pitchFamily="34" charset="0"/>
              </a:endParaRPr>
            </a:p>
          </p:txBody>
        </p:sp>
        <p:sp>
          <p:nvSpPr>
            <p:cNvPr id="47" name="Shape 1272">
              <a:extLst>
                <a:ext uri="{FF2B5EF4-FFF2-40B4-BE49-F238E27FC236}">
                  <a16:creationId xmlns:a16="http://schemas.microsoft.com/office/drawing/2014/main" id="{FC23646D-2A93-45CE-80B8-3CF279F74BB8}"/>
                </a:ext>
              </a:extLst>
            </p:cNvPr>
            <p:cNvSpPr/>
            <p:nvPr/>
          </p:nvSpPr>
          <p:spPr>
            <a:xfrm rot="10800000" flipH="1">
              <a:off x="1253365" y="3434434"/>
              <a:ext cx="7170493" cy="727810"/>
            </a:xfrm>
            <a:prstGeom prst="uturnArrow">
              <a:avLst>
                <a:gd name="adj1" fmla="val 25000"/>
                <a:gd name="adj2" fmla="val 25000"/>
                <a:gd name="adj3" fmla="val 25000"/>
                <a:gd name="adj4" fmla="val 43750"/>
                <a:gd name="adj5" fmla="val 75000"/>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8" name="Shape 1273">
              <a:extLst>
                <a:ext uri="{FF2B5EF4-FFF2-40B4-BE49-F238E27FC236}">
                  <a16:creationId xmlns:a16="http://schemas.microsoft.com/office/drawing/2014/main" id="{1CD0A4DB-9E8E-46CB-AF18-A34C212ECB85}"/>
                </a:ext>
              </a:extLst>
            </p:cNvPr>
            <p:cNvSpPr/>
            <p:nvPr/>
          </p:nvSpPr>
          <p:spPr>
            <a:xfrm rot="10800000" flipH="1">
              <a:off x="1253365" y="3434434"/>
              <a:ext cx="2875691" cy="727810"/>
            </a:xfrm>
            <a:prstGeom prst="uturnArrow">
              <a:avLst>
                <a:gd name="adj1" fmla="val 25000"/>
                <a:gd name="adj2" fmla="val 25000"/>
                <a:gd name="adj3" fmla="val 25000"/>
                <a:gd name="adj4" fmla="val 43750"/>
                <a:gd name="adj5" fmla="val 75000"/>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pic>
          <p:nvPicPr>
            <p:cNvPr id="49" name="Shape 1274">
              <a:extLst>
                <a:ext uri="{FF2B5EF4-FFF2-40B4-BE49-F238E27FC236}">
                  <a16:creationId xmlns:a16="http://schemas.microsoft.com/office/drawing/2014/main" id="{53491C6B-E17F-413F-B1CF-C1700A96182B}"/>
                </a:ext>
              </a:extLst>
            </p:cNvPr>
            <p:cNvPicPr preferRelativeResize="0"/>
            <p:nvPr/>
          </p:nvPicPr>
          <p:blipFill>
            <a:blip r:embed="rId2">
              <a:alphaModFix/>
            </a:blip>
            <a:stretch>
              <a:fillRect/>
            </a:stretch>
          </p:blipFill>
          <p:spPr>
            <a:xfrm>
              <a:off x="5470954" y="1750021"/>
              <a:ext cx="1624318" cy="1177628"/>
            </a:xfrm>
            <a:prstGeom prst="rect">
              <a:avLst/>
            </a:prstGeom>
            <a:noFill/>
            <a:ln>
              <a:noFill/>
            </a:ln>
          </p:spPr>
        </p:pic>
        <p:sp>
          <p:nvSpPr>
            <p:cNvPr id="50" name="Shape 1276">
              <a:extLst>
                <a:ext uri="{FF2B5EF4-FFF2-40B4-BE49-F238E27FC236}">
                  <a16:creationId xmlns:a16="http://schemas.microsoft.com/office/drawing/2014/main" id="{05850D99-4A16-4604-A0AB-96067C266C1B}"/>
                </a:ext>
              </a:extLst>
            </p:cNvPr>
            <p:cNvSpPr/>
            <p:nvPr/>
          </p:nvSpPr>
          <p:spPr>
            <a:xfrm>
              <a:off x="4788009" y="2153990"/>
              <a:ext cx="685775" cy="369670"/>
            </a:xfrm>
            <a:prstGeom prst="rightArrow">
              <a:avLst>
                <a:gd name="adj1" fmla="val 50000"/>
                <a:gd name="adj2" fmla="val 50000"/>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1" name="Shape 1277">
              <a:extLst>
                <a:ext uri="{FF2B5EF4-FFF2-40B4-BE49-F238E27FC236}">
                  <a16:creationId xmlns:a16="http://schemas.microsoft.com/office/drawing/2014/main" id="{A1FB1FAB-EEEA-445F-8636-4A0741341166}"/>
                </a:ext>
              </a:extLst>
            </p:cNvPr>
            <p:cNvSpPr/>
            <p:nvPr/>
          </p:nvSpPr>
          <p:spPr>
            <a:xfrm>
              <a:off x="7156335" y="2153990"/>
              <a:ext cx="685775" cy="369670"/>
            </a:xfrm>
            <a:prstGeom prst="rightArrow">
              <a:avLst>
                <a:gd name="adj1" fmla="val 50000"/>
                <a:gd name="adj2" fmla="val 50000"/>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223520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0AD6AB-CF8B-4E04-93ED-32B37D5F2F2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102</a:t>
            </a:fld>
            <a:endParaRPr lang="en-US" sz="1200" dirty="0">
              <a:solidFill>
                <a:srgbClr val="888888"/>
              </a:solidFill>
            </a:endParaRPr>
          </a:p>
        </p:txBody>
      </p:sp>
      <p:grpSp>
        <p:nvGrpSpPr>
          <p:cNvPr id="45" name="Group 44">
            <a:extLst>
              <a:ext uri="{FF2B5EF4-FFF2-40B4-BE49-F238E27FC236}">
                <a16:creationId xmlns:a16="http://schemas.microsoft.com/office/drawing/2014/main" id="{4FE59982-B747-4797-80A3-1AD2088BBBF4}"/>
              </a:ext>
            </a:extLst>
          </p:cNvPr>
          <p:cNvGrpSpPr/>
          <p:nvPr/>
        </p:nvGrpSpPr>
        <p:grpSpPr>
          <a:xfrm>
            <a:off x="406448" y="981256"/>
            <a:ext cx="8331105" cy="3180988"/>
            <a:chOff x="406448" y="981256"/>
            <a:chExt cx="8331105" cy="3180988"/>
          </a:xfrm>
        </p:grpSpPr>
        <p:sp>
          <p:nvSpPr>
            <p:cNvPr id="35" name="Shape 1321">
              <a:extLst>
                <a:ext uri="{FF2B5EF4-FFF2-40B4-BE49-F238E27FC236}">
                  <a16:creationId xmlns:a16="http://schemas.microsoft.com/office/drawing/2014/main" id="{843CA523-8FBF-4801-910F-676D264104D5}"/>
                </a:ext>
              </a:extLst>
            </p:cNvPr>
            <p:cNvSpPr/>
            <p:nvPr/>
          </p:nvSpPr>
          <p:spPr>
            <a:xfrm>
              <a:off x="3205094" y="1350448"/>
              <a:ext cx="1539520" cy="1178806"/>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1" name="Shape 1337">
              <a:extLst>
                <a:ext uri="{FF2B5EF4-FFF2-40B4-BE49-F238E27FC236}">
                  <a16:creationId xmlns:a16="http://schemas.microsoft.com/office/drawing/2014/main" id="{55D4D936-F2C8-4CEC-BBBE-763EDBA63B05}"/>
                </a:ext>
              </a:extLst>
            </p:cNvPr>
            <p:cNvSpPr/>
            <p:nvPr/>
          </p:nvSpPr>
          <p:spPr>
            <a:xfrm>
              <a:off x="3205094" y="2527931"/>
              <a:ext cx="1539520" cy="865291"/>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2" name="Shape 1338">
              <a:extLst>
                <a:ext uri="{FF2B5EF4-FFF2-40B4-BE49-F238E27FC236}">
                  <a16:creationId xmlns:a16="http://schemas.microsoft.com/office/drawing/2014/main" id="{893AD31A-BF4E-4B04-9C7F-95B9B80FB131}"/>
                </a:ext>
              </a:extLst>
            </p:cNvPr>
            <p:cNvSpPr txBox="1"/>
            <p:nvPr/>
          </p:nvSpPr>
          <p:spPr>
            <a:xfrm>
              <a:off x="3341950" y="3374023"/>
              <a:ext cx="1328490" cy="370748"/>
            </a:xfrm>
            <a:prstGeom prst="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VALIDATION</a:t>
              </a:r>
              <a:endParaRPr dirty="0">
                <a:latin typeface="Calibri" panose="020F0502020204030204" pitchFamily="34" charset="0"/>
                <a:cs typeface="Calibri" panose="020F0502020204030204" pitchFamily="34" charset="0"/>
              </a:endParaRPr>
            </a:p>
          </p:txBody>
        </p:sp>
        <p:sp>
          <p:nvSpPr>
            <p:cNvPr id="53" name="Shape 1340">
              <a:extLst>
                <a:ext uri="{FF2B5EF4-FFF2-40B4-BE49-F238E27FC236}">
                  <a16:creationId xmlns:a16="http://schemas.microsoft.com/office/drawing/2014/main" id="{99D17D72-9553-4296-B14A-7678CBDA2314}"/>
                </a:ext>
              </a:extLst>
            </p:cNvPr>
            <p:cNvSpPr/>
            <p:nvPr/>
          </p:nvSpPr>
          <p:spPr>
            <a:xfrm rot="16200000" flipH="1">
              <a:off x="5453647" y="2388522"/>
              <a:ext cx="415696" cy="1586172"/>
            </a:xfrm>
            <a:prstGeom prst="bentUpArrow">
              <a:avLst>
                <a:gd name="adj1" fmla="val 25000"/>
                <a:gd name="adj2" fmla="val 25000"/>
                <a:gd name="adj3" fmla="val 25000"/>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4" name="Shape 1341">
              <a:extLst>
                <a:ext uri="{FF2B5EF4-FFF2-40B4-BE49-F238E27FC236}">
                  <a16:creationId xmlns:a16="http://schemas.microsoft.com/office/drawing/2014/main" id="{0348208D-CCAA-4AED-B007-EC660ACBB3AA}"/>
                </a:ext>
              </a:extLst>
            </p:cNvPr>
            <p:cNvSpPr/>
            <p:nvPr/>
          </p:nvSpPr>
          <p:spPr>
            <a:xfrm rot="10800000" flipH="1">
              <a:off x="4837064" y="1383466"/>
              <a:ext cx="1586172" cy="353666"/>
            </a:xfrm>
            <a:prstGeom prst="bentUpArrow">
              <a:avLst>
                <a:gd name="adj1" fmla="val 25000"/>
                <a:gd name="adj2" fmla="val 25000"/>
                <a:gd name="adj3" fmla="val 25000"/>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8" name="Shape 1228">
              <a:extLst>
                <a:ext uri="{FF2B5EF4-FFF2-40B4-BE49-F238E27FC236}">
                  <a16:creationId xmlns:a16="http://schemas.microsoft.com/office/drawing/2014/main" id="{EF3C8F6D-D7F8-49A1-BC1E-129EB70EF5AA}"/>
                </a:ext>
              </a:extLst>
            </p:cNvPr>
            <p:cNvSpPr/>
            <p:nvPr/>
          </p:nvSpPr>
          <p:spPr>
            <a:xfrm>
              <a:off x="882315" y="21891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9" name="Shape 1229">
              <a:extLst>
                <a:ext uri="{FF2B5EF4-FFF2-40B4-BE49-F238E27FC236}">
                  <a16:creationId xmlns:a16="http://schemas.microsoft.com/office/drawing/2014/main" id="{19164934-A18A-4FD2-94AC-6B00AAFC40B8}"/>
                </a:ext>
              </a:extLst>
            </p:cNvPr>
            <p:cNvSpPr/>
            <p:nvPr/>
          </p:nvSpPr>
          <p:spPr>
            <a:xfrm>
              <a:off x="1086876" y="246216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0" name="Shape 1230">
              <a:extLst>
                <a:ext uri="{FF2B5EF4-FFF2-40B4-BE49-F238E27FC236}">
                  <a16:creationId xmlns:a16="http://schemas.microsoft.com/office/drawing/2014/main" id="{1127F254-CECD-4FDD-B6FE-19152366E628}"/>
                </a:ext>
              </a:extLst>
            </p:cNvPr>
            <p:cNvSpPr/>
            <p:nvPr/>
          </p:nvSpPr>
          <p:spPr>
            <a:xfrm>
              <a:off x="1513414" y="2596535"/>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1" name="Shape 1231">
              <a:extLst>
                <a:ext uri="{FF2B5EF4-FFF2-40B4-BE49-F238E27FC236}">
                  <a16:creationId xmlns:a16="http://schemas.microsoft.com/office/drawing/2014/main" id="{4D6D7E91-8AD6-4639-856E-919031B7E226}"/>
                </a:ext>
              </a:extLst>
            </p:cNvPr>
            <p:cNvSpPr/>
            <p:nvPr/>
          </p:nvSpPr>
          <p:spPr>
            <a:xfrm>
              <a:off x="1452509" y="2079106"/>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2" name="Shape 1232">
              <a:extLst>
                <a:ext uri="{FF2B5EF4-FFF2-40B4-BE49-F238E27FC236}">
                  <a16:creationId xmlns:a16="http://schemas.microsoft.com/office/drawing/2014/main" id="{171E42A9-47EB-497B-919E-AE16A236A8BB}"/>
                </a:ext>
              </a:extLst>
            </p:cNvPr>
            <p:cNvSpPr/>
            <p:nvPr/>
          </p:nvSpPr>
          <p:spPr>
            <a:xfrm>
              <a:off x="1452509" y="292073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3" name="Shape 1233">
              <a:extLst>
                <a:ext uri="{FF2B5EF4-FFF2-40B4-BE49-F238E27FC236}">
                  <a16:creationId xmlns:a16="http://schemas.microsoft.com/office/drawing/2014/main" id="{22EAF665-5652-4C50-B6DE-54D6023A29FD}"/>
                </a:ext>
              </a:extLst>
            </p:cNvPr>
            <p:cNvSpPr/>
            <p:nvPr/>
          </p:nvSpPr>
          <p:spPr>
            <a:xfrm>
              <a:off x="1086876" y="1798669"/>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4" name="Shape 1234">
              <a:extLst>
                <a:ext uri="{FF2B5EF4-FFF2-40B4-BE49-F238E27FC236}">
                  <a16:creationId xmlns:a16="http://schemas.microsoft.com/office/drawing/2014/main" id="{4772D400-39D4-49AE-8424-5E2741E18E77}"/>
                </a:ext>
              </a:extLst>
            </p:cNvPr>
            <p:cNvSpPr/>
            <p:nvPr/>
          </p:nvSpPr>
          <p:spPr>
            <a:xfrm>
              <a:off x="946039" y="30373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5" name="Shape 1235">
              <a:extLst>
                <a:ext uri="{FF2B5EF4-FFF2-40B4-BE49-F238E27FC236}">
                  <a16:creationId xmlns:a16="http://schemas.microsoft.com/office/drawing/2014/main" id="{C20644E2-DA19-49ED-B656-48AC1FA2C94E}"/>
                </a:ext>
              </a:extLst>
            </p:cNvPr>
            <p:cNvSpPr/>
            <p:nvPr/>
          </p:nvSpPr>
          <p:spPr>
            <a:xfrm>
              <a:off x="1868195" y="1939534"/>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6" name="Shape 1236">
              <a:extLst>
                <a:ext uri="{FF2B5EF4-FFF2-40B4-BE49-F238E27FC236}">
                  <a16:creationId xmlns:a16="http://schemas.microsoft.com/office/drawing/2014/main" id="{948B0B62-970B-4E09-BD65-DDA73C3C9106}"/>
                </a:ext>
              </a:extLst>
            </p:cNvPr>
            <p:cNvSpPr/>
            <p:nvPr/>
          </p:nvSpPr>
          <p:spPr>
            <a:xfrm>
              <a:off x="697988" y="251994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7" name="Shape 1237">
              <a:extLst>
                <a:ext uri="{FF2B5EF4-FFF2-40B4-BE49-F238E27FC236}">
                  <a16:creationId xmlns:a16="http://schemas.microsoft.com/office/drawing/2014/main" id="{9F241DC6-893B-4AC6-A80E-CB2306BAF55B}"/>
                </a:ext>
              </a:extLst>
            </p:cNvPr>
            <p:cNvSpPr/>
            <p:nvPr/>
          </p:nvSpPr>
          <p:spPr>
            <a:xfrm>
              <a:off x="1265363" y="30373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8" name="Shape 1238">
              <a:extLst>
                <a:ext uri="{FF2B5EF4-FFF2-40B4-BE49-F238E27FC236}">
                  <a16:creationId xmlns:a16="http://schemas.microsoft.com/office/drawing/2014/main" id="{9A6659B6-7A7B-491B-B06B-B702CA19EC59}"/>
                </a:ext>
              </a:extLst>
            </p:cNvPr>
            <p:cNvSpPr/>
            <p:nvPr/>
          </p:nvSpPr>
          <p:spPr>
            <a:xfrm>
              <a:off x="1868195" y="296113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9" name="Shape 1239">
              <a:extLst>
                <a:ext uri="{FF2B5EF4-FFF2-40B4-BE49-F238E27FC236}">
                  <a16:creationId xmlns:a16="http://schemas.microsoft.com/office/drawing/2014/main" id="{C3577C44-49FD-4E33-9377-3BCD546AB65F}"/>
                </a:ext>
              </a:extLst>
            </p:cNvPr>
            <p:cNvSpPr/>
            <p:nvPr/>
          </p:nvSpPr>
          <p:spPr>
            <a:xfrm>
              <a:off x="697988" y="1827559"/>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0" name="Shape 1240">
              <a:extLst>
                <a:ext uri="{FF2B5EF4-FFF2-40B4-BE49-F238E27FC236}">
                  <a16:creationId xmlns:a16="http://schemas.microsoft.com/office/drawing/2014/main" id="{40154B8A-9F8D-485F-98E6-D2934A80A530}"/>
                </a:ext>
              </a:extLst>
            </p:cNvPr>
            <p:cNvSpPr/>
            <p:nvPr/>
          </p:nvSpPr>
          <p:spPr>
            <a:xfrm>
              <a:off x="1939952" y="2661034"/>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1" name="Shape 1241">
              <a:extLst>
                <a:ext uri="{FF2B5EF4-FFF2-40B4-BE49-F238E27FC236}">
                  <a16:creationId xmlns:a16="http://schemas.microsoft.com/office/drawing/2014/main" id="{E22F75B0-799A-4E54-83E2-8DA40EA4891A}"/>
                </a:ext>
              </a:extLst>
            </p:cNvPr>
            <p:cNvSpPr/>
            <p:nvPr/>
          </p:nvSpPr>
          <p:spPr>
            <a:xfrm>
              <a:off x="697979" y="146603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2" name="Shape 1242">
              <a:extLst>
                <a:ext uri="{FF2B5EF4-FFF2-40B4-BE49-F238E27FC236}">
                  <a16:creationId xmlns:a16="http://schemas.microsoft.com/office/drawing/2014/main" id="{B5319ACC-F999-453D-B1E2-64640F4CDA6F}"/>
                </a:ext>
              </a:extLst>
            </p:cNvPr>
            <p:cNvSpPr/>
            <p:nvPr/>
          </p:nvSpPr>
          <p:spPr>
            <a:xfrm>
              <a:off x="1194089" y="1384573"/>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3" name="Shape 1243">
              <a:extLst>
                <a:ext uri="{FF2B5EF4-FFF2-40B4-BE49-F238E27FC236}">
                  <a16:creationId xmlns:a16="http://schemas.microsoft.com/office/drawing/2014/main" id="{A3E38E89-08A3-4CCC-A418-050B4048C2EA}"/>
                </a:ext>
              </a:extLst>
            </p:cNvPr>
            <p:cNvSpPr/>
            <p:nvPr/>
          </p:nvSpPr>
          <p:spPr>
            <a:xfrm>
              <a:off x="2053173" y="1603446"/>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4" name="Shape 1244">
              <a:extLst>
                <a:ext uri="{FF2B5EF4-FFF2-40B4-BE49-F238E27FC236}">
                  <a16:creationId xmlns:a16="http://schemas.microsoft.com/office/drawing/2014/main" id="{D05769E5-EFEC-4F2E-99D3-D906FE5E0B20}"/>
                </a:ext>
              </a:extLst>
            </p:cNvPr>
            <p:cNvSpPr/>
            <p:nvPr/>
          </p:nvSpPr>
          <p:spPr>
            <a:xfrm>
              <a:off x="2157735" y="213225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5" name="Shape 1245">
              <a:extLst>
                <a:ext uri="{FF2B5EF4-FFF2-40B4-BE49-F238E27FC236}">
                  <a16:creationId xmlns:a16="http://schemas.microsoft.com/office/drawing/2014/main" id="{DAA5B4D4-E77A-4EBB-A157-547368662E46}"/>
                </a:ext>
              </a:extLst>
            </p:cNvPr>
            <p:cNvSpPr/>
            <p:nvPr/>
          </p:nvSpPr>
          <p:spPr>
            <a:xfrm>
              <a:off x="1452509" y="156167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6" name="Shape 1246">
              <a:extLst>
                <a:ext uri="{FF2B5EF4-FFF2-40B4-BE49-F238E27FC236}">
                  <a16:creationId xmlns:a16="http://schemas.microsoft.com/office/drawing/2014/main" id="{71BE919C-9D5B-4978-9B3F-6DF5252FB0F2}"/>
                </a:ext>
              </a:extLst>
            </p:cNvPr>
            <p:cNvSpPr/>
            <p:nvPr/>
          </p:nvSpPr>
          <p:spPr>
            <a:xfrm>
              <a:off x="406448" y="21891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7" name="Shape 1247">
              <a:extLst>
                <a:ext uri="{FF2B5EF4-FFF2-40B4-BE49-F238E27FC236}">
                  <a16:creationId xmlns:a16="http://schemas.microsoft.com/office/drawing/2014/main" id="{FDCA7043-703B-4C4D-815B-5CFFF3A91EB4}"/>
                </a:ext>
              </a:extLst>
            </p:cNvPr>
            <p:cNvSpPr/>
            <p:nvPr/>
          </p:nvSpPr>
          <p:spPr>
            <a:xfrm>
              <a:off x="2301223" y="271155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2" name="Shape 1248">
              <a:extLst>
                <a:ext uri="{FF2B5EF4-FFF2-40B4-BE49-F238E27FC236}">
                  <a16:creationId xmlns:a16="http://schemas.microsoft.com/office/drawing/2014/main" id="{A210E0ED-D4FD-44EA-83D9-2E9A90B44F71}"/>
                </a:ext>
              </a:extLst>
            </p:cNvPr>
            <p:cNvSpPr/>
            <p:nvPr/>
          </p:nvSpPr>
          <p:spPr>
            <a:xfrm>
              <a:off x="3781055" y="22604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3" name="Shape 1249">
              <a:extLst>
                <a:ext uri="{FF2B5EF4-FFF2-40B4-BE49-F238E27FC236}">
                  <a16:creationId xmlns:a16="http://schemas.microsoft.com/office/drawing/2014/main" id="{03A1EF94-444D-4DAE-B7E5-DF983F3EB2ED}"/>
                </a:ext>
              </a:extLst>
            </p:cNvPr>
            <p:cNvSpPr/>
            <p:nvPr/>
          </p:nvSpPr>
          <p:spPr>
            <a:xfrm>
              <a:off x="3985616" y="253346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4" name="Shape 1250">
              <a:extLst>
                <a:ext uri="{FF2B5EF4-FFF2-40B4-BE49-F238E27FC236}">
                  <a16:creationId xmlns:a16="http://schemas.microsoft.com/office/drawing/2014/main" id="{23424D69-98CF-4E3A-80A8-E69A0035A66F}"/>
                </a:ext>
              </a:extLst>
            </p:cNvPr>
            <p:cNvSpPr/>
            <p:nvPr/>
          </p:nvSpPr>
          <p:spPr>
            <a:xfrm>
              <a:off x="4412155" y="2667835"/>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5" name="Shape 1251">
              <a:extLst>
                <a:ext uri="{FF2B5EF4-FFF2-40B4-BE49-F238E27FC236}">
                  <a16:creationId xmlns:a16="http://schemas.microsoft.com/office/drawing/2014/main" id="{230B07FE-4A0C-4821-BB9E-128E840E4C09}"/>
                </a:ext>
              </a:extLst>
            </p:cNvPr>
            <p:cNvSpPr/>
            <p:nvPr/>
          </p:nvSpPr>
          <p:spPr>
            <a:xfrm>
              <a:off x="4351249" y="2150406"/>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6" name="Shape 1252">
              <a:extLst>
                <a:ext uri="{FF2B5EF4-FFF2-40B4-BE49-F238E27FC236}">
                  <a16:creationId xmlns:a16="http://schemas.microsoft.com/office/drawing/2014/main" id="{B8C3280C-C518-47E3-880E-18277CEE4930}"/>
                </a:ext>
              </a:extLst>
            </p:cNvPr>
            <p:cNvSpPr/>
            <p:nvPr/>
          </p:nvSpPr>
          <p:spPr>
            <a:xfrm>
              <a:off x="4351249" y="299203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7" name="Shape 1253">
              <a:extLst>
                <a:ext uri="{FF2B5EF4-FFF2-40B4-BE49-F238E27FC236}">
                  <a16:creationId xmlns:a16="http://schemas.microsoft.com/office/drawing/2014/main" id="{40009447-C4E0-41CB-BC14-E4C9D8FB933F}"/>
                </a:ext>
              </a:extLst>
            </p:cNvPr>
            <p:cNvSpPr/>
            <p:nvPr/>
          </p:nvSpPr>
          <p:spPr>
            <a:xfrm>
              <a:off x="3985616" y="1869969"/>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8" name="Shape 1254">
              <a:extLst>
                <a:ext uri="{FF2B5EF4-FFF2-40B4-BE49-F238E27FC236}">
                  <a16:creationId xmlns:a16="http://schemas.microsoft.com/office/drawing/2014/main" id="{90953C53-CCAD-44C7-A543-8671FC2A46C2}"/>
                </a:ext>
              </a:extLst>
            </p:cNvPr>
            <p:cNvSpPr/>
            <p:nvPr/>
          </p:nvSpPr>
          <p:spPr>
            <a:xfrm>
              <a:off x="3844779" y="31086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9" name="Shape 1256">
              <a:extLst>
                <a:ext uri="{FF2B5EF4-FFF2-40B4-BE49-F238E27FC236}">
                  <a16:creationId xmlns:a16="http://schemas.microsoft.com/office/drawing/2014/main" id="{DBD00A84-CA85-4A9C-B344-116C75365A2F}"/>
                </a:ext>
              </a:extLst>
            </p:cNvPr>
            <p:cNvSpPr/>
            <p:nvPr/>
          </p:nvSpPr>
          <p:spPr>
            <a:xfrm>
              <a:off x="3596729" y="259124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0" name="Shape 1257">
              <a:extLst>
                <a:ext uri="{FF2B5EF4-FFF2-40B4-BE49-F238E27FC236}">
                  <a16:creationId xmlns:a16="http://schemas.microsoft.com/office/drawing/2014/main" id="{8C89C236-08F8-47CD-9EAC-093ACAF8A0F4}"/>
                </a:ext>
              </a:extLst>
            </p:cNvPr>
            <p:cNvSpPr/>
            <p:nvPr/>
          </p:nvSpPr>
          <p:spPr>
            <a:xfrm>
              <a:off x="4164104" y="31086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1" name="Shape 1259">
              <a:extLst>
                <a:ext uri="{FF2B5EF4-FFF2-40B4-BE49-F238E27FC236}">
                  <a16:creationId xmlns:a16="http://schemas.microsoft.com/office/drawing/2014/main" id="{D75ADF65-6900-45CE-8643-3402907FD38E}"/>
                </a:ext>
              </a:extLst>
            </p:cNvPr>
            <p:cNvSpPr/>
            <p:nvPr/>
          </p:nvSpPr>
          <p:spPr>
            <a:xfrm>
              <a:off x="3596729" y="1898858"/>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2" name="Shape 1262">
              <a:extLst>
                <a:ext uri="{FF2B5EF4-FFF2-40B4-BE49-F238E27FC236}">
                  <a16:creationId xmlns:a16="http://schemas.microsoft.com/office/drawing/2014/main" id="{C8EC9646-5D18-42E7-9B89-38B22E60C864}"/>
                </a:ext>
              </a:extLst>
            </p:cNvPr>
            <p:cNvSpPr/>
            <p:nvPr/>
          </p:nvSpPr>
          <p:spPr>
            <a:xfrm>
              <a:off x="3596719" y="153733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3" name="Shape 1263">
              <a:extLst>
                <a:ext uri="{FF2B5EF4-FFF2-40B4-BE49-F238E27FC236}">
                  <a16:creationId xmlns:a16="http://schemas.microsoft.com/office/drawing/2014/main" id="{BA2A276D-2284-493F-B6E6-F628E4455F3F}"/>
                </a:ext>
              </a:extLst>
            </p:cNvPr>
            <p:cNvSpPr/>
            <p:nvPr/>
          </p:nvSpPr>
          <p:spPr>
            <a:xfrm>
              <a:off x="4092830" y="1455873"/>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4" name="Shape 1266">
              <a:extLst>
                <a:ext uri="{FF2B5EF4-FFF2-40B4-BE49-F238E27FC236}">
                  <a16:creationId xmlns:a16="http://schemas.microsoft.com/office/drawing/2014/main" id="{8E7A155B-025A-4BF9-B930-2A1BBF0D8A34}"/>
                </a:ext>
              </a:extLst>
            </p:cNvPr>
            <p:cNvSpPr/>
            <p:nvPr/>
          </p:nvSpPr>
          <p:spPr>
            <a:xfrm>
              <a:off x="4351249" y="163297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5" name="Shape 1267">
              <a:extLst>
                <a:ext uri="{FF2B5EF4-FFF2-40B4-BE49-F238E27FC236}">
                  <a16:creationId xmlns:a16="http://schemas.microsoft.com/office/drawing/2014/main" id="{4C506A4E-3A0E-4A5A-89A0-7615A60CF93B}"/>
                </a:ext>
              </a:extLst>
            </p:cNvPr>
            <p:cNvSpPr/>
            <p:nvPr/>
          </p:nvSpPr>
          <p:spPr>
            <a:xfrm>
              <a:off x="3305189" y="22604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6" name="Shape 1255">
              <a:extLst>
                <a:ext uri="{FF2B5EF4-FFF2-40B4-BE49-F238E27FC236}">
                  <a16:creationId xmlns:a16="http://schemas.microsoft.com/office/drawing/2014/main" id="{1A04FCBD-F158-4FC0-B7D1-D6188F71DEA1}"/>
                </a:ext>
              </a:extLst>
            </p:cNvPr>
            <p:cNvSpPr/>
            <p:nvPr/>
          </p:nvSpPr>
          <p:spPr>
            <a:xfrm>
              <a:off x="7883518" y="2044973"/>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7" name="Shape 1258">
              <a:extLst>
                <a:ext uri="{FF2B5EF4-FFF2-40B4-BE49-F238E27FC236}">
                  <a16:creationId xmlns:a16="http://schemas.microsoft.com/office/drawing/2014/main" id="{A61B67FB-6B86-420F-8B61-DC52612E618C}"/>
                </a:ext>
              </a:extLst>
            </p:cNvPr>
            <p:cNvSpPr/>
            <p:nvPr/>
          </p:nvSpPr>
          <p:spPr>
            <a:xfrm>
              <a:off x="7883518" y="3066571"/>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8" name="Shape 1261">
              <a:extLst>
                <a:ext uri="{FF2B5EF4-FFF2-40B4-BE49-F238E27FC236}">
                  <a16:creationId xmlns:a16="http://schemas.microsoft.com/office/drawing/2014/main" id="{726F62C1-6DBB-4F41-A354-0C0ABDA0FECA}"/>
                </a:ext>
              </a:extLst>
            </p:cNvPr>
            <p:cNvSpPr/>
            <p:nvPr/>
          </p:nvSpPr>
          <p:spPr>
            <a:xfrm>
              <a:off x="7955276" y="2766473"/>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9" name="Shape 1264">
              <a:extLst>
                <a:ext uri="{FF2B5EF4-FFF2-40B4-BE49-F238E27FC236}">
                  <a16:creationId xmlns:a16="http://schemas.microsoft.com/office/drawing/2014/main" id="{8CB58E22-88E6-4C31-B50F-278FB6D48845}"/>
                </a:ext>
              </a:extLst>
            </p:cNvPr>
            <p:cNvSpPr/>
            <p:nvPr/>
          </p:nvSpPr>
          <p:spPr>
            <a:xfrm>
              <a:off x="8068497" y="1708885"/>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0" name="Shape 1265">
              <a:extLst>
                <a:ext uri="{FF2B5EF4-FFF2-40B4-BE49-F238E27FC236}">
                  <a16:creationId xmlns:a16="http://schemas.microsoft.com/office/drawing/2014/main" id="{28F73292-0FAD-40E7-A6D2-D239976840F6}"/>
                </a:ext>
              </a:extLst>
            </p:cNvPr>
            <p:cNvSpPr/>
            <p:nvPr/>
          </p:nvSpPr>
          <p:spPr>
            <a:xfrm>
              <a:off x="8173059" y="223769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1" name="Shape 1268">
              <a:extLst>
                <a:ext uri="{FF2B5EF4-FFF2-40B4-BE49-F238E27FC236}">
                  <a16:creationId xmlns:a16="http://schemas.microsoft.com/office/drawing/2014/main" id="{322A914F-7763-4F4A-8DFF-06DFC63928A6}"/>
                </a:ext>
              </a:extLst>
            </p:cNvPr>
            <p:cNvSpPr/>
            <p:nvPr/>
          </p:nvSpPr>
          <p:spPr>
            <a:xfrm>
              <a:off x="8316547" y="2816997"/>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2" name="Shape 1272">
              <a:extLst>
                <a:ext uri="{FF2B5EF4-FFF2-40B4-BE49-F238E27FC236}">
                  <a16:creationId xmlns:a16="http://schemas.microsoft.com/office/drawing/2014/main" id="{08E14417-2FF9-434C-97B8-CA4972CE700C}"/>
                </a:ext>
              </a:extLst>
            </p:cNvPr>
            <p:cNvSpPr/>
            <p:nvPr/>
          </p:nvSpPr>
          <p:spPr>
            <a:xfrm rot="10800000" flipH="1">
              <a:off x="1253365" y="3434434"/>
              <a:ext cx="7170493" cy="727810"/>
            </a:xfrm>
            <a:prstGeom prst="uturnArrow">
              <a:avLst>
                <a:gd name="adj1" fmla="val 25000"/>
                <a:gd name="adj2" fmla="val 25000"/>
                <a:gd name="adj3" fmla="val 25000"/>
                <a:gd name="adj4" fmla="val 43750"/>
                <a:gd name="adj5" fmla="val 75000"/>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3" name="Shape 1273">
              <a:extLst>
                <a:ext uri="{FF2B5EF4-FFF2-40B4-BE49-F238E27FC236}">
                  <a16:creationId xmlns:a16="http://schemas.microsoft.com/office/drawing/2014/main" id="{D0B59418-2827-401B-8985-579058ACB8CE}"/>
                </a:ext>
              </a:extLst>
            </p:cNvPr>
            <p:cNvSpPr/>
            <p:nvPr/>
          </p:nvSpPr>
          <p:spPr>
            <a:xfrm rot="10800000" flipH="1">
              <a:off x="1253365" y="3434434"/>
              <a:ext cx="2875691" cy="727810"/>
            </a:xfrm>
            <a:prstGeom prst="uturnArrow">
              <a:avLst>
                <a:gd name="adj1" fmla="val 25000"/>
                <a:gd name="adj2" fmla="val 25000"/>
                <a:gd name="adj3" fmla="val 25000"/>
                <a:gd name="adj4" fmla="val 43750"/>
                <a:gd name="adj5" fmla="val 56879"/>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4" name="Shape 1270">
              <a:extLst>
                <a:ext uri="{FF2B5EF4-FFF2-40B4-BE49-F238E27FC236}">
                  <a16:creationId xmlns:a16="http://schemas.microsoft.com/office/drawing/2014/main" id="{ADEFCDF4-C845-4E21-8172-3ADC1881A8A5}"/>
                </a:ext>
              </a:extLst>
            </p:cNvPr>
            <p:cNvSpPr txBox="1"/>
            <p:nvPr/>
          </p:nvSpPr>
          <p:spPr>
            <a:xfrm>
              <a:off x="3425982" y="981256"/>
              <a:ext cx="1085742" cy="3101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TRAINING</a:t>
              </a:r>
              <a:endParaRPr dirty="0">
                <a:latin typeface="Calibri" panose="020F0502020204030204" pitchFamily="34" charset="0"/>
                <a:cs typeface="Calibri" panose="020F0502020204030204" pitchFamily="34" charset="0"/>
              </a:endParaRPr>
            </a:p>
          </p:txBody>
        </p:sp>
        <p:sp>
          <p:nvSpPr>
            <p:cNvPr id="115" name="Shape 1271">
              <a:extLst>
                <a:ext uri="{FF2B5EF4-FFF2-40B4-BE49-F238E27FC236}">
                  <a16:creationId xmlns:a16="http://schemas.microsoft.com/office/drawing/2014/main" id="{2103D0B4-8DF7-4FC8-A067-2BAB68304493}"/>
                </a:ext>
              </a:extLst>
            </p:cNvPr>
            <p:cNvSpPr txBox="1"/>
            <p:nvPr/>
          </p:nvSpPr>
          <p:spPr>
            <a:xfrm>
              <a:off x="7759749" y="1015395"/>
              <a:ext cx="977804" cy="310100"/>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TESTING</a:t>
              </a:r>
              <a:endParaRPr dirty="0">
                <a:latin typeface="Calibri" panose="020F0502020204030204" pitchFamily="34" charset="0"/>
                <a:cs typeface="Calibri" panose="020F0502020204030204" pitchFamily="34" charset="0"/>
              </a:endParaRPr>
            </a:p>
          </p:txBody>
        </p:sp>
        <p:pic>
          <p:nvPicPr>
            <p:cNvPr id="116" name="Shape 1274">
              <a:extLst>
                <a:ext uri="{FF2B5EF4-FFF2-40B4-BE49-F238E27FC236}">
                  <a16:creationId xmlns:a16="http://schemas.microsoft.com/office/drawing/2014/main" id="{E82846D5-68B7-4F5A-BA24-B483A6F85A75}"/>
                </a:ext>
              </a:extLst>
            </p:cNvPr>
            <p:cNvPicPr preferRelativeResize="0"/>
            <p:nvPr/>
          </p:nvPicPr>
          <p:blipFill>
            <a:blip r:embed="rId2">
              <a:alphaModFix/>
            </a:blip>
            <a:stretch>
              <a:fillRect/>
            </a:stretch>
          </p:blipFill>
          <p:spPr>
            <a:xfrm>
              <a:off x="5470954" y="1750021"/>
              <a:ext cx="1624318" cy="1177628"/>
            </a:xfrm>
            <a:prstGeom prst="rect">
              <a:avLst/>
            </a:prstGeom>
            <a:noFill/>
            <a:ln>
              <a:noFill/>
            </a:ln>
          </p:spPr>
        </p:pic>
        <p:sp>
          <p:nvSpPr>
            <p:cNvPr id="117" name="Shape 1277">
              <a:extLst>
                <a:ext uri="{FF2B5EF4-FFF2-40B4-BE49-F238E27FC236}">
                  <a16:creationId xmlns:a16="http://schemas.microsoft.com/office/drawing/2014/main" id="{C43A6AEB-766C-4EA3-8D2B-5934867668B0}"/>
                </a:ext>
              </a:extLst>
            </p:cNvPr>
            <p:cNvSpPr/>
            <p:nvPr/>
          </p:nvSpPr>
          <p:spPr>
            <a:xfrm>
              <a:off x="7156335" y="2153990"/>
              <a:ext cx="685775" cy="369670"/>
            </a:xfrm>
            <a:prstGeom prst="rightArrow">
              <a:avLst>
                <a:gd name="adj1" fmla="val 50000"/>
                <a:gd name="adj2" fmla="val 50000"/>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8" name="Shape 1269">
              <a:extLst>
                <a:ext uri="{FF2B5EF4-FFF2-40B4-BE49-F238E27FC236}">
                  <a16:creationId xmlns:a16="http://schemas.microsoft.com/office/drawing/2014/main" id="{B431F798-9476-4870-841F-5FFCA23A8FC0}"/>
                </a:ext>
              </a:extLst>
            </p:cNvPr>
            <p:cNvSpPr/>
            <p:nvPr/>
          </p:nvSpPr>
          <p:spPr>
            <a:xfrm>
              <a:off x="7855922" y="1385726"/>
              <a:ext cx="785459" cy="2006643"/>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42318657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E908B4-D111-4870-A5C2-3460F2C71D4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103</a:t>
            </a:fld>
            <a:endParaRPr lang="en-US" sz="1200" dirty="0">
              <a:solidFill>
                <a:srgbClr val="888888"/>
              </a:solidFill>
            </a:endParaRPr>
          </a:p>
        </p:txBody>
      </p:sp>
      <p:sp>
        <p:nvSpPr>
          <p:cNvPr id="4" name="Shape 1353">
            <a:extLst>
              <a:ext uri="{FF2B5EF4-FFF2-40B4-BE49-F238E27FC236}">
                <a16:creationId xmlns:a16="http://schemas.microsoft.com/office/drawing/2014/main" id="{2E93251B-1440-4761-9337-5E361E019505}"/>
              </a:ext>
            </a:extLst>
          </p:cNvPr>
          <p:cNvSpPr/>
          <p:nvPr/>
        </p:nvSpPr>
        <p:spPr>
          <a:xfrm>
            <a:off x="4814907"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 name="Shape 1354">
            <a:extLst>
              <a:ext uri="{FF2B5EF4-FFF2-40B4-BE49-F238E27FC236}">
                <a16:creationId xmlns:a16="http://schemas.microsoft.com/office/drawing/2014/main" id="{9E89B588-EE78-4D54-8751-FCA2075163BB}"/>
              </a:ext>
            </a:extLst>
          </p:cNvPr>
          <p:cNvSpPr/>
          <p:nvPr/>
        </p:nvSpPr>
        <p:spPr>
          <a:xfrm>
            <a:off x="5516171"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 name="Shape 1355">
            <a:extLst>
              <a:ext uri="{FF2B5EF4-FFF2-40B4-BE49-F238E27FC236}">
                <a16:creationId xmlns:a16="http://schemas.microsoft.com/office/drawing/2014/main" id="{949FDA2E-99D9-48AB-A502-7E7A0D87EFF0}"/>
              </a:ext>
            </a:extLst>
          </p:cNvPr>
          <p:cNvSpPr/>
          <p:nvPr/>
        </p:nvSpPr>
        <p:spPr>
          <a:xfrm>
            <a:off x="6217435"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 name="Shape 1356">
            <a:extLst>
              <a:ext uri="{FF2B5EF4-FFF2-40B4-BE49-F238E27FC236}">
                <a16:creationId xmlns:a16="http://schemas.microsoft.com/office/drawing/2014/main" id="{395FE2A7-F6A2-43D0-97B2-107772249102}"/>
              </a:ext>
            </a:extLst>
          </p:cNvPr>
          <p:cNvSpPr/>
          <p:nvPr/>
        </p:nvSpPr>
        <p:spPr>
          <a:xfrm>
            <a:off x="2009849"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 name="Shape 1357">
            <a:extLst>
              <a:ext uri="{FF2B5EF4-FFF2-40B4-BE49-F238E27FC236}">
                <a16:creationId xmlns:a16="http://schemas.microsoft.com/office/drawing/2014/main" id="{99FB4C5E-D581-41A8-9861-8F650A02CEFC}"/>
              </a:ext>
            </a:extLst>
          </p:cNvPr>
          <p:cNvSpPr/>
          <p:nvPr/>
        </p:nvSpPr>
        <p:spPr>
          <a:xfrm>
            <a:off x="1308585"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 name="Shape 1358">
            <a:extLst>
              <a:ext uri="{FF2B5EF4-FFF2-40B4-BE49-F238E27FC236}">
                <a16:creationId xmlns:a16="http://schemas.microsoft.com/office/drawing/2014/main" id="{C35DC45F-28FE-4D9D-AD4F-FBDD1D4E84EE}"/>
              </a:ext>
            </a:extLst>
          </p:cNvPr>
          <p:cNvSpPr/>
          <p:nvPr/>
        </p:nvSpPr>
        <p:spPr>
          <a:xfrm>
            <a:off x="5866803"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 name="Shape 1359">
            <a:extLst>
              <a:ext uri="{FF2B5EF4-FFF2-40B4-BE49-F238E27FC236}">
                <a16:creationId xmlns:a16="http://schemas.microsoft.com/office/drawing/2014/main" id="{5394F89B-086E-49D4-9A97-9208E64CFED6}"/>
              </a:ext>
            </a:extLst>
          </p:cNvPr>
          <p:cNvSpPr/>
          <p:nvPr/>
        </p:nvSpPr>
        <p:spPr>
          <a:xfrm>
            <a:off x="4113642"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 name="Shape 1360">
            <a:extLst>
              <a:ext uri="{FF2B5EF4-FFF2-40B4-BE49-F238E27FC236}">
                <a16:creationId xmlns:a16="http://schemas.microsoft.com/office/drawing/2014/main" id="{E17EC1E4-53D7-48C1-9090-7B1576EA3566}"/>
              </a:ext>
            </a:extLst>
          </p:cNvPr>
          <p:cNvSpPr/>
          <p:nvPr/>
        </p:nvSpPr>
        <p:spPr>
          <a:xfrm>
            <a:off x="4464274"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2" name="Shape 1361">
            <a:extLst>
              <a:ext uri="{FF2B5EF4-FFF2-40B4-BE49-F238E27FC236}">
                <a16:creationId xmlns:a16="http://schemas.microsoft.com/office/drawing/2014/main" id="{6EB4C226-05EB-4B33-B18A-DC8D4C3CECA2}"/>
              </a:ext>
            </a:extLst>
          </p:cNvPr>
          <p:cNvSpPr/>
          <p:nvPr/>
        </p:nvSpPr>
        <p:spPr>
          <a:xfrm>
            <a:off x="5165539"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3" name="Shape 1362">
            <a:extLst>
              <a:ext uri="{FF2B5EF4-FFF2-40B4-BE49-F238E27FC236}">
                <a16:creationId xmlns:a16="http://schemas.microsoft.com/office/drawing/2014/main" id="{1514F733-5A5D-4541-9F8D-82B82DD7080B}"/>
              </a:ext>
            </a:extLst>
          </p:cNvPr>
          <p:cNvSpPr/>
          <p:nvPr/>
        </p:nvSpPr>
        <p:spPr>
          <a:xfrm>
            <a:off x="2360482"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4" name="Shape 1363">
            <a:extLst>
              <a:ext uri="{FF2B5EF4-FFF2-40B4-BE49-F238E27FC236}">
                <a16:creationId xmlns:a16="http://schemas.microsoft.com/office/drawing/2014/main" id="{F2957B97-ED44-432C-92A0-21238270A679}"/>
              </a:ext>
            </a:extLst>
          </p:cNvPr>
          <p:cNvSpPr/>
          <p:nvPr/>
        </p:nvSpPr>
        <p:spPr>
          <a:xfrm>
            <a:off x="3763010"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5" name="Shape 1364">
            <a:extLst>
              <a:ext uri="{FF2B5EF4-FFF2-40B4-BE49-F238E27FC236}">
                <a16:creationId xmlns:a16="http://schemas.microsoft.com/office/drawing/2014/main" id="{1E1D40CE-78C7-4F94-BB95-C9381E58426F}"/>
              </a:ext>
            </a:extLst>
          </p:cNvPr>
          <p:cNvSpPr/>
          <p:nvPr/>
        </p:nvSpPr>
        <p:spPr>
          <a:xfrm>
            <a:off x="1659217"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6" name="Shape 1365">
            <a:extLst>
              <a:ext uri="{FF2B5EF4-FFF2-40B4-BE49-F238E27FC236}">
                <a16:creationId xmlns:a16="http://schemas.microsoft.com/office/drawing/2014/main" id="{F3EDF15E-5605-4D69-886A-EC935A6C8DC5}"/>
              </a:ext>
            </a:extLst>
          </p:cNvPr>
          <p:cNvSpPr/>
          <p:nvPr/>
        </p:nvSpPr>
        <p:spPr>
          <a:xfrm>
            <a:off x="3061746"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7" name="Shape 1366">
            <a:extLst>
              <a:ext uri="{FF2B5EF4-FFF2-40B4-BE49-F238E27FC236}">
                <a16:creationId xmlns:a16="http://schemas.microsoft.com/office/drawing/2014/main" id="{34234401-1E70-4483-93D8-F85FB14C80EC}"/>
              </a:ext>
            </a:extLst>
          </p:cNvPr>
          <p:cNvSpPr/>
          <p:nvPr/>
        </p:nvSpPr>
        <p:spPr>
          <a:xfrm>
            <a:off x="3412378"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8" name="Shape 1367">
            <a:extLst>
              <a:ext uri="{FF2B5EF4-FFF2-40B4-BE49-F238E27FC236}">
                <a16:creationId xmlns:a16="http://schemas.microsoft.com/office/drawing/2014/main" id="{4832A20B-8C26-48E8-9BB4-C7EDE5B48607}"/>
              </a:ext>
            </a:extLst>
          </p:cNvPr>
          <p:cNvSpPr/>
          <p:nvPr/>
        </p:nvSpPr>
        <p:spPr>
          <a:xfrm>
            <a:off x="2711113"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9" name="Shape 1368">
            <a:extLst>
              <a:ext uri="{FF2B5EF4-FFF2-40B4-BE49-F238E27FC236}">
                <a16:creationId xmlns:a16="http://schemas.microsoft.com/office/drawing/2014/main" id="{8A4FFCE2-826F-4CB6-8CF0-86F92563A9C1}"/>
              </a:ext>
            </a:extLst>
          </p:cNvPr>
          <p:cNvSpPr/>
          <p:nvPr/>
        </p:nvSpPr>
        <p:spPr>
          <a:xfrm>
            <a:off x="6568067"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0" name="Shape 1369">
            <a:extLst>
              <a:ext uri="{FF2B5EF4-FFF2-40B4-BE49-F238E27FC236}">
                <a16:creationId xmlns:a16="http://schemas.microsoft.com/office/drawing/2014/main" id="{806D9A1A-A24D-42B9-A5F8-678D1E077730}"/>
              </a:ext>
            </a:extLst>
          </p:cNvPr>
          <p:cNvSpPr/>
          <p:nvPr/>
        </p:nvSpPr>
        <p:spPr>
          <a:xfrm>
            <a:off x="6918700"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1" name="Shape 1370">
            <a:extLst>
              <a:ext uri="{FF2B5EF4-FFF2-40B4-BE49-F238E27FC236}">
                <a16:creationId xmlns:a16="http://schemas.microsoft.com/office/drawing/2014/main" id="{62449D46-E55E-476A-9BC1-482A74080CE9}"/>
              </a:ext>
            </a:extLst>
          </p:cNvPr>
          <p:cNvSpPr/>
          <p:nvPr/>
        </p:nvSpPr>
        <p:spPr>
          <a:xfrm>
            <a:off x="7269331"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2" name="Shape 1371">
            <a:extLst>
              <a:ext uri="{FF2B5EF4-FFF2-40B4-BE49-F238E27FC236}">
                <a16:creationId xmlns:a16="http://schemas.microsoft.com/office/drawing/2014/main" id="{FF1422D1-3FCD-47EC-BD37-D2DDB21E8809}"/>
              </a:ext>
            </a:extLst>
          </p:cNvPr>
          <p:cNvSpPr/>
          <p:nvPr/>
        </p:nvSpPr>
        <p:spPr>
          <a:xfrm>
            <a:off x="7619964"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3" name="Shape 1372">
            <a:extLst>
              <a:ext uri="{FF2B5EF4-FFF2-40B4-BE49-F238E27FC236}">
                <a16:creationId xmlns:a16="http://schemas.microsoft.com/office/drawing/2014/main" id="{4EDE5919-114F-452E-BB99-85C1C6ECB549}"/>
              </a:ext>
            </a:extLst>
          </p:cNvPr>
          <p:cNvSpPr/>
          <p:nvPr/>
        </p:nvSpPr>
        <p:spPr>
          <a:xfrm>
            <a:off x="7970596"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4" name="Shape 1373">
            <a:extLst>
              <a:ext uri="{FF2B5EF4-FFF2-40B4-BE49-F238E27FC236}">
                <a16:creationId xmlns:a16="http://schemas.microsoft.com/office/drawing/2014/main" id="{9CCE38F8-1AFF-4325-B223-A58FD810EBED}"/>
              </a:ext>
            </a:extLst>
          </p:cNvPr>
          <p:cNvSpPr/>
          <p:nvPr/>
        </p:nvSpPr>
        <p:spPr>
          <a:xfrm>
            <a:off x="8321228" y="1710386"/>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5" name="Shape 1374">
            <a:extLst>
              <a:ext uri="{FF2B5EF4-FFF2-40B4-BE49-F238E27FC236}">
                <a16:creationId xmlns:a16="http://schemas.microsoft.com/office/drawing/2014/main" id="{A79A93D5-B53B-4EEA-91C4-9996D2AC24F4}"/>
              </a:ext>
            </a:extLst>
          </p:cNvPr>
          <p:cNvSpPr/>
          <p:nvPr/>
        </p:nvSpPr>
        <p:spPr>
          <a:xfrm>
            <a:off x="8671860" y="1710386"/>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6" name="Shape 1375">
            <a:extLst>
              <a:ext uri="{FF2B5EF4-FFF2-40B4-BE49-F238E27FC236}">
                <a16:creationId xmlns:a16="http://schemas.microsoft.com/office/drawing/2014/main" id="{DD78C337-358E-44FF-8905-2B784E50FE63}"/>
              </a:ext>
            </a:extLst>
          </p:cNvPr>
          <p:cNvSpPr/>
          <p:nvPr/>
        </p:nvSpPr>
        <p:spPr>
          <a:xfrm>
            <a:off x="4814907"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7" name="Shape 1376">
            <a:extLst>
              <a:ext uri="{FF2B5EF4-FFF2-40B4-BE49-F238E27FC236}">
                <a16:creationId xmlns:a16="http://schemas.microsoft.com/office/drawing/2014/main" id="{4F626040-FB84-4DB5-9B88-2971D582C7A3}"/>
              </a:ext>
            </a:extLst>
          </p:cNvPr>
          <p:cNvSpPr/>
          <p:nvPr/>
        </p:nvSpPr>
        <p:spPr>
          <a:xfrm>
            <a:off x="5516171"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 name="Shape 1377">
            <a:extLst>
              <a:ext uri="{FF2B5EF4-FFF2-40B4-BE49-F238E27FC236}">
                <a16:creationId xmlns:a16="http://schemas.microsoft.com/office/drawing/2014/main" id="{D22FADDE-5016-4FF8-A301-2193B79D06F9}"/>
              </a:ext>
            </a:extLst>
          </p:cNvPr>
          <p:cNvSpPr/>
          <p:nvPr/>
        </p:nvSpPr>
        <p:spPr>
          <a:xfrm>
            <a:off x="6217435"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 name="Shape 1378">
            <a:extLst>
              <a:ext uri="{FF2B5EF4-FFF2-40B4-BE49-F238E27FC236}">
                <a16:creationId xmlns:a16="http://schemas.microsoft.com/office/drawing/2014/main" id="{5B68551D-DE3D-4381-A3AC-6E3DDCF20D2E}"/>
              </a:ext>
            </a:extLst>
          </p:cNvPr>
          <p:cNvSpPr/>
          <p:nvPr/>
        </p:nvSpPr>
        <p:spPr>
          <a:xfrm>
            <a:off x="2009849"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0" name="Shape 1379">
            <a:extLst>
              <a:ext uri="{FF2B5EF4-FFF2-40B4-BE49-F238E27FC236}">
                <a16:creationId xmlns:a16="http://schemas.microsoft.com/office/drawing/2014/main" id="{AB81D190-1265-41D3-B56D-C81A397481F9}"/>
              </a:ext>
            </a:extLst>
          </p:cNvPr>
          <p:cNvSpPr/>
          <p:nvPr/>
        </p:nvSpPr>
        <p:spPr>
          <a:xfrm>
            <a:off x="1308585"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1" name="Shape 1380">
            <a:extLst>
              <a:ext uri="{FF2B5EF4-FFF2-40B4-BE49-F238E27FC236}">
                <a16:creationId xmlns:a16="http://schemas.microsoft.com/office/drawing/2014/main" id="{99D15BB8-0A4A-4FE5-B5D3-77DEFC7CFAC1}"/>
              </a:ext>
            </a:extLst>
          </p:cNvPr>
          <p:cNvSpPr/>
          <p:nvPr/>
        </p:nvSpPr>
        <p:spPr>
          <a:xfrm>
            <a:off x="5866803"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2" name="Shape 1381">
            <a:extLst>
              <a:ext uri="{FF2B5EF4-FFF2-40B4-BE49-F238E27FC236}">
                <a16:creationId xmlns:a16="http://schemas.microsoft.com/office/drawing/2014/main" id="{37567D26-E233-4057-A9D4-2BED3029AABE}"/>
              </a:ext>
            </a:extLst>
          </p:cNvPr>
          <p:cNvSpPr/>
          <p:nvPr/>
        </p:nvSpPr>
        <p:spPr>
          <a:xfrm>
            <a:off x="4113642"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3" name="Shape 1382">
            <a:extLst>
              <a:ext uri="{FF2B5EF4-FFF2-40B4-BE49-F238E27FC236}">
                <a16:creationId xmlns:a16="http://schemas.microsoft.com/office/drawing/2014/main" id="{B6B41A4C-4295-4831-B5B6-6864A511BCB2}"/>
              </a:ext>
            </a:extLst>
          </p:cNvPr>
          <p:cNvSpPr/>
          <p:nvPr/>
        </p:nvSpPr>
        <p:spPr>
          <a:xfrm>
            <a:off x="4464274"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4" name="Shape 1383">
            <a:extLst>
              <a:ext uri="{FF2B5EF4-FFF2-40B4-BE49-F238E27FC236}">
                <a16:creationId xmlns:a16="http://schemas.microsoft.com/office/drawing/2014/main" id="{C93A325A-AC54-4E86-8A0F-0016A184432F}"/>
              </a:ext>
            </a:extLst>
          </p:cNvPr>
          <p:cNvSpPr/>
          <p:nvPr/>
        </p:nvSpPr>
        <p:spPr>
          <a:xfrm>
            <a:off x="5165539"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5" name="Shape 1384">
            <a:extLst>
              <a:ext uri="{FF2B5EF4-FFF2-40B4-BE49-F238E27FC236}">
                <a16:creationId xmlns:a16="http://schemas.microsoft.com/office/drawing/2014/main" id="{976AE9A1-82AC-4C27-8EAD-3DA047C2ECAF}"/>
              </a:ext>
            </a:extLst>
          </p:cNvPr>
          <p:cNvSpPr/>
          <p:nvPr/>
        </p:nvSpPr>
        <p:spPr>
          <a:xfrm>
            <a:off x="2360482"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6" name="Shape 1385">
            <a:extLst>
              <a:ext uri="{FF2B5EF4-FFF2-40B4-BE49-F238E27FC236}">
                <a16:creationId xmlns:a16="http://schemas.microsoft.com/office/drawing/2014/main" id="{74406176-E13D-438D-858A-5192341287E4}"/>
              </a:ext>
            </a:extLst>
          </p:cNvPr>
          <p:cNvSpPr/>
          <p:nvPr/>
        </p:nvSpPr>
        <p:spPr>
          <a:xfrm>
            <a:off x="3763010"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7" name="Shape 1386">
            <a:extLst>
              <a:ext uri="{FF2B5EF4-FFF2-40B4-BE49-F238E27FC236}">
                <a16:creationId xmlns:a16="http://schemas.microsoft.com/office/drawing/2014/main" id="{FE5CC7C0-8AEF-446A-8AEF-93076010D09B}"/>
              </a:ext>
            </a:extLst>
          </p:cNvPr>
          <p:cNvSpPr/>
          <p:nvPr/>
        </p:nvSpPr>
        <p:spPr>
          <a:xfrm>
            <a:off x="1659217"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8" name="Shape 1387">
            <a:extLst>
              <a:ext uri="{FF2B5EF4-FFF2-40B4-BE49-F238E27FC236}">
                <a16:creationId xmlns:a16="http://schemas.microsoft.com/office/drawing/2014/main" id="{923A7C0C-9830-4846-A714-F927D748AF8D}"/>
              </a:ext>
            </a:extLst>
          </p:cNvPr>
          <p:cNvSpPr/>
          <p:nvPr/>
        </p:nvSpPr>
        <p:spPr>
          <a:xfrm>
            <a:off x="3061746"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9" name="Shape 1388">
            <a:extLst>
              <a:ext uri="{FF2B5EF4-FFF2-40B4-BE49-F238E27FC236}">
                <a16:creationId xmlns:a16="http://schemas.microsoft.com/office/drawing/2014/main" id="{F3254C34-1E97-4F2B-8D85-4FAA1E83900F}"/>
              </a:ext>
            </a:extLst>
          </p:cNvPr>
          <p:cNvSpPr/>
          <p:nvPr/>
        </p:nvSpPr>
        <p:spPr>
          <a:xfrm>
            <a:off x="3412378"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0" name="Shape 1389">
            <a:extLst>
              <a:ext uri="{FF2B5EF4-FFF2-40B4-BE49-F238E27FC236}">
                <a16:creationId xmlns:a16="http://schemas.microsoft.com/office/drawing/2014/main" id="{5B51D749-E8D5-4CA5-AC20-5356F15FD34E}"/>
              </a:ext>
            </a:extLst>
          </p:cNvPr>
          <p:cNvSpPr/>
          <p:nvPr/>
        </p:nvSpPr>
        <p:spPr>
          <a:xfrm>
            <a:off x="2711113"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1" name="Shape 1390">
            <a:extLst>
              <a:ext uri="{FF2B5EF4-FFF2-40B4-BE49-F238E27FC236}">
                <a16:creationId xmlns:a16="http://schemas.microsoft.com/office/drawing/2014/main" id="{6D433F9F-1971-4A79-8EEC-F06C14668909}"/>
              </a:ext>
            </a:extLst>
          </p:cNvPr>
          <p:cNvSpPr/>
          <p:nvPr/>
        </p:nvSpPr>
        <p:spPr>
          <a:xfrm>
            <a:off x="6568067"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2" name="Shape 1391">
            <a:extLst>
              <a:ext uri="{FF2B5EF4-FFF2-40B4-BE49-F238E27FC236}">
                <a16:creationId xmlns:a16="http://schemas.microsoft.com/office/drawing/2014/main" id="{6F5CEDD2-6548-4043-BEF0-1509ECD7BC74}"/>
              </a:ext>
            </a:extLst>
          </p:cNvPr>
          <p:cNvSpPr/>
          <p:nvPr/>
        </p:nvSpPr>
        <p:spPr>
          <a:xfrm>
            <a:off x="6918700"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3" name="Shape 1392">
            <a:extLst>
              <a:ext uri="{FF2B5EF4-FFF2-40B4-BE49-F238E27FC236}">
                <a16:creationId xmlns:a16="http://schemas.microsoft.com/office/drawing/2014/main" id="{7D33F679-FC67-4F1B-B22E-41B3BEFAB379}"/>
              </a:ext>
            </a:extLst>
          </p:cNvPr>
          <p:cNvSpPr/>
          <p:nvPr/>
        </p:nvSpPr>
        <p:spPr>
          <a:xfrm>
            <a:off x="7269331"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4" name="Shape 1393">
            <a:extLst>
              <a:ext uri="{FF2B5EF4-FFF2-40B4-BE49-F238E27FC236}">
                <a16:creationId xmlns:a16="http://schemas.microsoft.com/office/drawing/2014/main" id="{78E3BAE3-5286-4FE3-953E-FBD910488CA3}"/>
              </a:ext>
            </a:extLst>
          </p:cNvPr>
          <p:cNvSpPr/>
          <p:nvPr/>
        </p:nvSpPr>
        <p:spPr>
          <a:xfrm>
            <a:off x="7619964"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5" name="Shape 1394">
            <a:extLst>
              <a:ext uri="{FF2B5EF4-FFF2-40B4-BE49-F238E27FC236}">
                <a16:creationId xmlns:a16="http://schemas.microsoft.com/office/drawing/2014/main" id="{746352D9-62BA-4DC6-A576-AEA4E74EF613}"/>
              </a:ext>
            </a:extLst>
          </p:cNvPr>
          <p:cNvSpPr/>
          <p:nvPr/>
        </p:nvSpPr>
        <p:spPr>
          <a:xfrm>
            <a:off x="7970596"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6" name="Shape 1395">
            <a:extLst>
              <a:ext uri="{FF2B5EF4-FFF2-40B4-BE49-F238E27FC236}">
                <a16:creationId xmlns:a16="http://schemas.microsoft.com/office/drawing/2014/main" id="{F5F42E06-A310-47BD-8068-3DA739CD49A1}"/>
              </a:ext>
            </a:extLst>
          </p:cNvPr>
          <p:cNvSpPr/>
          <p:nvPr/>
        </p:nvSpPr>
        <p:spPr>
          <a:xfrm>
            <a:off x="8321228" y="2123059"/>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7" name="Shape 1396">
            <a:extLst>
              <a:ext uri="{FF2B5EF4-FFF2-40B4-BE49-F238E27FC236}">
                <a16:creationId xmlns:a16="http://schemas.microsoft.com/office/drawing/2014/main" id="{49DB492A-6887-4A82-B6DB-71001B871E6D}"/>
              </a:ext>
            </a:extLst>
          </p:cNvPr>
          <p:cNvSpPr/>
          <p:nvPr/>
        </p:nvSpPr>
        <p:spPr>
          <a:xfrm>
            <a:off x="8671860" y="2123059"/>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8" name="Shape 1397">
            <a:extLst>
              <a:ext uri="{FF2B5EF4-FFF2-40B4-BE49-F238E27FC236}">
                <a16:creationId xmlns:a16="http://schemas.microsoft.com/office/drawing/2014/main" id="{9C1FBA97-174E-42C7-99C3-A89D726569EA}"/>
              </a:ext>
            </a:extLst>
          </p:cNvPr>
          <p:cNvSpPr/>
          <p:nvPr/>
        </p:nvSpPr>
        <p:spPr>
          <a:xfrm>
            <a:off x="4814907"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9" name="Shape 1398">
            <a:extLst>
              <a:ext uri="{FF2B5EF4-FFF2-40B4-BE49-F238E27FC236}">
                <a16:creationId xmlns:a16="http://schemas.microsoft.com/office/drawing/2014/main" id="{2447EB1B-D168-445B-A057-836B42499CBE}"/>
              </a:ext>
            </a:extLst>
          </p:cNvPr>
          <p:cNvSpPr/>
          <p:nvPr/>
        </p:nvSpPr>
        <p:spPr>
          <a:xfrm>
            <a:off x="5516171"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0" name="Shape 1399">
            <a:extLst>
              <a:ext uri="{FF2B5EF4-FFF2-40B4-BE49-F238E27FC236}">
                <a16:creationId xmlns:a16="http://schemas.microsoft.com/office/drawing/2014/main" id="{2C981174-EB9F-4026-81CD-F6DF38D1FF6F}"/>
              </a:ext>
            </a:extLst>
          </p:cNvPr>
          <p:cNvSpPr/>
          <p:nvPr/>
        </p:nvSpPr>
        <p:spPr>
          <a:xfrm>
            <a:off x="6217435"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1" name="Shape 1400">
            <a:extLst>
              <a:ext uri="{FF2B5EF4-FFF2-40B4-BE49-F238E27FC236}">
                <a16:creationId xmlns:a16="http://schemas.microsoft.com/office/drawing/2014/main" id="{0049E3D0-2009-43FC-932F-4AC22B14C8EE}"/>
              </a:ext>
            </a:extLst>
          </p:cNvPr>
          <p:cNvSpPr/>
          <p:nvPr/>
        </p:nvSpPr>
        <p:spPr>
          <a:xfrm>
            <a:off x="2009849"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2" name="Shape 1401">
            <a:extLst>
              <a:ext uri="{FF2B5EF4-FFF2-40B4-BE49-F238E27FC236}">
                <a16:creationId xmlns:a16="http://schemas.microsoft.com/office/drawing/2014/main" id="{5A075A80-AD8F-4319-857B-0671579DB1A7}"/>
              </a:ext>
            </a:extLst>
          </p:cNvPr>
          <p:cNvSpPr/>
          <p:nvPr/>
        </p:nvSpPr>
        <p:spPr>
          <a:xfrm>
            <a:off x="1308585"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3" name="Shape 1402">
            <a:extLst>
              <a:ext uri="{FF2B5EF4-FFF2-40B4-BE49-F238E27FC236}">
                <a16:creationId xmlns:a16="http://schemas.microsoft.com/office/drawing/2014/main" id="{F0A3E38D-D966-4022-872F-1E2945FECE07}"/>
              </a:ext>
            </a:extLst>
          </p:cNvPr>
          <p:cNvSpPr/>
          <p:nvPr/>
        </p:nvSpPr>
        <p:spPr>
          <a:xfrm>
            <a:off x="5866803"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4" name="Shape 1403">
            <a:extLst>
              <a:ext uri="{FF2B5EF4-FFF2-40B4-BE49-F238E27FC236}">
                <a16:creationId xmlns:a16="http://schemas.microsoft.com/office/drawing/2014/main" id="{37C66506-7A69-45B7-A295-D6F13D571350}"/>
              </a:ext>
            </a:extLst>
          </p:cNvPr>
          <p:cNvSpPr/>
          <p:nvPr/>
        </p:nvSpPr>
        <p:spPr>
          <a:xfrm>
            <a:off x="4113642"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5" name="Shape 1404">
            <a:extLst>
              <a:ext uri="{FF2B5EF4-FFF2-40B4-BE49-F238E27FC236}">
                <a16:creationId xmlns:a16="http://schemas.microsoft.com/office/drawing/2014/main" id="{9917E68F-7376-4602-892D-95883D2B0107}"/>
              </a:ext>
            </a:extLst>
          </p:cNvPr>
          <p:cNvSpPr/>
          <p:nvPr/>
        </p:nvSpPr>
        <p:spPr>
          <a:xfrm>
            <a:off x="4464274"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6" name="Shape 1405">
            <a:extLst>
              <a:ext uri="{FF2B5EF4-FFF2-40B4-BE49-F238E27FC236}">
                <a16:creationId xmlns:a16="http://schemas.microsoft.com/office/drawing/2014/main" id="{369B1D84-E634-4D86-8E05-95F2F4D45F5C}"/>
              </a:ext>
            </a:extLst>
          </p:cNvPr>
          <p:cNvSpPr/>
          <p:nvPr/>
        </p:nvSpPr>
        <p:spPr>
          <a:xfrm>
            <a:off x="5165539"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7" name="Shape 1406">
            <a:extLst>
              <a:ext uri="{FF2B5EF4-FFF2-40B4-BE49-F238E27FC236}">
                <a16:creationId xmlns:a16="http://schemas.microsoft.com/office/drawing/2014/main" id="{0A269138-5274-4E0B-8D5F-5F9147EC7BE1}"/>
              </a:ext>
            </a:extLst>
          </p:cNvPr>
          <p:cNvSpPr/>
          <p:nvPr/>
        </p:nvSpPr>
        <p:spPr>
          <a:xfrm>
            <a:off x="2360482"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8" name="Shape 1407">
            <a:extLst>
              <a:ext uri="{FF2B5EF4-FFF2-40B4-BE49-F238E27FC236}">
                <a16:creationId xmlns:a16="http://schemas.microsoft.com/office/drawing/2014/main" id="{40D04357-2AD4-4499-8FC7-AAEB2B2FB938}"/>
              </a:ext>
            </a:extLst>
          </p:cNvPr>
          <p:cNvSpPr/>
          <p:nvPr/>
        </p:nvSpPr>
        <p:spPr>
          <a:xfrm>
            <a:off x="3763010"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9" name="Shape 1408">
            <a:extLst>
              <a:ext uri="{FF2B5EF4-FFF2-40B4-BE49-F238E27FC236}">
                <a16:creationId xmlns:a16="http://schemas.microsoft.com/office/drawing/2014/main" id="{AED8B172-9DAD-4E35-9FBF-F3009A615E30}"/>
              </a:ext>
            </a:extLst>
          </p:cNvPr>
          <p:cNvSpPr/>
          <p:nvPr/>
        </p:nvSpPr>
        <p:spPr>
          <a:xfrm>
            <a:off x="1659217" y="2535731"/>
            <a:ext cx="243363" cy="244776"/>
          </a:xfrm>
          <a:prstGeom prst="ellipse">
            <a:avLst/>
          </a:prstGeom>
          <a:gradFill>
            <a:gsLst>
              <a:gs pos="0">
                <a:srgbClr val="FFD042"/>
              </a:gs>
              <a:gs pos="100000">
                <a:srgbClr val="B88B0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0" name="Shape 1409">
            <a:extLst>
              <a:ext uri="{FF2B5EF4-FFF2-40B4-BE49-F238E27FC236}">
                <a16:creationId xmlns:a16="http://schemas.microsoft.com/office/drawing/2014/main" id="{7958BE26-4997-41B4-A68F-298D577C53DC}"/>
              </a:ext>
            </a:extLst>
          </p:cNvPr>
          <p:cNvSpPr/>
          <p:nvPr/>
        </p:nvSpPr>
        <p:spPr>
          <a:xfrm>
            <a:off x="3061746"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1" name="Shape 1410">
            <a:extLst>
              <a:ext uri="{FF2B5EF4-FFF2-40B4-BE49-F238E27FC236}">
                <a16:creationId xmlns:a16="http://schemas.microsoft.com/office/drawing/2014/main" id="{DF72FCFF-3ACB-461D-B0F5-C87872D9AC04}"/>
              </a:ext>
            </a:extLst>
          </p:cNvPr>
          <p:cNvSpPr/>
          <p:nvPr/>
        </p:nvSpPr>
        <p:spPr>
          <a:xfrm>
            <a:off x="3412378"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2" name="Shape 1411">
            <a:extLst>
              <a:ext uri="{FF2B5EF4-FFF2-40B4-BE49-F238E27FC236}">
                <a16:creationId xmlns:a16="http://schemas.microsoft.com/office/drawing/2014/main" id="{7529CF7F-42ED-4924-A995-9A2353410A70}"/>
              </a:ext>
            </a:extLst>
          </p:cNvPr>
          <p:cNvSpPr/>
          <p:nvPr/>
        </p:nvSpPr>
        <p:spPr>
          <a:xfrm>
            <a:off x="2711113"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3" name="Shape 1412">
            <a:extLst>
              <a:ext uri="{FF2B5EF4-FFF2-40B4-BE49-F238E27FC236}">
                <a16:creationId xmlns:a16="http://schemas.microsoft.com/office/drawing/2014/main" id="{A62D6007-C989-4B1A-8F52-5F7B1CEC6732}"/>
              </a:ext>
            </a:extLst>
          </p:cNvPr>
          <p:cNvSpPr/>
          <p:nvPr/>
        </p:nvSpPr>
        <p:spPr>
          <a:xfrm>
            <a:off x="6568067"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4" name="Shape 1413">
            <a:extLst>
              <a:ext uri="{FF2B5EF4-FFF2-40B4-BE49-F238E27FC236}">
                <a16:creationId xmlns:a16="http://schemas.microsoft.com/office/drawing/2014/main" id="{96DE0CD2-B45C-4825-8E04-2E1FC3301FCD}"/>
              </a:ext>
            </a:extLst>
          </p:cNvPr>
          <p:cNvSpPr/>
          <p:nvPr/>
        </p:nvSpPr>
        <p:spPr>
          <a:xfrm>
            <a:off x="6918700"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5" name="Shape 1414">
            <a:extLst>
              <a:ext uri="{FF2B5EF4-FFF2-40B4-BE49-F238E27FC236}">
                <a16:creationId xmlns:a16="http://schemas.microsoft.com/office/drawing/2014/main" id="{47534F04-3216-4E2F-94D3-BA03D9065B44}"/>
              </a:ext>
            </a:extLst>
          </p:cNvPr>
          <p:cNvSpPr/>
          <p:nvPr/>
        </p:nvSpPr>
        <p:spPr>
          <a:xfrm>
            <a:off x="7269331"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6" name="Shape 1415">
            <a:extLst>
              <a:ext uri="{FF2B5EF4-FFF2-40B4-BE49-F238E27FC236}">
                <a16:creationId xmlns:a16="http://schemas.microsoft.com/office/drawing/2014/main" id="{87A47F70-D27E-4B7C-94FD-A89F2C2BA4AB}"/>
              </a:ext>
            </a:extLst>
          </p:cNvPr>
          <p:cNvSpPr/>
          <p:nvPr/>
        </p:nvSpPr>
        <p:spPr>
          <a:xfrm>
            <a:off x="7619964"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7" name="Shape 1416">
            <a:extLst>
              <a:ext uri="{FF2B5EF4-FFF2-40B4-BE49-F238E27FC236}">
                <a16:creationId xmlns:a16="http://schemas.microsoft.com/office/drawing/2014/main" id="{791DAEAB-698E-4C5E-9806-5B706CCC650E}"/>
              </a:ext>
            </a:extLst>
          </p:cNvPr>
          <p:cNvSpPr/>
          <p:nvPr/>
        </p:nvSpPr>
        <p:spPr>
          <a:xfrm>
            <a:off x="7970596"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8" name="Shape 1417">
            <a:extLst>
              <a:ext uri="{FF2B5EF4-FFF2-40B4-BE49-F238E27FC236}">
                <a16:creationId xmlns:a16="http://schemas.microsoft.com/office/drawing/2014/main" id="{C783149D-8B33-43B0-9DD9-2004F17E9E94}"/>
              </a:ext>
            </a:extLst>
          </p:cNvPr>
          <p:cNvSpPr/>
          <p:nvPr/>
        </p:nvSpPr>
        <p:spPr>
          <a:xfrm>
            <a:off x="8321228" y="2535731"/>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9" name="Shape 1418">
            <a:extLst>
              <a:ext uri="{FF2B5EF4-FFF2-40B4-BE49-F238E27FC236}">
                <a16:creationId xmlns:a16="http://schemas.microsoft.com/office/drawing/2014/main" id="{79E27CEA-71DD-4147-9272-0BC58A704D89}"/>
              </a:ext>
            </a:extLst>
          </p:cNvPr>
          <p:cNvSpPr/>
          <p:nvPr/>
        </p:nvSpPr>
        <p:spPr>
          <a:xfrm>
            <a:off x="8671860" y="2535731"/>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0" name="Shape 1419">
            <a:extLst>
              <a:ext uri="{FF2B5EF4-FFF2-40B4-BE49-F238E27FC236}">
                <a16:creationId xmlns:a16="http://schemas.microsoft.com/office/drawing/2014/main" id="{2A528C90-E6B7-4233-B49E-8D1A687845AC}"/>
              </a:ext>
            </a:extLst>
          </p:cNvPr>
          <p:cNvSpPr/>
          <p:nvPr/>
        </p:nvSpPr>
        <p:spPr>
          <a:xfrm>
            <a:off x="4814907"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1" name="Shape 1420">
            <a:extLst>
              <a:ext uri="{FF2B5EF4-FFF2-40B4-BE49-F238E27FC236}">
                <a16:creationId xmlns:a16="http://schemas.microsoft.com/office/drawing/2014/main" id="{27558497-E5E6-4400-ABBA-A5C357501ED6}"/>
              </a:ext>
            </a:extLst>
          </p:cNvPr>
          <p:cNvSpPr/>
          <p:nvPr/>
        </p:nvSpPr>
        <p:spPr>
          <a:xfrm>
            <a:off x="5516171"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2" name="Shape 1421">
            <a:extLst>
              <a:ext uri="{FF2B5EF4-FFF2-40B4-BE49-F238E27FC236}">
                <a16:creationId xmlns:a16="http://schemas.microsoft.com/office/drawing/2014/main" id="{57D2604E-7F11-4C9D-8BB8-72683248ADB1}"/>
              </a:ext>
            </a:extLst>
          </p:cNvPr>
          <p:cNvSpPr/>
          <p:nvPr/>
        </p:nvSpPr>
        <p:spPr>
          <a:xfrm>
            <a:off x="6217435"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3" name="Shape 1422">
            <a:extLst>
              <a:ext uri="{FF2B5EF4-FFF2-40B4-BE49-F238E27FC236}">
                <a16:creationId xmlns:a16="http://schemas.microsoft.com/office/drawing/2014/main" id="{13489C48-2EC7-4D0F-9015-BEADF4491A7C}"/>
              </a:ext>
            </a:extLst>
          </p:cNvPr>
          <p:cNvSpPr/>
          <p:nvPr/>
        </p:nvSpPr>
        <p:spPr>
          <a:xfrm>
            <a:off x="2009849"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4" name="Shape 1423">
            <a:extLst>
              <a:ext uri="{FF2B5EF4-FFF2-40B4-BE49-F238E27FC236}">
                <a16:creationId xmlns:a16="http://schemas.microsoft.com/office/drawing/2014/main" id="{9F91583B-B20A-49FC-B4D0-B486D06ABB4A}"/>
              </a:ext>
            </a:extLst>
          </p:cNvPr>
          <p:cNvSpPr/>
          <p:nvPr/>
        </p:nvSpPr>
        <p:spPr>
          <a:xfrm>
            <a:off x="1308585"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5" name="Shape 1424">
            <a:extLst>
              <a:ext uri="{FF2B5EF4-FFF2-40B4-BE49-F238E27FC236}">
                <a16:creationId xmlns:a16="http://schemas.microsoft.com/office/drawing/2014/main" id="{403108D9-A66A-40C6-A4BD-2D68F3CA45FD}"/>
              </a:ext>
            </a:extLst>
          </p:cNvPr>
          <p:cNvSpPr/>
          <p:nvPr/>
        </p:nvSpPr>
        <p:spPr>
          <a:xfrm>
            <a:off x="5866803"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6" name="Shape 1425">
            <a:extLst>
              <a:ext uri="{FF2B5EF4-FFF2-40B4-BE49-F238E27FC236}">
                <a16:creationId xmlns:a16="http://schemas.microsoft.com/office/drawing/2014/main" id="{F365DF12-0FE0-49C8-9E61-09EEEC05CCC0}"/>
              </a:ext>
            </a:extLst>
          </p:cNvPr>
          <p:cNvSpPr/>
          <p:nvPr/>
        </p:nvSpPr>
        <p:spPr>
          <a:xfrm>
            <a:off x="4113642"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7" name="Shape 1426">
            <a:extLst>
              <a:ext uri="{FF2B5EF4-FFF2-40B4-BE49-F238E27FC236}">
                <a16:creationId xmlns:a16="http://schemas.microsoft.com/office/drawing/2014/main" id="{313F1651-8E75-4053-A0F2-765D52328383}"/>
              </a:ext>
            </a:extLst>
          </p:cNvPr>
          <p:cNvSpPr/>
          <p:nvPr/>
        </p:nvSpPr>
        <p:spPr>
          <a:xfrm>
            <a:off x="4464274"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8" name="Shape 1427">
            <a:extLst>
              <a:ext uri="{FF2B5EF4-FFF2-40B4-BE49-F238E27FC236}">
                <a16:creationId xmlns:a16="http://schemas.microsoft.com/office/drawing/2014/main" id="{A78F628D-02EC-45A4-BC3C-B3E04FA0F79C}"/>
              </a:ext>
            </a:extLst>
          </p:cNvPr>
          <p:cNvSpPr/>
          <p:nvPr/>
        </p:nvSpPr>
        <p:spPr>
          <a:xfrm>
            <a:off x="5165539"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9" name="Shape 1428">
            <a:extLst>
              <a:ext uri="{FF2B5EF4-FFF2-40B4-BE49-F238E27FC236}">
                <a16:creationId xmlns:a16="http://schemas.microsoft.com/office/drawing/2014/main" id="{ED8F13CC-78FE-42C2-87B0-335AAB2EA877}"/>
              </a:ext>
            </a:extLst>
          </p:cNvPr>
          <p:cNvSpPr/>
          <p:nvPr/>
        </p:nvSpPr>
        <p:spPr>
          <a:xfrm>
            <a:off x="2360482"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0" name="Shape 1429">
            <a:extLst>
              <a:ext uri="{FF2B5EF4-FFF2-40B4-BE49-F238E27FC236}">
                <a16:creationId xmlns:a16="http://schemas.microsoft.com/office/drawing/2014/main" id="{D7B930DB-FB98-432C-B484-3FC0146A5372}"/>
              </a:ext>
            </a:extLst>
          </p:cNvPr>
          <p:cNvSpPr/>
          <p:nvPr/>
        </p:nvSpPr>
        <p:spPr>
          <a:xfrm>
            <a:off x="3763010"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1" name="Shape 1430">
            <a:extLst>
              <a:ext uri="{FF2B5EF4-FFF2-40B4-BE49-F238E27FC236}">
                <a16:creationId xmlns:a16="http://schemas.microsoft.com/office/drawing/2014/main" id="{ABE6A5D7-C1EF-4487-B3EE-E3A6EFCCB8D4}"/>
              </a:ext>
            </a:extLst>
          </p:cNvPr>
          <p:cNvSpPr/>
          <p:nvPr/>
        </p:nvSpPr>
        <p:spPr>
          <a:xfrm>
            <a:off x="1659217"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2" name="Shape 1431">
            <a:extLst>
              <a:ext uri="{FF2B5EF4-FFF2-40B4-BE49-F238E27FC236}">
                <a16:creationId xmlns:a16="http://schemas.microsoft.com/office/drawing/2014/main" id="{34EA8404-3194-490A-8CA2-2755FC7B7AA2}"/>
              </a:ext>
            </a:extLst>
          </p:cNvPr>
          <p:cNvSpPr/>
          <p:nvPr/>
        </p:nvSpPr>
        <p:spPr>
          <a:xfrm>
            <a:off x="3061746"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3" name="Shape 1432">
            <a:extLst>
              <a:ext uri="{FF2B5EF4-FFF2-40B4-BE49-F238E27FC236}">
                <a16:creationId xmlns:a16="http://schemas.microsoft.com/office/drawing/2014/main" id="{4563A9E4-AF9E-46B6-A48F-FE568A3455C6}"/>
              </a:ext>
            </a:extLst>
          </p:cNvPr>
          <p:cNvSpPr/>
          <p:nvPr/>
        </p:nvSpPr>
        <p:spPr>
          <a:xfrm>
            <a:off x="3412378"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4" name="Shape 1433">
            <a:extLst>
              <a:ext uri="{FF2B5EF4-FFF2-40B4-BE49-F238E27FC236}">
                <a16:creationId xmlns:a16="http://schemas.microsoft.com/office/drawing/2014/main" id="{CC31352B-97E1-4983-A87E-F7558D992025}"/>
              </a:ext>
            </a:extLst>
          </p:cNvPr>
          <p:cNvSpPr/>
          <p:nvPr/>
        </p:nvSpPr>
        <p:spPr>
          <a:xfrm>
            <a:off x="2711113"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5" name="Shape 1434">
            <a:extLst>
              <a:ext uri="{FF2B5EF4-FFF2-40B4-BE49-F238E27FC236}">
                <a16:creationId xmlns:a16="http://schemas.microsoft.com/office/drawing/2014/main" id="{F3244838-8D7C-465D-81FC-EE10D3011F86}"/>
              </a:ext>
            </a:extLst>
          </p:cNvPr>
          <p:cNvSpPr/>
          <p:nvPr/>
        </p:nvSpPr>
        <p:spPr>
          <a:xfrm>
            <a:off x="6568067"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6" name="Shape 1435">
            <a:extLst>
              <a:ext uri="{FF2B5EF4-FFF2-40B4-BE49-F238E27FC236}">
                <a16:creationId xmlns:a16="http://schemas.microsoft.com/office/drawing/2014/main" id="{C93C6C89-45CA-4208-AAD4-325744CF7B6C}"/>
              </a:ext>
            </a:extLst>
          </p:cNvPr>
          <p:cNvSpPr/>
          <p:nvPr/>
        </p:nvSpPr>
        <p:spPr>
          <a:xfrm>
            <a:off x="6918700"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7" name="Shape 1436">
            <a:extLst>
              <a:ext uri="{FF2B5EF4-FFF2-40B4-BE49-F238E27FC236}">
                <a16:creationId xmlns:a16="http://schemas.microsoft.com/office/drawing/2014/main" id="{EBACD747-37F7-40F0-8E65-C861DB60B3F8}"/>
              </a:ext>
            </a:extLst>
          </p:cNvPr>
          <p:cNvSpPr/>
          <p:nvPr/>
        </p:nvSpPr>
        <p:spPr>
          <a:xfrm>
            <a:off x="7269331"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8" name="Shape 1437">
            <a:extLst>
              <a:ext uri="{FF2B5EF4-FFF2-40B4-BE49-F238E27FC236}">
                <a16:creationId xmlns:a16="http://schemas.microsoft.com/office/drawing/2014/main" id="{6DD84F2E-37CD-49E2-8189-99D7F31E3ABF}"/>
              </a:ext>
            </a:extLst>
          </p:cNvPr>
          <p:cNvSpPr/>
          <p:nvPr/>
        </p:nvSpPr>
        <p:spPr>
          <a:xfrm>
            <a:off x="7619964"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9" name="Shape 1438">
            <a:extLst>
              <a:ext uri="{FF2B5EF4-FFF2-40B4-BE49-F238E27FC236}">
                <a16:creationId xmlns:a16="http://schemas.microsoft.com/office/drawing/2014/main" id="{321DFF54-5E5A-445C-BC1A-A0B7F1717509}"/>
              </a:ext>
            </a:extLst>
          </p:cNvPr>
          <p:cNvSpPr/>
          <p:nvPr/>
        </p:nvSpPr>
        <p:spPr>
          <a:xfrm>
            <a:off x="7970596"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0" name="Shape 1439">
            <a:extLst>
              <a:ext uri="{FF2B5EF4-FFF2-40B4-BE49-F238E27FC236}">
                <a16:creationId xmlns:a16="http://schemas.microsoft.com/office/drawing/2014/main" id="{A6272386-F6C3-4DE5-940C-D703924D1DA2}"/>
              </a:ext>
            </a:extLst>
          </p:cNvPr>
          <p:cNvSpPr/>
          <p:nvPr/>
        </p:nvSpPr>
        <p:spPr>
          <a:xfrm>
            <a:off x="8321228" y="3526332"/>
            <a:ext cx="243363" cy="244776"/>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1" name="Shape 1440">
            <a:extLst>
              <a:ext uri="{FF2B5EF4-FFF2-40B4-BE49-F238E27FC236}">
                <a16:creationId xmlns:a16="http://schemas.microsoft.com/office/drawing/2014/main" id="{A7C9D63C-A4E1-4F33-8DBC-8B2C0576064A}"/>
              </a:ext>
            </a:extLst>
          </p:cNvPr>
          <p:cNvSpPr/>
          <p:nvPr/>
        </p:nvSpPr>
        <p:spPr>
          <a:xfrm>
            <a:off x="8671860" y="3526332"/>
            <a:ext cx="243363" cy="244776"/>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2" name="Shape 1441">
            <a:extLst>
              <a:ext uri="{FF2B5EF4-FFF2-40B4-BE49-F238E27FC236}">
                <a16:creationId xmlns:a16="http://schemas.microsoft.com/office/drawing/2014/main" id="{132C3E13-2E5D-41DB-A6EB-88A9EF4D69CF}"/>
              </a:ext>
            </a:extLst>
          </p:cNvPr>
          <p:cNvSpPr/>
          <p:nvPr/>
        </p:nvSpPr>
        <p:spPr>
          <a:xfrm>
            <a:off x="201930" y="1680710"/>
            <a:ext cx="999366" cy="304145"/>
          </a:xfrm>
          <a:prstGeom prst="rightArrow">
            <a:avLst>
              <a:gd name="adj1" fmla="val 50000"/>
              <a:gd name="adj2" fmla="val 50000"/>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100" dirty="0">
                <a:latin typeface="Calibri" panose="020F0502020204030204" pitchFamily="34" charset="0"/>
                <a:cs typeface="Calibri" panose="020F0502020204030204" pitchFamily="34" charset="0"/>
              </a:rPr>
              <a:t>1st Iteration</a:t>
            </a:r>
            <a:endParaRPr sz="1100" dirty="0">
              <a:latin typeface="Calibri" panose="020F0502020204030204" pitchFamily="34" charset="0"/>
              <a:cs typeface="Calibri" panose="020F0502020204030204" pitchFamily="34" charset="0"/>
            </a:endParaRPr>
          </a:p>
        </p:txBody>
      </p:sp>
      <p:sp>
        <p:nvSpPr>
          <p:cNvPr id="93" name="Shape 1442">
            <a:extLst>
              <a:ext uri="{FF2B5EF4-FFF2-40B4-BE49-F238E27FC236}">
                <a16:creationId xmlns:a16="http://schemas.microsoft.com/office/drawing/2014/main" id="{AD65B4E7-5D17-49E3-A971-FA9F546851BE}"/>
              </a:ext>
            </a:extLst>
          </p:cNvPr>
          <p:cNvSpPr/>
          <p:nvPr/>
        </p:nvSpPr>
        <p:spPr>
          <a:xfrm>
            <a:off x="1281798" y="1651497"/>
            <a:ext cx="1699534" cy="362571"/>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4" name="Shape 1443">
            <a:extLst>
              <a:ext uri="{FF2B5EF4-FFF2-40B4-BE49-F238E27FC236}">
                <a16:creationId xmlns:a16="http://schemas.microsoft.com/office/drawing/2014/main" id="{1C464A42-99FE-4065-AFC5-6DAA8AAFC251}"/>
              </a:ext>
            </a:extLst>
          </p:cNvPr>
          <p:cNvSpPr/>
          <p:nvPr/>
        </p:nvSpPr>
        <p:spPr>
          <a:xfrm>
            <a:off x="3034929" y="2064169"/>
            <a:ext cx="1699534" cy="362571"/>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5" name="Shape 1444">
            <a:extLst>
              <a:ext uri="{FF2B5EF4-FFF2-40B4-BE49-F238E27FC236}">
                <a16:creationId xmlns:a16="http://schemas.microsoft.com/office/drawing/2014/main" id="{647EBF0D-C92C-4C9B-AA04-3BAFBD61D0E0}"/>
              </a:ext>
            </a:extLst>
          </p:cNvPr>
          <p:cNvSpPr/>
          <p:nvPr/>
        </p:nvSpPr>
        <p:spPr>
          <a:xfrm>
            <a:off x="4788089" y="2476842"/>
            <a:ext cx="1699534" cy="362571"/>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6" name="Shape 1445">
            <a:extLst>
              <a:ext uri="{FF2B5EF4-FFF2-40B4-BE49-F238E27FC236}">
                <a16:creationId xmlns:a16="http://schemas.microsoft.com/office/drawing/2014/main" id="{B5889299-A991-41A9-B08A-F692FEC6AE48}"/>
              </a:ext>
            </a:extLst>
          </p:cNvPr>
          <p:cNvSpPr/>
          <p:nvPr/>
        </p:nvSpPr>
        <p:spPr>
          <a:xfrm>
            <a:off x="7242507" y="3467432"/>
            <a:ext cx="1699534" cy="362571"/>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7" name="Shape 1446">
            <a:extLst>
              <a:ext uri="{FF2B5EF4-FFF2-40B4-BE49-F238E27FC236}">
                <a16:creationId xmlns:a16="http://schemas.microsoft.com/office/drawing/2014/main" id="{33FDC0E4-8476-4265-A096-FA56B886480A}"/>
              </a:ext>
            </a:extLst>
          </p:cNvPr>
          <p:cNvSpPr/>
          <p:nvPr/>
        </p:nvSpPr>
        <p:spPr>
          <a:xfrm>
            <a:off x="201930" y="2093382"/>
            <a:ext cx="999366" cy="304145"/>
          </a:xfrm>
          <a:prstGeom prst="rightArrow">
            <a:avLst>
              <a:gd name="adj1" fmla="val 50000"/>
              <a:gd name="adj2" fmla="val 50000"/>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100" dirty="0">
                <a:latin typeface="Calibri" panose="020F0502020204030204" pitchFamily="34" charset="0"/>
                <a:cs typeface="Calibri" panose="020F0502020204030204" pitchFamily="34" charset="0"/>
              </a:rPr>
              <a:t>2nd Iteration</a:t>
            </a:r>
            <a:endParaRPr sz="1100" dirty="0">
              <a:latin typeface="Calibri" panose="020F0502020204030204" pitchFamily="34" charset="0"/>
              <a:cs typeface="Calibri" panose="020F0502020204030204" pitchFamily="34" charset="0"/>
            </a:endParaRPr>
          </a:p>
        </p:txBody>
      </p:sp>
      <p:sp>
        <p:nvSpPr>
          <p:cNvPr id="98" name="Shape 1447">
            <a:extLst>
              <a:ext uri="{FF2B5EF4-FFF2-40B4-BE49-F238E27FC236}">
                <a16:creationId xmlns:a16="http://schemas.microsoft.com/office/drawing/2014/main" id="{193EE006-FFA5-422C-B99B-AB9F7A3D22AA}"/>
              </a:ext>
            </a:extLst>
          </p:cNvPr>
          <p:cNvSpPr/>
          <p:nvPr/>
        </p:nvSpPr>
        <p:spPr>
          <a:xfrm>
            <a:off x="201930" y="2506055"/>
            <a:ext cx="999366" cy="304145"/>
          </a:xfrm>
          <a:prstGeom prst="rightArrow">
            <a:avLst>
              <a:gd name="adj1" fmla="val 50000"/>
              <a:gd name="adj2" fmla="val 50000"/>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100" dirty="0">
                <a:latin typeface="Calibri" panose="020F0502020204030204" pitchFamily="34" charset="0"/>
                <a:cs typeface="Calibri" panose="020F0502020204030204" pitchFamily="34" charset="0"/>
              </a:rPr>
              <a:t>3rd Iteration</a:t>
            </a:r>
            <a:endParaRPr sz="1100" dirty="0">
              <a:latin typeface="Calibri" panose="020F0502020204030204" pitchFamily="34" charset="0"/>
              <a:cs typeface="Calibri" panose="020F0502020204030204" pitchFamily="34" charset="0"/>
            </a:endParaRPr>
          </a:p>
        </p:txBody>
      </p:sp>
      <p:sp>
        <p:nvSpPr>
          <p:cNvPr id="99" name="Shape 1448">
            <a:extLst>
              <a:ext uri="{FF2B5EF4-FFF2-40B4-BE49-F238E27FC236}">
                <a16:creationId xmlns:a16="http://schemas.microsoft.com/office/drawing/2014/main" id="{B2BAC169-A278-4B14-B18F-954A896C5559}"/>
              </a:ext>
            </a:extLst>
          </p:cNvPr>
          <p:cNvSpPr/>
          <p:nvPr/>
        </p:nvSpPr>
        <p:spPr>
          <a:xfrm>
            <a:off x="201930" y="3496645"/>
            <a:ext cx="999366" cy="304145"/>
          </a:xfrm>
          <a:prstGeom prst="rightArrow">
            <a:avLst>
              <a:gd name="adj1" fmla="val 50000"/>
              <a:gd name="adj2" fmla="val 50000"/>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100" i="1" dirty="0">
                <a:latin typeface="Calibri" panose="020F0502020204030204" pitchFamily="34" charset="0"/>
                <a:cs typeface="Calibri" panose="020F0502020204030204" pitchFamily="34" charset="0"/>
              </a:rPr>
              <a:t>kth</a:t>
            </a:r>
            <a:r>
              <a:rPr lang="en-US" sz="1100" dirty="0">
                <a:latin typeface="Calibri" panose="020F0502020204030204" pitchFamily="34" charset="0"/>
                <a:cs typeface="Calibri" panose="020F0502020204030204" pitchFamily="34" charset="0"/>
              </a:rPr>
              <a:t> Iteration</a:t>
            </a:r>
            <a:endParaRPr sz="1100" dirty="0">
              <a:latin typeface="Calibri" panose="020F0502020204030204" pitchFamily="34" charset="0"/>
              <a:cs typeface="Calibri" panose="020F0502020204030204" pitchFamily="34" charset="0"/>
            </a:endParaRPr>
          </a:p>
        </p:txBody>
      </p:sp>
      <p:sp>
        <p:nvSpPr>
          <p:cNvPr id="100" name="Shape 1449">
            <a:extLst>
              <a:ext uri="{FF2B5EF4-FFF2-40B4-BE49-F238E27FC236}">
                <a16:creationId xmlns:a16="http://schemas.microsoft.com/office/drawing/2014/main" id="{EC9053CF-E015-4309-9F22-07617EC39893}"/>
              </a:ext>
            </a:extLst>
          </p:cNvPr>
          <p:cNvSpPr txBox="1"/>
          <p:nvPr/>
        </p:nvSpPr>
        <p:spPr>
          <a:xfrm>
            <a:off x="3890676" y="2843808"/>
            <a:ext cx="2347140" cy="362571"/>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US" sz="3000" dirty="0">
                <a:latin typeface="Calibri" panose="020F0502020204030204" pitchFamily="34" charset="0"/>
                <a:cs typeface="Calibri" panose="020F0502020204030204" pitchFamily="34" charset="0"/>
              </a:rPr>
              <a:t>.	.	.</a:t>
            </a:r>
            <a:endParaRPr sz="3000" dirty="0">
              <a:latin typeface="Calibri" panose="020F0502020204030204" pitchFamily="34" charset="0"/>
              <a:cs typeface="Calibri" panose="020F0502020204030204" pitchFamily="34" charset="0"/>
            </a:endParaRPr>
          </a:p>
        </p:txBody>
      </p:sp>
      <p:sp>
        <p:nvSpPr>
          <p:cNvPr id="101" name="Shape 1450">
            <a:extLst>
              <a:ext uri="{FF2B5EF4-FFF2-40B4-BE49-F238E27FC236}">
                <a16:creationId xmlns:a16="http://schemas.microsoft.com/office/drawing/2014/main" id="{FDAFD2A0-46F3-43E7-9828-F8CC584BCCCD}"/>
              </a:ext>
            </a:extLst>
          </p:cNvPr>
          <p:cNvSpPr txBox="1"/>
          <p:nvPr/>
        </p:nvSpPr>
        <p:spPr>
          <a:xfrm>
            <a:off x="1659207" y="1313496"/>
            <a:ext cx="944638" cy="304145"/>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TESTING</a:t>
            </a:r>
            <a:endParaRPr dirty="0">
              <a:latin typeface="Calibri" panose="020F0502020204030204" pitchFamily="34" charset="0"/>
              <a:cs typeface="Calibri" panose="020F0502020204030204" pitchFamily="34" charset="0"/>
            </a:endParaRPr>
          </a:p>
        </p:txBody>
      </p:sp>
      <p:sp>
        <p:nvSpPr>
          <p:cNvPr id="102" name="Shape 1451">
            <a:extLst>
              <a:ext uri="{FF2B5EF4-FFF2-40B4-BE49-F238E27FC236}">
                <a16:creationId xmlns:a16="http://schemas.microsoft.com/office/drawing/2014/main" id="{56844CD7-83F6-4912-BC21-DB8FE3F0EB33}"/>
              </a:ext>
            </a:extLst>
          </p:cNvPr>
          <p:cNvSpPr txBox="1"/>
          <p:nvPr/>
        </p:nvSpPr>
        <p:spPr>
          <a:xfrm>
            <a:off x="3061785" y="1313506"/>
            <a:ext cx="5880285" cy="304145"/>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TRAINING</a:t>
            </a:r>
            <a:endParaRPr dirty="0">
              <a:latin typeface="Calibri" panose="020F0502020204030204" pitchFamily="34" charset="0"/>
              <a:cs typeface="Calibri" panose="020F0502020204030204" pitchFamily="34" charset="0"/>
            </a:endParaRPr>
          </a:p>
        </p:txBody>
      </p:sp>
      <p:sp>
        <p:nvSpPr>
          <p:cNvPr id="104" name="Shape 1442">
            <a:extLst>
              <a:ext uri="{FF2B5EF4-FFF2-40B4-BE49-F238E27FC236}">
                <a16:creationId xmlns:a16="http://schemas.microsoft.com/office/drawing/2014/main" id="{1A07E778-963B-4BCE-B19F-A0DC77285923}"/>
              </a:ext>
            </a:extLst>
          </p:cNvPr>
          <p:cNvSpPr/>
          <p:nvPr/>
        </p:nvSpPr>
        <p:spPr>
          <a:xfrm>
            <a:off x="3034913" y="1651497"/>
            <a:ext cx="5907127" cy="362571"/>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5" name="Shape 1443">
            <a:extLst>
              <a:ext uri="{FF2B5EF4-FFF2-40B4-BE49-F238E27FC236}">
                <a16:creationId xmlns:a16="http://schemas.microsoft.com/office/drawing/2014/main" id="{B9E87509-F2A4-4F80-99C7-02F6F1ED58D3}"/>
              </a:ext>
            </a:extLst>
          </p:cNvPr>
          <p:cNvSpPr/>
          <p:nvPr/>
        </p:nvSpPr>
        <p:spPr>
          <a:xfrm>
            <a:off x="1280673" y="2064169"/>
            <a:ext cx="1699534" cy="362571"/>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6" name="Shape 1443">
            <a:extLst>
              <a:ext uri="{FF2B5EF4-FFF2-40B4-BE49-F238E27FC236}">
                <a16:creationId xmlns:a16="http://schemas.microsoft.com/office/drawing/2014/main" id="{2A2AD22D-C726-4490-81DC-2A9B4C6061CA}"/>
              </a:ext>
            </a:extLst>
          </p:cNvPr>
          <p:cNvSpPr/>
          <p:nvPr/>
        </p:nvSpPr>
        <p:spPr>
          <a:xfrm>
            <a:off x="4794102" y="2064169"/>
            <a:ext cx="4147938" cy="362571"/>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7" name="Shape 1443">
            <a:extLst>
              <a:ext uri="{FF2B5EF4-FFF2-40B4-BE49-F238E27FC236}">
                <a16:creationId xmlns:a16="http://schemas.microsoft.com/office/drawing/2014/main" id="{A9B8C059-90E8-4C79-812E-A8F2B6D6D07B}"/>
              </a:ext>
            </a:extLst>
          </p:cNvPr>
          <p:cNvSpPr/>
          <p:nvPr/>
        </p:nvSpPr>
        <p:spPr>
          <a:xfrm>
            <a:off x="1280673" y="2472786"/>
            <a:ext cx="3453790" cy="362571"/>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8" name="Shape 1443">
            <a:extLst>
              <a:ext uri="{FF2B5EF4-FFF2-40B4-BE49-F238E27FC236}">
                <a16:creationId xmlns:a16="http://schemas.microsoft.com/office/drawing/2014/main" id="{DEE31F57-775A-4CF3-8B06-4ED9D748B2E5}"/>
              </a:ext>
            </a:extLst>
          </p:cNvPr>
          <p:cNvSpPr/>
          <p:nvPr/>
        </p:nvSpPr>
        <p:spPr>
          <a:xfrm>
            <a:off x="6541248" y="2468038"/>
            <a:ext cx="2400791" cy="362571"/>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9" name="Shape 1443">
            <a:extLst>
              <a:ext uri="{FF2B5EF4-FFF2-40B4-BE49-F238E27FC236}">
                <a16:creationId xmlns:a16="http://schemas.microsoft.com/office/drawing/2014/main" id="{7AC67A53-A8DF-419E-B234-D16728A79BC7}"/>
              </a:ext>
            </a:extLst>
          </p:cNvPr>
          <p:cNvSpPr/>
          <p:nvPr/>
        </p:nvSpPr>
        <p:spPr>
          <a:xfrm>
            <a:off x="1280673" y="3467439"/>
            <a:ext cx="5908214" cy="362571"/>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3" name="Shape 1452">
            <a:extLst>
              <a:ext uri="{FF2B5EF4-FFF2-40B4-BE49-F238E27FC236}">
                <a16:creationId xmlns:a16="http://schemas.microsoft.com/office/drawing/2014/main" id="{756B75FF-4BB5-4E1D-8B69-D561FA5B0943}"/>
              </a:ext>
            </a:extLst>
          </p:cNvPr>
          <p:cNvSpPr txBox="1"/>
          <p:nvPr/>
        </p:nvSpPr>
        <p:spPr>
          <a:xfrm>
            <a:off x="2564110" y="569828"/>
            <a:ext cx="4504200" cy="5943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latin typeface="Calibri" panose="020F0502020204030204" pitchFamily="34" charset="0"/>
                <a:cs typeface="Calibri" panose="020F0502020204030204" pitchFamily="34" charset="0"/>
              </a:rPr>
              <a:t>K-Fold Cross Validation</a:t>
            </a:r>
            <a:endParaRPr sz="3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648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animEffect transition="in" filter="fade">
                                      <p:cBhvr>
                                        <p:cTn id="13" dur="500"/>
                                        <p:tgtEl>
                                          <p:spTgt spid="10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fade">
                                      <p:cBhvr>
                                        <p:cTn id="21" dur="500"/>
                                        <p:tgtEl>
                                          <p:spTgt spid="9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105" grpId="0" animBg="1"/>
      <p:bldP spid="106" grpId="0" animBg="1"/>
      <p:bldP spid="107" grpId="0" animBg="1"/>
      <p:bldP spid="108" grpId="0" animBg="1"/>
      <p:bldP spid="10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F05391-B051-4DAB-B88E-F004EFB3B70E}"/>
              </a:ext>
            </a:extLst>
          </p:cNvPr>
          <p:cNvSpPr>
            <a:spLocks noGrp="1"/>
          </p:cNvSpPr>
          <p:nvPr>
            <p:ph type="body" idx="1"/>
          </p:nvPr>
        </p:nvSpPr>
        <p:spPr/>
        <p:txBody>
          <a:bodyPr/>
          <a:lstStyle/>
          <a:p>
            <a:pPr marL="341313" indent="0">
              <a:buNone/>
            </a:pPr>
            <a:r>
              <a:rPr lang="en-US" b="1" dirty="0"/>
              <a:t>Regression</a:t>
            </a:r>
          </a:p>
          <a:p>
            <a:r>
              <a:rPr lang="en-US" i="1" dirty="0"/>
              <a:t>“Mean Squared Error”</a:t>
            </a:r>
            <a:r>
              <a:rPr lang="en-US" dirty="0"/>
              <a:t>:</a:t>
            </a:r>
            <a:endParaRPr lang="en-US" i="1" dirty="0"/>
          </a:p>
          <a:p>
            <a:endParaRPr lang="en-US" i="1" dirty="0"/>
          </a:p>
          <a:p>
            <a:endParaRPr lang="en-US" i="1" dirty="0"/>
          </a:p>
          <a:p>
            <a:r>
              <a:rPr lang="en-US" dirty="0"/>
              <a:t>Square the difference between predictions/actuals</a:t>
            </a:r>
          </a:p>
          <a:p>
            <a:r>
              <a:rPr lang="en-US" dirty="0"/>
              <a:t>Sum them</a:t>
            </a:r>
          </a:p>
          <a:p>
            <a:r>
              <a:rPr lang="en-US" dirty="0"/>
              <a:t>Divide by number of observations</a:t>
            </a:r>
          </a:p>
        </p:txBody>
      </p:sp>
      <p:sp>
        <p:nvSpPr>
          <p:cNvPr id="3" name="Text Placeholder 2">
            <a:extLst>
              <a:ext uri="{FF2B5EF4-FFF2-40B4-BE49-F238E27FC236}">
                <a16:creationId xmlns:a16="http://schemas.microsoft.com/office/drawing/2014/main" id="{770D612F-D92C-4B91-9C99-F74DB7F9B864}"/>
              </a:ext>
            </a:extLst>
          </p:cNvPr>
          <p:cNvSpPr>
            <a:spLocks noGrp="1"/>
          </p:cNvSpPr>
          <p:nvPr>
            <p:ph type="body" idx="2"/>
          </p:nvPr>
        </p:nvSpPr>
        <p:spPr/>
        <p:txBody>
          <a:bodyPr/>
          <a:lstStyle/>
          <a:p>
            <a:r>
              <a:rPr lang="en-US" dirty="0"/>
              <a:t>Model Performance Metrics – </a:t>
            </a:r>
            <a:r>
              <a:rPr lang="en-US" u="sng" dirty="0"/>
              <a:t>Minimize</a:t>
            </a:r>
            <a:r>
              <a:rPr lang="en-US" dirty="0"/>
              <a:t> the Cost Function</a:t>
            </a:r>
          </a:p>
        </p:txBody>
      </p:sp>
      <p:sp>
        <p:nvSpPr>
          <p:cNvPr id="4" name="Slide Number Placeholder 3">
            <a:extLst>
              <a:ext uri="{FF2B5EF4-FFF2-40B4-BE49-F238E27FC236}">
                <a16:creationId xmlns:a16="http://schemas.microsoft.com/office/drawing/2014/main" id="{06ACA6CD-0E2A-48C2-9FF7-FA88B42F7B2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104</a:t>
            </a:fld>
            <a:endParaRPr lang="en-US" sz="1200" dirty="0">
              <a:solidFill>
                <a:srgbClr val="888888"/>
              </a:solidFill>
            </a:endParaRPr>
          </a:p>
        </p:txBody>
      </p:sp>
      <p:sp>
        <p:nvSpPr>
          <p:cNvPr id="5" name="Text Placeholder 4">
            <a:extLst>
              <a:ext uri="{FF2B5EF4-FFF2-40B4-BE49-F238E27FC236}">
                <a16:creationId xmlns:a16="http://schemas.microsoft.com/office/drawing/2014/main" id="{1858CA20-7CB5-4AA6-AF93-8A6EA425BDC3}"/>
              </a:ext>
            </a:extLst>
          </p:cNvPr>
          <p:cNvSpPr>
            <a:spLocks noGrp="1"/>
          </p:cNvSpPr>
          <p:nvPr>
            <p:ph type="body" idx="13"/>
          </p:nvPr>
        </p:nvSpPr>
        <p:spPr/>
        <p:txBody>
          <a:bodyPr>
            <a:normAutofit fontScale="92500" lnSpcReduction="20000"/>
          </a:bodyPr>
          <a:lstStyle/>
          <a:p>
            <a:pPr marL="341313" indent="0">
              <a:buNone/>
            </a:pPr>
            <a:r>
              <a:rPr lang="en-US" b="1" dirty="0"/>
              <a:t>Classification</a:t>
            </a:r>
          </a:p>
          <a:p>
            <a:r>
              <a:rPr lang="en-US" i="1" dirty="0"/>
              <a:t>“Misclassification Rate”</a:t>
            </a:r>
            <a:r>
              <a:rPr lang="en-US" dirty="0"/>
              <a:t>:</a:t>
            </a:r>
          </a:p>
          <a:p>
            <a:endParaRPr lang="en-US" i="1" dirty="0"/>
          </a:p>
          <a:p>
            <a:endParaRPr lang="en-US" i="1" dirty="0"/>
          </a:p>
          <a:p>
            <a:r>
              <a:rPr lang="en-US" i="1" dirty="0"/>
              <a:t>“Sensitivity”</a:t>
            </a:r>
            <a:r>
              <a:rPr lang="en-US" dirty="0"/>
              <a:t>:</a:t>
            </a:r>
          </a:p>
          <a:p>
            <a:pPr lvl="1"/>
            <a:r>
              <a:rPr lang="en-US" dirty="0"/>
              <a:t>Proportion of </a:t>
            </a:r>
            <a:r>
              <a:rPr lang="en-US" i="1" dirty="0"/>
              <a:t>“true positives” </a:t>
            </a:r>
            <a:r>
              <a:rPr lang="en-US" dirty="0"/>
              <a:t>predicted to total</a:t>
            </a:r>
          </a:p>
          <a:p>
            <a:r>
              <a:rPr lang="en-US" i="1" dirty="0"/>
              <a:t>“Specificity”</a:t>
            </a:r>
            <a:r>
              <a:rPr lang="en-US" dirty="0"/>
              <a:t>:</a:t>
            </a:r>
          </a:p>
          <a:p>
            <a:pPr lvl="1"/>
            <a:r>
              <a:rPr lang="en-US" dirty="0"/>
              <a:t>Proportion of </a:t>
            </a:r>
            <a:r>
              <a:rPr lang="en-US" i="1" dirty="0"/>
              <a:t>“true negatives” </a:t>
            </a:r>
            <a:r>
              <a:rPr lang="en-US" dirty="0"/>
              <a:t>predicted to total</a:t>
            </a:r>
          </a:p>
          <a:p>
            <a:r>
              <a:rPr lang="en-US" i="1" dirty="0"/>
              <a:t>“Accuracy”</a:t>
            </a:r>
            <a:r>
              <a:rPr lang="en-US" dirty="0"/>
              <a:t>:</a:t>
            </a:r>
          </a:p>
          <a:p>
            <a:pPr lvl="1"/>
            <a:r>
              <a:rPr lang="en-US" dirty="0"/>
              <a:t>Proportion of both </a:t>
            </a:r>
            <a:r>
              <a:rPr lang="en-US" i="1" dirty="0"/>
              <a:t>“true positive/negative” </a:t>
            </a:r>
            <a:r>
              <a:rPr lang="en-US" dirty="0"/>
              <a:t>to total</a:t>
            </a:r>
          </a:p>
        </p:txBody>
      </p:sp>
      <p:pic>
        <p:nvPicPr>
          <p:cNvPr id="7" name="Picture 6">
            <a:extLst>
              <a:ext uri="{FF2B5EF4-FFF2-40B4-BE49-F238E27FC236}">
                <a16:creationId xmlns:a16="http://schemas.microsoft.com/office/drawing/2014/main" id="{7A5B6F89-DD58-4D1C-A75B-08E8955CE1CD}"/>
              </a:ext>
            </a:extLst>
          </p:cNvPr>
          <p:cNvPicPr>
            <a:picLocks noChangeAspect="1"/>
          </p:cNvPicPr>
          <p:nvPr/>
        </p:nvPicPr>
        <p:blipFill>
          <a:blip r:embed="rId2"/>
          <a:stretch>
            <a:fillRect/>
          </a:stretch>
        </p:blipFill>
        <p:spPr>
          <a:xfrm>
            <a:off x="652462" y="1582883"/>
            <a:ext cx="3267075" cy="647700"/>
          </a:xfrm>
          <a:prstGeom prst="rect">
            <a:avLst/>
          </a:prstGeom>
        </p:spPr>
      </p:pic>
      <p:pic>
        <p:nvPicPr>
          <p:cNvPr id="9" name="Picture 8">
            <a:extLst>
              <a:ext uri="{FF2B5EF4-FFF2-40B4-BE49-F238E27FC236}">
                <a16:creationId xmlns:a16="http://schemas.microsoft.com/office/drawing/2014/main" id="{0FF68F04-4067-4BF4-B65E-BEC2639E1D8B}"/>
              </a:ext>
            </a:extLst>
          </p:cNvPr>
          <p:cNvPicPr>
            <a:picLocks noChangeAspect="1"/>
          </p:cNvPicPr>
          <p:nvPr/>
        </p:nvPicPr>
        <p:blipFill>
          <a:blip r:embed="rId3"/>
          <a:stretch>
            <a:fillRect/>
          </a:stretch>
        </p:blipFill>
        <p:spPr>
          <a:xfrm>
            <a:off x="5403273" y="1270963"/>
            <a:ext cx="2909454" cy="635770"/>
          </a:xfrm>
          <a:prstGeom prst="rect">
            <a:avLst/>
          </a:prstGeom>
        </p:spPr>
      </p:pic>
    </p:spTree>
    <p:extLst>
      <p:ext uri="{BB962C8B-B14F-4D97-AF65-F5344CB8AC3E}">
        <p14:creationId xmlns:p14="http://schemas.microsoft.com/office/powerpoint/2010/main" val="1238436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B37364-2115-4D92-B324-0B45C205804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105</a:t>
            </a:fld>
            <a:endParaRPr lang="en-US" sz="1200" dirty="0">
              <a:solidFill>
                <a:srgbClr val="888888"/>
              </a:solidFill>
            </a:endParaRPr>
          </a:p>
        </p:txBody>
      </p:sp>
      <p:pic>
        <p:nvPicPr>
          <p:cNvPr id="4" name="Picture 3">
            <a:extLst>
              <a:ext uri="{FF2B5EF4-FFF2-40B4-BE49-F238E27FC236}">
                <a16:creationId xmlns:a16="http://schemas.microsoft.com/office/drawing/2014/main" id="{E0E4684B-109E-478D-A61A-93166502F0D3}"/>
              </a:ext>
            </a:extLst>
          </p:cNvPr>
          <p:cNvPicPr>
            <a:picLocks noChangeAspect="1"/>
          </p:cNvPicPr>
          <p:nvPr/>
        </p:nvPicPr>
        <p:blipFill>
          <a:blip r:embed="rId2"/>
          <a:stretch>
            <a:fillRect/>
          </a:stretch>
        </p:blipFill>
        <p:spPr>
          <a:xfrm>
            <a:off x="692727" y="155063"/>
            <a:ext cx="7758546" cy="3989438"/>
          </a:xfrm>
          <a:prstGeom prst="rect">
            <a:avLst/>
          </a:prstGeom>
        </p:spPr>
      </p:pic>
      <p:sp>
        <p:nvSpPr>
          <p:cNvPr id="5" name="TextBox 4">
            <a:extLst>
              <a:ext uri="{FF2B5EF4-FFF2-40B4-BE49-F238E27FC236}">
                <a16:creationId xmlns:a16="http://schemas.microsoft.com/office/drawing/2014/main" id="{73E97DF8-115C-428A-955D-58849CC66AB6}"/>
              </a:ext>
            </a:extLst>
          </p:cNvPr>
          <p:cNvSpPr txBox="1"/>
          <p:nvPr/>
        </p:nvSpPr>
        <p:spPr>
          <a:xfrm>
            <a:off x="1122218" y="4144501"/>
            <a:ext cx="6899564" cy="707886"/>
          </a:xfrm>
          <a:prstGeom prst="rect">
            <a:avLst/>
          </a:prstGeom>
          <a:noFill/>
        </p:spPr>
        <p:txBody>
          <a:bodyPr wrap="square" rtlCol="0">
            <a:spAutoFit/>
          </a:bodyPr>
          <a:lstStyle/>
          <a:p>
            <a:pPr algn="ctr"/>
            <a:r>
              <a:rPr lang="en-US" sz="1000" dirty="0">
                <a:solidFill>
                  <a:schemeClr val="tx2"/>
                </a:solidFill>
              </a:rPr>
              <a:t>Source: https://upload.wikimedia.org/wikipedia/commons/a/a2/Preventive_Medicine_Statistics_Sensitivity_TPR%2C_Specificity_TNR%2C_PPV%2C_NPV%2C_FDR%2C_FOR%2C_ACCuracy%2C_Likelihood_Ratio%2C_Diagnostic_Odds_Ratio_2_Final.png</a:t>
            </a:r>
          </a:p>
        </p:txBody>
      </p:sp>
      <p:sp>
        <p:nvSpPr>
          <p:cNvPr id="6" name="Rectangle: Rounded Corners 5">
            <a:extLst>
              <a:ext uri="{FF2B5EF4-FFF2-40B4-BE49-F238E27FC236}">
                <a16:creationId xmlns:a16="http://schemas.microsoft.com/office/drawing/2014/main" id="{88959078-6548-47E8-B85C-892B372EBD48}"/>
              </a:ext>
            </a:extLst>
          </p:cNvPr>
          <p:cNvSpPr/>
          <p:nvPr/>
        </p:nvSpPr>
        <p:spPr>
          <a:xfrm>
            <a:off x="2604655" y="1052945"/>
            <a:ext cx="2923309" cy="1385455"/>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D8470EE2-54BA-4C88-B513-3D761B2FFC92}"/>
              </a:ext>
            </a:extLst>
          </p:cNvPr>
          <p:cNvSpPr/>
          <p:nvPr/>
        </p:nvSpPr>
        <p:spPr>
          <a:xfrm>
            <a:off x="2604656" y="2461827"/>
            <a:ext cx="1440872" cy="87445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79583D93-482F-4B5F-A784-715CB63C26D8}"/>
              </a:ext>
            </a:extLst>
          </p:cNvPr>
          <p:cNvSpPr/>
          <p:nvPr/>
        </p:nvSpPr>
        <p:spPr>
          <a:xfrm>
            <a:off x="4080164" y="3297525"/>
            <a:ext cx="1440872" cy="81490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871C6D7E-A853-4971-8546-98B2C5F4A8B7}"/>
              </a:ext>
            </a:extLst>
          </p:cNvPr>
          <p:cNvSpPr/>
          <p:nvPr/>
        </p:nvSpPr>
        <p:spPr>
          <a:xfrm>
            <a:off x="1203407" y="2506309"/>
            <a:ext cx="1401248" cy="1584246"/>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9399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1"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8" grpId="0" animBg="1"/>
      <p:bldP spid="8" grpId="1" animBg="1"/>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9BE1C0-EA22-452A-A79B-C0A949540E9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106</a:t>
            </a:fld>
            <a:endParaRPr lang="en-US" sz="1200" dirty="0">
              <a:solidFill>
                <a:srgbClr val="888888"/>
              </a:solidFill>
            </a:endParaRPr>
          </a:p>
        </p:txBody>
      </p:sp>
      <p:sp>
        <p:nvSpPr>
          <p:cNvPr id="3" name="TextBox 2">
            <a:extLst>
              <a:ext uri="{FF2B5EF4-FFF2-40B4-BE49-F238E27FC236}">
                <a16:creationId xmlns:a16="http://schemas.microsoft.com/office/drawing/2014/main" id="{E87FAE1A-8D0B-4279-A553-D21FDCEBC6E2}"/>
              </a:ext>
            </a:extLst>
          </p:cNvPr>
          <p:cNvSpPr txBox="1"/>
          <p:nvPr/>
        </p:nvSpPr>
        <p:spPr>
          <a:xfrm>
            <a:off x="471055" y="787717"/>
            <a:ext cx="8201890" cy="181588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b="1" dirty="0">
                <a:latin typeface="Calibri" panose="020F0502020204030204" pitchFamily="34" charset="0"/>
                <a:cs typeface="Calibri" panose="020F0502020204030204" pitchFamily="34" charset="0"/>
              </a:rPr>
              <a:t>Bias:</a:t>
            </a:r>
          </a:p>
          <a:p>
            <a:pPr algn="ctr"/>
            <a:r>
              <a:rPr lang="en-US" sz="2800" dirty="0">
                <a:latin typeface="Calibri" panose="020F0502020204030204" pitchFamily="34" charset="0"/>
                <a:cs typeface="Calibri" panose="020F0502020204030204" pitchFamily="34" charset="0"/>
              </a:rPr>
              <a:t>Error introduced by approximating a simple model to complex data</a:t>
            </a:r>
          </a:p>
          <a:p>
            <a:pPr algn="ctr"/>
            <a:r>
              <a:rPr lang="en-US" sz="2800" dirty="0">
                <a:latin typeface="Calibri" panose="020F0502020204030204" pitchFamily="34" charset="0"/>
                <a:cs typeface="Calibri" panose="020F0502020204030204" pitchFamily="34" charset="0"/>
              </a:rPr>
              <a:t>More flexible = Less bias</a:t>
            </a:r>
          </a:p>
        </p:txBody>
      </p:sp>
      <p:sp>
        <p:nvSpPr>
          <p:cNvPr id="4" name="TextBox 3">
            <a:extLst>
              <a:ext uri="{FF2B5EF4-FFF2-40B4-BE49-F238E27FC236}">
                <a16:creationId xmlns:a16="http://schemas.microsoft.com/office/drawing/2014/main" id="{776E0BDC-F11B-4B2C-A335-3FF171B4E80C}"/>
              </a:ext>
            </a:extLst>
          </p:cNvPr>
          <p:cNvSpPr txBox="1"/>
          <p:nvPr/>
        </p:nvSpPr>
        <p:spPr>
          <a:xfrm>
            <a:off x="471055" y="2820052"/>
            <a:ext cx="8201890" cy="181588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2800" b="1" dirty="0">
                <a:latin typeface="Calibri" panose="020F0502020204030204" pitchFamily="34" charset="0"/>
                <a:cs typeface="Calibri" panose="020F0502020204030204" pitchFamily="34" charset="0"/>
              </a:rPr>
              <a:t>Variance:</a:t>
            </a:r>
          </a:p>
          <a:p>
            <a:pPr algn="ctr"/>
            <a:r>
              <a:rPr lang="en-US" sz="2800" dirty="0">
                <a:latin typeface="Calibri" panose="020F0502020204030204" pitchFamily="34" charset="0"/>
                <a:cs typeface="Calibri" panose="020F0502020204030204" pitchFamily="34" charset="0"/>
              </a:rPr>
              <a:t>The amount our estimated model would change if fit using new data to </a:t>
            </a:r>
            <a:r>
              <a:rPr lang="en-US" sz="2800" i="1" dirty="0">
                <a:latin typeface="Calibri" panose="020F0502020204030204" pitchFamily="34" charset="0"/>
                <a:cs typeface="Calibri" panose="020F0502020204030204" pitchFamily="34" charset="0"/>
              </a:rPr>
              <a:t>“train”</a:t>
            </a:r>
            <a:r>
              <a:rPr lang="en-US" sz="2800" dirty="0">
                <a:latin typeface="Calibri" panose="020F0502020204030204" pitchFamily="34" charset="0"/>
                <a:cs typeface="Calibri" panose="020F0502020204030204" pitchFamily="34" charset="0"/>
              </a:rPr>
              <a:t> it.</a:t>
            </a:r>
          </a:p>
          <a:p>
            <a:pPr algn="ctr"/>
            <a:r>
              <a:rPr lang="en-US" sz="2800" dirty="0">
                <a:latin typeface="Calibri" panose="020F0502020204030204" pitchFamily="34" charset="0"/>
                <a:cs typeface="Calibri" panose="020F0502020204030204" pitchFamily="34" charset="0"/>
              </a:rPr>
              <a:t>More flexible = More variance</a:t>
            </a:r>
          </a:p>
        </p:txBody>
      </p:sp>
    </p:spTree>
    <p:extLst>
      <p:ext uri="{BB962C8B-B14F-4D97-AF65-F5344CB8AC3E}">
        <p14:creationId xmlns:p14="http://schemas.microsoft.com/office/powerpoint/2010/main" val="426590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DA8A41-A45F-4653-A463-F362D92EEA41}"/>
              </a:ext>
            </a:extLst>
          </p:cNvPr>
          <p:cNvSpPr>
            <a:spLocks noGrp="1"/>
          </p:cNvSpPr>
          <p:nvPr>
            <p:ph type="body" idx="2"/>
          </p:nvPr>
        </p:nvSpPr>
        <p:spPr/>
        <p:txBody>
          <a:bodyPr/>
          <a:lstStyle/>
          <a:p>
            <a:r>
              <a:rPr lang="en-US" dirty="0"/>
              <a:t>The Bias/Variance Model Trade-Off</a:t>
            </a:r>
          </a:p>
        </p:txBody>
      </p:sp>
      <p:sp>
        <p:nvSpPr>
          <p:cNvPr id="4" name="Slide Number Placeholder 3">
            <a:extLst>
              <a:ext uri="{FF2B5EF4-FFF2-40B4-BE49-F238E27FC236}">
                <a16:creationId xmlns:a16="http://schemas.microsoft.com/office/drawing/2014/main" id="{F80FF8FE-189D-4A23-B589-0F2742499BB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107</a:t>
            </a:fld>
            <a:endParaRPr lang="en-US" sz="1200" dirty="0">
              <a:solidFill>
                <a:srgbClr val="888888"/>
              </a:solidFill>
            </a:endParaRPr>
          </a:p>
        </p:txBody>
      </p:sp>
      <p:sp>
        <p:nvSpPr>
          <p:cNvPr id="7" name="TextBox 6">
            <a:extLst>
              <a:ext uri="{FF2B5EF4-FFF2-40B4-BE49-F238E27FC236}">
                <a16:creationId xmlns:a16="http://schemas.microsoft.com/office/drawing/2014/main" id="{79FC42DA-1182-4D75-9439-EAC8287FB147}"/>
              </a:ext>
            </a:extLst>
          </p:cNvPr>
          <p:cNvSpPr txBox="1"/>
          <p:nvPr/>
        </p:nvSpPr>
        <p:spPr>
          <a:xfrm>
            <a:off x="4586666" y="4298389"/>
            <a:ext cx="4572000" cy="246221"/>
          </a:xfrm>
          <a:prstGeom prst="rect">
            <a:avLst/>
          </a:prstGeom>
          <a:noFill/>
        </p:spPr>
        <p:txBody>
          <a:bodyPr wrap="square" rtlCol="0">
            <a:spAutoFit/>
          </a:bodyPr>
          <a:lstStyle/>
          <a:p>
            <a:pPr algn="ctr"/>
            <a:r>
              <a:rPr lang="en-US" sz="1000" dirty="0">
                <a:solidFill>
                  <a:schemeClr val="tx2"/>
                </a:solidFill>
              </a:rPr>
              <a:t>Source: https://i.stack.imgur.com/alkeM.png</a:t>
            </a:r>
          </a:p>
        </p:txBody>
      </p:sp>
      <p:pic>
        <p:nvPicPr>
          <p:cNvPr id="9" name="Picture 8">
            <a:extLst>
              <a:ext uri="{FF2B5EF4-FFF2-40B4-BE49-F238E27FC236}">
                <a16:creationId xmlns:a16="http://schemas.microsoft.com/office/drawing/2014/main" id="{848204A7-FEC1-4A0B-B84A-5CCA355F214E}"/>
              </a:ext>
            </a:extLst>
          </p:cNvPr>
          <p:cNvPicPr>
            <a:picLocks noChangeAspect="1"/>
          </p:cNvPicPr>
          <p:nvPr/>
        </p:nvPicPr>
        <p:blipFill>
          <a:blip r:embed="rId2"/>
          <a:stretch>
            <a:fillRect/>
          </a:stretch>
        </p:blipFill>
        <p:spPr>
          <a:xfrm>
            <a:off x="4829053" y="1152888"/>
            <a:ext cx="4087226" cy="2837724"/>
          </a:xfrm>
          <a:prstGeom prst="rect">
            <a:avLst/>
          </a:prstGeom>
        </p:spPr>
      </p:pic>
      <p:sp>
        <p:nvSpPr>
          <p:cNvPr id="12" name="TextBox 11">
            <a:extLst>
              <a:ext uri="{FF2B5EF4-FFF2-40B4-BE49-F238E27FC236}">
                <a16:creationId xmlns:a16="http://schemas.microsoft.com/office/drawing/2014/main" id="{338988D6-B550-4996-864C-FBF385AACA16}"/>
              </a:ext>
            </a:extLst>
          </p:cNvPr>
          <p:cNvSpPr txBox="1"/>
          <p:nvPr/>
        </p:nvSpPr>
        <p:spPr>
          <a:xfrm>
            <a:off x="0" y="4298389"/>
            <a:ext cx="4572000" cy="400110"/>
          </a:xfrm>
          <a:prstGeom prst="rect">
            <a:avLst/>
          </a:prstGeom>
          <a:noFill/>
        </p:spPr>
        <p:txBody>
          <a:bodyPr wrap="square" rtlCol="0">
            <a:spAutoFit/>
          </a:bodyPr>
          <a:lstStyle/>
          <a:p>
            <a:pPr algn="ctr"/>
            <a:r>
              <a:rPr lang="en-US" sz="1000" dirty="0">
                <a:solidFill>
                  <a:schemeClr val="tx2"/>
                </a:solidFill>
              </a:rPr>
              <a:t>Source: https://cdnpythonmachinelearning.azureedge.net/wp-content/uploads/2017/09/Overfitting.png?x31195</a:t>
            </a:r>
          </a:p>
        </p:txBody>
      </p:sp>
      <p:pic>
        <p:nvPicPr>
          <p:cNvPr id="14" name="Picture 13">
            <a:extLst>
              <a:ext uri="{FF2B5EF4-FFF2-40B4-BE49-F238E27FC236}">
                <a16:creationId xmlns:a16="http://schemas.microsoft.com/office/drawing/2014/main" id="{A9A728C8-D286-4867-94A7-88EC8D6D0F54}"/>
              </a:ext>
            </a:extLst>
          </p:cNvPr>
          <p:cNvPicPr>
            <a:picLocks noChangeAspect="1"/>
          </p:cNvPicPr>
          <p:nvPr/>
        </p:nvPicPr>
        <p:blipFill>
          <a:blip r:embed="rId3"/>
          <a:stretch>
            <a:fillRect/>
          </a:stretch>
        </p:blipFill>
        <p:spPr>
          <a:xfrm>
            <a:off x="47612" y="1906859"/>
            <a:ext cx="4476776" cy="1329782"/>
          </a:xfrm>
          <a:prstGeom prst="rect">
            <a:avLst/>
          </a:prstGeom>
        </p:spPr>
      </p:pic>
    </p:spTree>
    <p:extLst>
      <p:ext uri="{BB962C8B-B14F-4D97-AF65-F5344CB8AC3E}">
        <p14:creationId xmlns:p14="http://schemas.microsoft.com/office/powerpoint/2010/main" val="3753662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04CC92-4B9E-4525-B04D-70389476141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108</a:t>
            </a:fld>
            <a:endParaRPr lang="en-US" sz="1200" dirty="0">
              <a:solidFill>
                <a:srgbClr val="888888"/>
              </a:solidFill>
            </a:endParaRPr>
          </a:p>
        </p:txBody>
      </p:sp>
      <p:sp>
        <p:nvSpPr>
          <p:cNvPr id="3" name="Text Placeholder 2">
            <a:extLst>
              <a:ext uri="{FF2B5EF4-FFF2-40B4-BE49-F238E27FC236}">
                <a16:creationId xmlns:a16="http://schemas.microsoft.com/office/drawing/2014/main" id="{19847B40-DFE0-413A-9CF8-CD00676BCCB1}"/>
              </a:ext>
            </a:extLst>
          </p:cNvPr>
          <p:cNvSpPr>
            <a:spLocks noGrp="1"/>
          </p:cNvSpPr>
          <p:nvPr>
            <p:ph type="body" sz="quarter" idx="13"/>
          </p:nvPr>
        </p:nvSpPr>
        <p:spPr/>
        <p:txBody>
          <a:bodyPr/>
          <a:lstStyle/>
          <a:p>
            <a:r>
              <a:rPr lang="en-US" dirty="0"/>
              <a:t>Ensemble Methods</a:t>
            </a:r>
          </a:p>
        </p:txBody>
      </p:sp>
      <p:sp>
        <p:nvSpPr>
          <p:cNvPr id="4" name="Text Placeholder 3">
            <a:extLst>
              <a:ext uri="{FF2B5EF4-FFF2-40B4-BE49-F238E27FC236}">
                <a16:creationId xmlns:a16="http://schemas.microsoft.com/office/drawing/2014/main" id="{B224A056-040C-4C49-8207-078B0C0615F6}"/>
              </a:ext>
            </a:extLst>
          </p:cNvPr>
          <p:cNvSpPr>
            <a:spLocks noGrp="1"/>
          </p:cNvSpPr>
          <p:nvPr>
            <p:ph type="body" sz="quarter" idx="14"/>
          </p:nvPr>
        </p:nvSpPr>
        <p:spPr/>
        <p:txBody>
          <a:bodyPr>
            <a:normAutofit fontScale="70000" lnSpcReduction="20000"/>
          </a:bodyPr>
          <a:lstStyle/>
          <a:p>
            <a:r>
              <a:rPr lang="en-US" dirty="0"/>
              <a:t>Because sometimes two models (or two hundred!) are better than one</a:t>
            </a:r>
          </a:p>
        </p:txBody>
      </p:sp>
    </p:spTree>
    <p:extLst>
      <p:ext uri="{BB962C8B-B14F-4D97-AF65-F5344CB8AC3E}">
        <p14:creationId xmlns:p14="http://schemas.microsoft.com/office/powerpoint/2010/main" val="2939755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6E204-B2AD-4EC9-9F6C-D09F98ED890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109</a:t>
            </a:fld>
            <a:endParaRPr lang="en-US" sz="1200" dirty="0">
              <a:solidFill>
                <a:srgbClr val="888888"/>
              </a:solidFill>
            </a:endParaRPr>
          </a:p>
        </p:txBody>
      </p:sp>
      <p:sp>
        <p:nvSpPr>
          <p:cNvPr id="3" name="TextBox 2">
            <a:extLst>
              <a:ext uri="{FF2B5EF4-FFF2-40B4-BE49-F238E27FC236}">
                <a16:creationId xmlns:a16="http://schemas.microsoft.com/office/drawing/2014/main" id="{1CC76A5F-2D9A-4982-9744-7721460B8210}"/>
              </a:ext>
            </a:extLst>
          </p:cNvPr>
          <p:cNvSpPr txBox="1"/>
          <p:nvPr/>
        </p:nvSpPr>
        <p:spPr>
          <a:xfrm>
            <a:off x="1122218" y="4435707"/>
            <a:ext cx="6899564" cy="400110"/>
          </a:xfrm>
          <a:prstGeom prst="rect">
            <a:avLst/>
          </a:prstGeom>
          <a:noFill/>
        </p:spPr>
        <p:txBody>
          <a:bodyPr wrap="square" rtlCol="0">
            <a:spAutoFit/>
          </a:bodyPr>
          <a:lstStyle/>
          <a:p>
            <a:pPr algn="ctr"/>
            <a:r>
              <a:rPr lang="en-US" sz="1000" dirty="0">
                <a:solidFill>
                  <a:schemeClr val="tx2"/>
                </a:solidFill>
              </a:rPr>
              <a:t>Source: https://www.cityofhope.org/image/1430331969978-187494972.jpg; </a:t>
            </a:r>
          </a:p>
          <a:p>
            <a:pPr algn="ctr"/>
            <a:r>
              <a:rPr lang="en-US" sz="1000" dirty="0">
                <a:solidFill>
                  <a:schemeClr val="tx2"/>
                </a:solidFill>
              </a:rPr>
              <a:t>http://www.crackerjackgreenback.com/wp-content/uploads/2008/12/50-stock-portfolio-lg.jpg</a:t>
            </a:r>
          </a:p>
        </p:txBody>
      </p:sp>
      <p:pic>
        <p:nvPicPr>
          <p:cNvPr id="6" name="Picture 5" descr="A picture containing person, indoor, sitting&#10;&#10;Description generated with very high confidence">
            <a:extLst>
              <a:ext uri="{FF2B5EF4-FFF2-40B4-BE49-F238E27FC236}">
                <a16:creationId xmlns:a16="http://schemas.microsoft.com/office/drawing/2014/main" id="{7A3ACEAA-0199-462E-8B2C-6AAEB78EB34A}"/>
              </a:ext>
            </a:extLst>
          </p:cNvPr>
          <p:cNvPicPr>
            <a:picLocks noChangeAspect="1"/>
          </p:cNvPicPr>
          <p:nvPr/>
        </p:nvPicPr>
        <p:blipFill>
          <a:blip r:embed="rId2"/>
          <a:stretch>
            <a:fillRect/>
          </a:stretch>
        </p:blipFill>
        <p:spPr>
          <a:xfrm>
            <a:off x="1338072" y="122787"/>
            <a:ext cx="6467856" cy="4312920"/>
          </a:xfrm>
          <a:prstGeom prst="rect">
            <a:avLst/>
          </a:prstGeom>
        </p:spPr>
      </p:pic>
      <p:pic>
        <p:nvPicPr>
          <p:cNvPr id="8" name="Picture 7" descr="A picture containing text, businesscard&#10;&#10;Description generated with very high confidence">
            <a:extLst>
              <a:ext uri="{FF2B5EF4-FFF2-40B4-BE49-F238E27FC236}">
                <a16:creationId xmlns:a16="http://schemas.microsoft.com/office/drawing/2014/main" id="{16C3556F-5DA8-45AD-A77D-CC67B08EE6E9}"/>
              </a:ext>
            </a:extLst>
          </p:cNvPr>
          <p:cNvPicPr>
            <a:picLocks noChangeAspect="1"/>
          </p:cNvPicPr>
          <p:nvPr/>
        </p:nvPicPr>
        <p:blipFill>
          <a:blip r:embed="rId3"/>
          <a:stretch>
            <a:fillRect/>
          </a:stretch>
        </p:blipFill>
        <p:spPr>
          <a:xfrm>
            <a:off x="1890288" y="268837"/>
            <a:ext cx="5363424" cy="4020820"/>
          </a:xfrm>
          <a:prstGeom prst="rect">
            <a:avLst/>
          </a:prstGeom>
        </p:spPr>
      </p:pic>
    </p:spTree>
    <p:extLst>
      <p:ext uri="{BB962C8B-B14F-4D97-AF65-F5344CB8AC3E}">
        <p14:creationId xmlns:p14="http://schemas.microsoft.com/office/powerpoint/2010/main" val="18661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0C89D4-7A08-4C1A-BE54-0415233F5B4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a:t>
            </a:fld>
            <a:endParaRPr lang="en-US" sz="1200" dirty="0">
              <a:solidFill>
                <a:srgbClr val="888888"/>
              </a:solidFill>
            </a:endParaRPr>
          </a:p>
        </p:txBody>
      </p:sp>
      <p:pic>
        <p:nvPicPr>
          <p:cNvPr id="5" name="Online Media 4">
            <a:hlinkClick r:id="" action="ppaction://media"/>
            <a:extLst>
              <a:ext uri="{FF2B5EF4-FFF2-40B4-BE49-F238E27FC236}">
                <a16:creationId xmlns:a16="http://schemas.microsoft.com/office/drawing/2014/main" id="{6AC1F403-7110-4B33-8B54-775E035DF140}"/>
              </a:ext>
            </a:extLst>
          </p:cNvPr>
          <p:cNvPicPr>
            <a:picLocks noRot="1" noChangeAspect="1"/>
          </p:cNvPicPr>
          <p:nvPr>
            <a:videoFile r:link="rId1"/>
          </p:nvPr>
        </p:nvPicPr>
        <p:blipFill>
          <a:blip r:embed="rId3"/>
          <a:stretch>
            <a:fillRect/>
          </a:stretch>
        </p:blipFill>
        <p:spPr>
          <a:xfrm>
            <a:off x="2026581" y="1139952"/>
            <a:ext cx="5090838" cy="2863596"/>
          </a:xfrm>
          <a:prstGeom prst="rect">
            <a:avLst/>
          </a:prstGeom>
        </p:spPr>
      </p:pic>
      <p:sp>
        <p:nvSpPr>
          <p:cNvPr id="6" name="TextBox 5">
            <a:extLst>
              <a:ext uri="{FF2B5EF4-FFF2-40B4-BE49-F238E27FC236}">
                <a16:creationId xmlns:a16="http://schemas.microsoft.com/office/drawing/2014/main" id="{AE462FAF-CBCF-4A01-AD22-1BD4D17FC067}"/>
              </a:ext>
            </a:extLst>
          </p:cNvPr>
          <p:cNvSpPr txBox="1"/>
          <p:nvPr/>
        </p:nvSpPr>
        <p:spPr>
          <a:xfrm>
            <a:off x="1006763" y="4331855"/>
            <a:ext cx="7130474" cy="246221"/>
          </a:xfrm>
          <a:prstGeom prst="rect">
            <a:avLst/>
          </a:prstGeom>
          <a:noFill/>
        </p:spPr>
        <p:txBody>
          <a:bodyPr wrap="square" rtlCol="0">
            <a:spAutoFit/>
          </a:bodyPr>
          <a:lstStyle/>
          <a:p>
            <a:pPr algn="ctr"/>
            <a:r>
              <a:rPr lang="en-US" sz="1000" dirty="0">
                <a:solidFill>
                  <a:schemeClr val="tx2"/>
                </a:solidFill>
              </a:rPr>
              <a:t>Source: https://youtu.be/iHv6Q9ychnA</a:t>
            </a:r>
          </a:p>
        </p:txBody>
      </p:sp>
    </p:spTree>
    <p:extLst>
      <p:ext uri="{BB962C8B-B14F-4D97-AF65-F5344CB8AC3E}">
        <p14:creationId xmlns:p14="http://schemas.microsoft.com/office/powerpoint/2010/main" val="33569669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7ECE88-DFEC-4ABF-B464-1E685A7961FB}"/>
              </a:ext>
            </a:extLst>
          </p:cNvPr>
          <p:cNvSpPr>
            <a:spLocks noGrp="1"/>
          </p:cNvSpPr>
          <p:nvPr>
            <p:ph type="body" idx="1"/>
          </p:nvPr>
        </p:nvSpPr>
        <p:spPr/>
        <p:txBody>
          <a:bodyPr/>
          <a:lstStyle/>
          <a:p>
            <a:pPr marL="341313" indent="0">
              <a:buNone/>
            </a:pPr>
            <a:r>
              <a:rPr lang="en-US" b="1" dirty="0"/>
              <a:t>Ensembles</a:t>
            </a:r>
          </a:p>
          <a:p>
            <a:r>
              <a:rPr lang="en-US" dirty="0"/>
              <a:t>Model built with subsets of data and (sometimes) features</a:t>
            </a:r>
          </a:p>
          <a:p>
            <a:r>
              <a:rPr lang="en-US" dirty="0"/>
              <a:t>Can combine predictions from several different models</a:t>
            </a:r>
          </a:p>
          <a:p>
            <a:r>
              <a:rPr lang="en-US" dirty="0"/>
              <a:t>Reduce variance and average out biases</a:t>
            </a:r>
          </a:p>
          <a:p>
            <a:r>
              <a:rPr lang="en-US" dirty="0"/>
              <a:t>Harder to overfit</a:t>
            </a:r>
          </a:p>
        </p:txBody>
      </p:sp>
      <p:sp>
        <p:nvSpPr>
          <p:cNvPr id="5" name="Text Placeholder 4">
            <a:extLst>
              <a:ext uri="{FF2B5EF4-FFF2-40B4-BE49-F238E27FC236}">
                <a16:creationId xmlns:a16="http://schemas.microsoft.com/office/drawing/2014/main" id="{2FD5BC6A-FBDD-4FA1-8846-1322FCA28CE8}"/>
              </a:ext>
            </a:extLst>
          </p:cNvPr>
          <p:cNvSpPr>
            <a:spLocks noGrp="1"/>
          </p:cNvSpPr>
          <p:nvPr>
            <p:ph type="body" idx="2"/>
          </p:nvPr>
        </p:nvSpPr>
        <p:spPr/>
        <p:txBody>
          <a:bodyPr/>
          <a:lstStyle/>
          <a:p>
            <a:r>
              <a:rPr lang="en-US" dirty="0"/>
              <a:t>Ensembles vs. Single Models</a:t>
            </a:r>
          </a:p>
        </p:txBody>
      </p:sp>
      <p:sp>
        <p:nvSpPr>
          <p:cNvPr id="4" name="Slide Number Placeholder 3">
            <a:extLst>
              <a:ext uri="{FF2B5EF4-FFF2-40B4-BE49-F238E27FC236}">
                <a16:creationId xmlns:a16="http://schemas.microsoft.com/office/drawing/2014/main" id="{6845DCC0-1AB1-4D3D-BD90-3653AE82CC4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110</a:t>
            </a:fld>
            <a:endParaRPr lang="en-US" sz="1200" dirty="0">
              <a:solidFill>
                <a:srgbClr val="888888"/>
              </a:solidFill>
            </a:endParaRPr>
          </a:p>
        </p:txBody>
      </p:sp>
      <p:sp>
        <p:nvSpPr>
          <p:cNvPr id="6" name="Text Placeholder 5">
            <a:extLst>
              <a:ext uri="{FF2B5EF4-FFF2-40B4-BE49-F238E27FC236}">
                <a16:creationId xmlns:a16="http://schemas.microsoft.com/office/drawing/2014/main" id="{59E82EFF-69A1-4E77-BFC1-4C5B35DA4ED5}"/>
              </a:ext>
            </a:extLst>
          </p:cNvPr>
          <p:cNvSpPr>
            <a:spLocks noGrp="1"/>
          </p:cNvSpPr>
          <p:nvPr>
            <p:ph type="body" idx="13"/>
          </p:nvPr>
        </p:nvSpPr>
        <p:spPr/>
        <p:txBody>
          <a:bodyPr/>
          <a:lstStyle/>
          <a:p>
            <a:pPr marL="341313" indent="0">
              <a:buNone/>
            </a:pPr>
            <a:r>
              <a:rPr lang="en-US" b="1" dirty="0"/>
              <a:t>Single Models</a:t>
            </a:r>
          </a:p>
          <a:p>
            <a:r>
              <a:rPr lang="en-US" dirty="0"/>
              <a:t>Model built using entire data set</a:t>
            </a:r>
          </a:p>
          <a:p>
            <a:r>
              <a:rPr lang="en-US" dirty="0"/>
              <a:t>Only one method of modeling</a:t>
            </a:r>
          </a:p>
          <a:p>
            <a:r>
              <a:rPr lang="en-US" dirty="0"/>
              <a:t>Suffer from high variance</a:t>
            </a:r>
          </a:p>
          <a:p>
            <a:r>
              <a:rPr lang="en-US" dirty="0"/>
              <a:t>Easier to overfit</a:t>
            </a:r>
          </a:p>
        </p:txBody>
      </p:sp>
    </p:spTree>
    <p:extLst>
      <p:ext uri="{BB962C8B-B14F-4D97-AF65-F5344CB8AC3E}">
        <p14:creationId xmlns:p14="http://schemas.microsoft.com/office/powerpoint/2010/main" val="36797882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E75069-CFBB-4A5A-9AAA-58964F79D534}"/>
              </a:ext>
            </a:extLst>
          </p:cNvPr>
          <p:cNvSpPr>
            <a:spLocks noGrp="1"/>
          </p:cNvSpPr>
          <p:nvPr>
            <p:ph type="body" idx="2"/>
          </p:nvPr>
        </p:nvSpPr>
        <p:spPr/>
        <p:txBody>
          <a:bodyPr/>
          <a:lstStyle/>
          <a:p>
            <a:r>
              <a:rPr lang="en-US" dirty="0"/>
              <a:t>Bagging Ensemble</a:t>
            </a:r>
          </a:p>
        </p:txBody>
      </p:sp>
      <p:sp>
        <p:nvSpPr>
          <p:cNvPr id="4" name="Slide Number Placeholder 3">
            <a:extLst>
              <a:ext uri="{FF2B5EF4-FFF2-40B4-BE49-F238E27FC236}">
                <a16:creationId xmlns:a16="http://schemas.microsoft.com/office/drawing/2014/main" id="{1B84C7F5-4327-4E6C-BDEC-021970A0255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111</a:t>
            </a:fld>
            <a:endParaRPr lang="en-US" sz="1200" dirty="0">
              <a:solidFill>
                <a:srgbClr val="888888"/>
              </a:solidFill>
            </a:endParaRPr>
          </a:p>
        </p:txBody>
      </p:sp>
      <p:sp>
        <p:nvSpPr>
          <p:cNvPr id="5" name="Text Placeholder 4">
            <a:extLst>
              <a:ext uri="{FF2B5EF4-FFF2-40B4-BE49-F238E27FC236}">
                <a16:creationId xmlns:a16="http://schemas.microsoft.com/office/drawing/2014/main" id="{6975925C-43CA-4BB0-8DCA-B85F052485EA}"/>
              </a:ext>
            </a:extLst>
          </p:cNvPr>
          <p:cNvSpPr>
            <a:spLocks noGrp="1"/>
          </p:cNvSpPr>
          <p:nvPr>
            <p:ph type="body" idx="13"/>
          </p:nvPr>
        </p:nvSpPr>
        <p:spPr/>
        <p:txBody>
          <a:bodyPr>
            <a:normAutofit fontScale="92500" lnSpcReduction="10000"/>
          </a:bodyPr>
          <a:lstStyle/>
          <a:p>
            <a:r>
              <a:rPr lang="en-US" dirty="0"/>
              <a:t>Short for </a:t>
            </a:r>
            <a:r>
              <a:rPr lang="en-US" i="1" dirty="0"/>
              <a:t>“bootstrap aggregation”</a:t>
            </a:r>
          </a:p>
          <a:p>
            <a:pPr lvl="1"/>
            <a:r>
              <a:rPr lang="en-US" i="1" dirty="0"/>
              <a:t>“Resample”</a:t>
            </a:r>
            <a:r>
              <a:rPr lang="en-US" dirty="0"/>
              <a:t> our data set with </a:t>
            </a:r>
            <a:r>
              <a:rPr lang="en-US" i="1" dirty="0"/>
              <a:t>“replacement”</a:t>
            </a:r>
          </a:p>
          <a:p>
            <a:pPr lvl="1"/>
            <a:r>
              <a:rPr lang="en-US" dirty="0"/>
              <a:t>Create several trees and aggregate their predictions for a final prediction</a:t>
            </a:r>
          </a:p>
          <a:p>
            <a:r>
              <a:rPr lang="en-US" dirty="0"/>
              <a:t>Simulates several training data sets</a:t>
            </a:r>
          </a:p>
          <a:p>
            <a:r>
              <a:rPr lang="en-US" dirty="0"/>
              <a:t>Built in Cross Validation (</a:t>
            </a:r>
            <a:r>
              <a:rPr lang="en-US" i="1" dirty="0"/>
              <a:t>“Out-of-bag</a:t>
            </a:r>
            <a:r>
              <a:rPr lang="en-US" dirty="0"/>
              <a:t> </a:t>
            </a:r>
            <a:r>
              <a:rPr lang="en-US" i="1" dirty="0"/>
              <a:t>error”</a:t>
            </a:r>
            <a:r>
              <a:rPr lang="en-US" dirty="0"/>
              <a:t>)</a:t>
            </a:r>
          </a:p>
          <a:p>
            <a:r>
              <a:rPr lang="en-US" dirty="0"/>
              <a:t>Considered a </a:t>
            </a:r>
            <a:r>
              <a:rPr lang="en-US" i="1" dirty="0"/>
              <a:t>“parallel ensemble”</a:t>
            </a:r>
            <a:endParaRPr lang="en-US" dirty="0"/>
          </a:p>
        </p:txBody>
      </p:sp>
      <p:sp>
        <p:nvSpPr>
          <p:cNvPr id="6" name="TextBox 5">
            <a:extLst>
              <a:ext uri="{FF2B5EF4-FFF2-40B4-BE49-F238E27FC236}">
                <a16:creationId xmlns:a16="http://schemas.microsoft.com/office/drawing/2014/main" id="{0819EB44-B584-4670-8864-BD300641B615}"/>
              </a:ext>
            </a:extLst>
          </p:cNvPr>
          <p:cNvSpPr txBox="1"/>
          <p:nvPr/>
        </p:nvSpPr>
        <p:spPr>
          <a:xfrm>
            <a:off x="-1" y="4298389"/>
            <a:ext cx="4800601" cy="400110"/>
          </a:xfrm>
          <a:prstGeom prst="rect">
            <a:avLst/>
          </a:prstGeom>
          <a:noFill/>
        </p:spPr>
        <p:txBody>
          <a:bodyPr wrap="square" rtlCol="0">
            <a:spAutoFit/>
          </a:bodyPr>
          <a:lstStyle/>
          <a:p>
            <a:pPr algn="ctr"/>
            <a:r>
              <a:rPr lang="en-US" sz="1000" dirty="0">
                <a:solidFill>
                  <a:schemeClr val="tx2"/>
                </a:solidFill>
              </a:rPr>
              <a:t>Source: https://www.safaribooksonline.com/library/view/python-machine-learning/9781783555130/graphics/3547_07_06.jpg</a:t>
            </a:r>
          </a:p>
        </p:txBody>
      </p:sp>
      <p:pic>
        <p:nvPicPr>
          <p:cNvPr id="10" name="Picture 9" descr="A close up of a map&#10;&#10;Description generated with high confidence">
            <a:extLst>
              <a:ext uri="{FF2B5EF4-FFF2-40B4-BE49-F238E27FC236}">
                <a16:creationId xmlns:a16="http://schemas.microsoft.com/office/drawing/2014/main" id="{7B1537C0-39CB-42C0-9965-5F465A8BC3A6}"/>
              </a:ext>
            </a:extLst>
          </p:cNvPr>
          <p:cNvPicPr>
            <a:picLocks noChangeAspect="1"/>
          </p:cNvPicPr>
          <p:nvPr/>
        </p:nvPicPr>
        <p:blipFill>
          <a:blip r:embed="rId2"/>
          <a:stretch>
            <a:fillRect/>
          </a:stretch>
        </p:blipFill>
        <p:spPr>
          <a:xfrm>
            <a:off x="78738" y="812095"/>
            <a:ext cx="4643122" cy="3519310"/>
          </a:xfrm>
          <a:prstGeom prst="rect">
            <a:avLst/>
          </a:prstGeom>
        </p:spPr>
      </p:pic>
    </p:spTree>
    <p:extLst>
      <p:ext uri="{BB962C8B-B14F-4D97-AF65-F5344CB8AC3E}">
        <p14:creationId xmlns:p14="http://schemas.microsoft.com/office/powerpoint/2010/main" val="34352506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E75069-CFBB-4A5A-9AAA-58964F79D534}"/>
              </a:ext>
            </a:extLst>
          </p:cNvPr>
          <p:cNvSpPr>
            <a:spLocks noGrp="1"/>
          </p:cNvSpPr>
          <p:nvPr>
            <p:ph type="body" idx="2"/>
          </p:nvPr>
        </p:nvSpPr>
        <p:spPr/>
        <p:txBody>
          <a:bodyPr/>
          <a:lstStyle/>
          <a:p>
            <a:r>
              <a:rPr lang="en-US" dirty="0"/>
              <a:t>Random Forest Ensemble – Decision tree context</a:t>
            </a:r>
          </a:p>
        </p:txBody>
      </p:sp>
      <p:sp>
        <p:nvSpPr>
          <p:cNvPr id="4" name="Slide Number Placeholder 3">
            <a:extLst>
              <a:ext uri="{FF2B5EF4-FFF2-40B4-BE49-F238E27FC236}">
                <a16:creationId xmlns:a16="http://schemas.microsoft.com/office/drawing/2014/main" id="{1B84C7F5-4327-4E6C-BDEC-021970A0255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112</a:t>
            </a:fld>
            <a:endParaRPr lang="en-US" sz="1200" dirty="0">
              <a:solidFill>
                <a:srgbClr val="888888"/>
              </a:solidFill>
            </a:endParaRPr>
          </a:p>
        </p:txBody>
      </p:sp>
      <p:sp>
        <p:nvSpPr>
          <p:cNvPr id="5" name="Text Placeholder 4">
            <a:extLst>
              <a:ext uri="{FF2B5EF4-FFF2-40B4-BE49-F238E27FC236}">
                <a16:creationId xmlns:a16="http://schemas.microsoft.com/office/drawing/2014/main" id="{6975925C-43CA-4BB0-8DCA-B85F052485EA}"/>
              </a:ext>
            </a:extLst>
          </p:cNvPr>
          <p:cNvSpPr>
            <a:spLocks noGrp="1"/>
          </p:cNvSpPr>
          <p:nvPr>
            <p:ph type="body" idx="13"/>
          </p:nvPr>
        </p:nvSpPr>
        <p:spPr>
          <a:xfrm>
            <a:off x="-2" y="590550"/>
            <a:ext cx="4572000" cy="4200600"/>
          </a:xfrm>
        </p:spPr>
        <p:txBody>
          <a:bodyPr/>
          <a:lstStyle/>
          <a:p>
            <a:r>
              <a:rPr lang="en-US" dirty="0"/>
              <a:t>Similar to Bagging but also sample from features</a:t>
            </a:r>
          </a:p>
          <a:p>
            <a:pPr lvl="1"/>
            <a:r>
              <a:rPr lang="en-US" dirty="0"/>
              <a:t>Resample our data set with replacement</a:t>
            </a:r>
          </a:p>
          <a:p>
            <a:pPr lvl="1"/>
            <a:r>
              <a:rPr lang="en-US" dirty="0"/>
              <a:t>Create several trees but only allow a subset of features</a:t>
            </a:r>
          </a:p>
          <a:p>
            <a:pPr lvl="2"/>
            <a:r>
              <a:rPr lang="en-US" dirty="0">
                <a:latin typeface="Calibri" panose="020F0502020204030204" pitchFamily="34" charset="0"/>
                <a:cs typeface="Calibri" panose="020F0502020204030204" pitchFamily="34" charset="0"/>
              </a:rPr>
              <a:t>Decorrelates trees compared to Bagging</a:t>
            </a:r>
          </a:p>
          <a:p>
            <a:pPr lvl="2"/>
            <a:r>
              <a:rPr lang="en-US" dirty="0">
                <a:latin typeface="Calibri" panose="020F0502020204030204" pitchFamily="34" charset="0"/>
                <a:cs typeface="Calibri" panose="020F0502020204030204" pitchFamily="34" charset="0"/>
              </a:rPr>
              <a:t>Reduces influence of strong predictors</a:t>
            </a:r>
          </a:p>
          <a:p>
            <a:r>
              <a:rPr lang="en-US" dirty="0"/>
              <a:t>Considered a </a:t>
            </a:r>
            <a:r>
              <a:rPr lang="en-US" i="1" dirty="0"/>
              <a:t>“parallel ensemble”</a:t>
            </a:r>
            <a:endParaRPr lang="en-US" dirty="0"/>
          </a:p>
        </p:txBody>
      </p:sp>
      <p:sp>
        <p:nvSpPr>
          <p:cNvPr id="6" name="TextBox 5">
            <a:extLst>
              <a:ext uri="{FF2B5EF4-FFF2-40B4-BE49-F238E27FC236}">
                <a16:creationId xmlns:a16="http://schemas.microsoft.com/office/drawing/2014/main" id="{0819EB44-B584-4670-8864-BD300641B615}"/>
              </a:ext>
            </a:extLst>
          </p:cNvPr>
          <p:cNvSpPr txBox="1"/>
          <p:nvPr/>
        </p:nvSpPr>
        <p:spPr>
          <a:xfrm>
            <a:off x="4292437" y="4391040"/>
            <a:ext cx="4851563" cy="400110"/>
          </a:xfrm>
          <a:prstGeom prst="rect">
            <a:avLst/>
          </a:prstGeom>
          <a:noFill/>
        </p:spPr>
        <p:txBody>
          <a:bodyPr wrap="square" rtlCol="0">
            <a:spAutoFit/>
          </a:bodyPr>
          <a:lstStyle/>
          <a:p>
            <a:pPr algn="ctr"/>
            <a:r>
              <a:rPr lang="en-US" sz="1000" dirty="0">
                <a:solidFill>
                  <a:schemeClr val="tx2"/>
                </a:solidFill>
              </a:rPr>
              <a:t>Source: https://upload.wikimedia.org/wikipedia/commons/c/c7/Randomforests_ensemble.gif</a:t>
            </a:r>
          </a:p>
        </p:txBody>
      </p:sp>
      <p:pic>
        <p:nvPicPr>
          <p:cNvPr id="10" name="Picture 9">
            <a:extLst>
              <a:ext uri="{FF2B5EF4-FFF2-40B4-BE49-F238E27FC236}">
                <a16:creationId xmlns:a16="http://schemas.microsoft.com/office/drawing/2014/main" id="{9B9E357E-9839-4412-9FFA-60D535DB199A}"/>
              </a:ext>
            </a:extLst>
          </p:cNvPr>
          <p:cNvPicPr>
            <a:picLocks noChangeAspect="1"/>
          </p:cNvPicPr>
          <p:nvPr/>
        </p:nvPicPr>
        <p:blipFill>
          <a:blip r:embed="rId2"/>
          <a:stretch>
            <a:fillRect/>
          </a:stretch>
        </p:blipFill>
        <p:spPr>
          <a:xfrm>
            <a:off x="4497579" y="1441740"/>
            <a:ext cx="4441278" cy="2498219"/>
          </a:xfrm>
          <a:prstGeom prst="rect">
            <a:avLst/>
          </a:prstGeom>
        </p:spPr>
      </p:pic>
    </p:spTree>
    <p:extLst>
      <p:ext uri="{BB962C8B-B14F-4D97-AF65-F5344CB8AC3E}">
        <p14:creationId xmlns:p14="http://schemas.microsoft.com/office/powerpoint/2010/main" val="1333101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E75069-CFBB-4A5A-9AAA-58964F79D534}"/>
              </a:ext>
            </a:extLst>
          </p:cNvPr>
          <p:cNvSpPr>
            <a:spLocks noGrp="1"/>
          </p:cNvSpPr>
          <p:nvPr>
            <p:ph type="body" idx="2"/>
          </p:nvPr>
        </p:nvSpPr>
        <p:spPr/>
        <p:txBody>
          <a:bodyPr/>
          <a:lstStyle/>
          <a:p>
            <a:r>
              <a:rPr lang="en-US" dirty="0"/>
              <a:t>Boosting Ensemble (AdaBoost)</a:t>
            </a:r>
          </a:p>
        </p:txBody>
      </p:sp>
      <p:sp>
        <p:nvSpPr>
          <p:cNvPr id="4" name="Slide Number Placeholder 3">
            <a:extLst>
              <a:ext uri="{FF2B5EF4-FFF2-40B4-BE49-F238E27FC236}">
                <a16:creationId xmlns:a16="http://schemas.microsoft.com/office/drawing/2014/main" id="{1B84C7F5-4327-4E6C-BDEC-021970A0255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113</a:t>
            </a:fld>
            <a:endParaRPr lang="en-US" sz="1200" dirty="0">
              <a:solidFill>
                <a:srgbClr val="888888"/>
              </a:solidFill>
            </a:endParaRPr>
          </a:p>
        </p:txBody>
      </p:sp>
      <p:sp>
        <p:nvSpPr>
          <p:cNvPr id="5" name="Text Placeholder 4">
            <a:extLst>
              <a:ext uri="{FF2B5EF4-FFF2-40B4-BE49-F238E27FC236}">
                <a16:creationId xmlns:a16="http://schemas.microsoft.com/office/drawing/2014/main" id="{6975925C-43CA-4BB0-8DCA-B85F052485EA}"/>
              </a:ext>
            </a:extLst>
          </p:cNvPr>
          <p:cNvSpPr>
            <a:spLocks noGrp="1"/>
          </p:cNvSpPr>
          <p:nvPr>
            <p:ph type="body" idx="13"/>
          </p:nvPr>
        </p:nvSpPr>
        <p:spPr/>
        <p:txBody>
          <a:bodyPr>
            <a:normAutofit fontScale="92500"/>
          </a:bodyPr>
          <a:lstStyle/>
          <a:p>
            <a:r>
              <a:rPr lang="en-US" dirty="0"/>
              <a:t>Uses entire data set rather than bootstrapping</a:t>
            </a:r>
          </a:p>
          <a:p>
            <a:r>
              <a:rPr lang="en-US" dirty="0"/>
              <a:t>Learns how to improve errors over each model built</a:t>
            </a:r>
          </a:p>
          <a:p>
            <a:pPr lvl="1"/>
            <a:r>
              <a:rPr lang="en-US" dirty="0"/>
              <a:t>Fits each model to the errors (or </a:t>
            </a:r>
            <a:r>
              <a:rPr lang="en-US" i="1" dirty="0"/>
              <a:t>“residuals”</a:t>
            </a:r>
            <a:r>
              <a:rPr lang="en-US" dirty="0"/>
              <a:t>) of the previous model, not the outcome</a:t>
            </a:r>
          </a:p>
          <a:p>
            <a:pPr lvl="1"/>
            <a:r>
              <a:rPr lang="en-US" dirty="0"/>
              <a:t>We control the number of models, the </a:t>
            </a:r>
            <a:r>
              <a:rPr lang="en-US" i="1" dirty="0"/>
              <a:t>“learning rate,” </a:t>
            </a:r>
            <a:r>
              <a:rPr lang="en-US" dirty="0"/>
              <a:t>and number of features to use each time</a:t>
            </a:r>
          </a:p>
          <a:p>
            <a:r>
              <a:rPr lang="en-US" dirty="0"/>
              <a:t>Considered a </a:t>
            </a:r>
            <a:r>
              <a:rPr lang="en-US" i="1" dirty="0"/>
              <a:t>“sequential ensemble”</a:t>
            </a:r>
            <a:endParaRPr lang="en-US" dirty="0"/>
          </a:p>
        </p:txBody>
      </p:sp>
      <p:sp>
        <p:nvSpPr>
          <p:cNvPr id="6" name="TextBox 5">
            <a:extLst>
              <a:ext uri="{FF2B5EF4-FFF2-40B4-BE49-F238E27FC236}">
                <a16:creationId xmlns:a16="http://schemas.microsoft.com/office/drawing/2014/main" id="{0819EB44-B584-4670-8864-BD300641B615}"/>
              </a:ext>
            </a:extLst>
          </p:cNvPr>
          <p:cNvSpPr txBox="1"/>
          <p:nvPr/>
        </p:nvSpPr>
        <p:spPr>
          <a:xfrm>
            <a:off x="34230" y="4546001"/>
            <a:ext cx="4800601" cy="246221"/>
          </a:xfrm>
          <a:prstGeom prst="rect">
            <a:avLst/>
          </a:prstGeom>
          <a:noFill/>
        </p:spPr>
        <p:txBody>
          <a:bodyPr wrap="square" rtlCol="0">
            <a:spAutoFit/>
          </a:bodyPr>
          <a:lstStyle/>
          <a:p>
            <a:pPr algn="ctr"/>
            <a:r>
              <a:rPr lang="en-US" sz="1000" dirty="0">
                <a:solidFill>
                  <a:schemeClr val="tx2"/>
                </a:solidFill>
              </a:rPr>
              <a:t>Source: http://aa.ssdi.di.fct.unl.pt/Lectures/lec/images12/L12-stumping.gif</a:t>
            </a:r>
          </a:p>
        </p:txBody>
      </p:sp>
      <p:pic>
        <p:nvPicPr>
          <p:cNvPr id="9" name="Picture 8" descr="A screenshot of a cell phone&#10;&#10;Description automatically generated">
            <a:extLst>
              <a:ext uri="{FF2B5EF4-FFF2-40B4-BE49-F238E27FC236}">
                <a16:creationId xmlns:a16="http://schemas.microsoft.com/office/drawing/2014/main" id="{AEF803ED-B58D-44E8-A700-78C8D29074E1}"/>
              </a:ext>
            </a:extLst>
          </p:cNvPr>
          <p:cNvPicPr>
            <a:picLocks noChangeAspect="1"/>
          </p:cNvPicPr>
          <p:nvPr/>
        </p:nvPicPr>
        <p:blipFill>
          <a:blip r:embed="rId2"/>
          <a:stretch>
            <a:fillRect/>
          </a:stretch>
        </p:blipFill>
        <p:spPr>
          <a:xfrm>
            <a:off x="0" y="1066572"/>
            <a:ext cx="4706944" cy="3010356"/>
          </a:xfrm>
          <a:prstGeom prst="rect">
            <a:avLst/>
          </a:prstGeom>
        </p:spPr>
      </p:pic>
    </p:spTree>
    <p:extLst>
      <p:ext uri="{BB962C8B-B14F-4D97-AF65-F5344CB8AC3E}">
        <p14:creationId xmlns:p14="http://schemas.microsoft.com/office/powerpoint/2010/main" val="18165228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CE7A52-127A-4D96-9D2A-652E7C7E16B9}"/>
              </a:ext>
            </a:extLst>
          </p:cNvPr>
          <p:cNvSpPr>
            <a:spLocks noGrp="1"/>
          </p:cNvSpPr>
          <p:nvPr>
            <p:ph type="body" idx="1"/>
          </p:nvPr>
        </p:nvSpPr>
        <p:spPr/>
        <p:txBody>
          <a:bodyPr/>
          <a:lstStyle/>
          <a:p>
            <a:pPr marL="798513" indent="-457200">
              <a:buFont typeface="+mj-lt"/>
              <a:buAutoNum type="arabicPeriod"/>
            </a:pPr>
            <a:r>
              <a:rPr lang="en-US" dirty="0"/>
              <a:t>Go to: https://colab.research.google.com/notebooks/welcome.ipynb</a:t>
            </a:r>
          </a:p>
          <a:p>
            <a:pPr marL="798513" indent="-457200">
              <a:buFont typeface="+mj-lt"/>
              <a:buAutoNum type="arabicPeriod"/>
            </a:pPr>
            <a:r>
              <a:rPr lang="en-US" dirty="0"/>
              <a:t>You may be prompted with a pop-up window. Close this and go to “File </a:t>
            </a:r>
            <a:r>
              <a:rPr lang="en-US" dirty="0">
                <a:sym typeface="Wingdings" panose="05000000000000000000" pitchFamily="2" charset="2"/>
              </a:rPr>
              <a:t> Upload notebook…”</a:t>
            </a:r>
          </a:p>
          <a:p>
            <a:pPr marL="798513" indent="-457200">
              <a:buFont typeface="+mj-lt"/>
              <a:buAutoNum type="arabicPeriod"/>
            </a:pPr>
            <a:r>
              <a:rPr lang="en-US" dirty="0">
                <a:sym typeface="Wingdings" panose="05000000000000000000" pitchFamily="2" charset="2"/>
              </a:rPr>
              <a:t>Upload “Lab 4 – Model Tuning, Evaluation, and Ensemble </a:t>
            </a:r>
            <a:r>
              <a:rPr lang="en-US" dirty="0" err="1">
                <a:sym typeface="Wingdings" panose="05000000000000000000" pitchFamily="2" charset="2"/>
              </a:rPr>
              <a:t>Methods.ipynb</a:t>
            </a:r>
            <a:r>
              <a:rPr lang="en-US" dirty="0">
                <a:sym typeface="Wingdings" panose="05000000000000000000" pitchFamily="2" charset="2"/>
              </a:rPr>
              <a:t>”</a:t>
            </a:r>
          </a:p>
          <a:p>
            <a:pPr marL="798513" indent="-457200">
              <a:buFont typeface="+mj-lt"/>
              <a:buAutoNum type="arabicPeriod"/>
            </a:pPr>
            <a:r>
              <a:rPr lang="en-US" dirty="0">
                <a:sym typeface="Wingdings" panose="05000000000000000000" pitchFamily="2" charset="2"/>
              </a:rPr>
              <a:t>Read the lab and follow the instructions. You will also be given two data files “HousingData.csv” and “Admission_Predict.csv” to upload.</a:t>
            </a:r>
          </a:p>
          <a:p>
            <a:pPr marL="798513" indent="-457200">
              <a:buFont typeface="+mj-lt"/>
              <a:buAutoNum type="arabicPeriod"/>
            </a:pPr>
            <a:r>
              <a:rPr lang="en-US" dirty="0">
                <a:sym typeface="Wingdings" panose="05000000000000000000" pitchFamily="2" charset="2"/>
              </a:rPr>
              <a:t>Good luck and play around!</a:t>
            </a:r>
            <a:endParaRPr lang="en-US" dirty="0"/>
          </a:p>
        </p:txBody>
      </p:sp>
      <p:sp>
        <p:nvSpPr>
          <p:cNvPr id="3" name="Text Placeholder 2">
            <a:extLst>
              <a:ext uri="{FF2B5EF4-FFF2-40B4-BE49-F238E27FC236}">
                <a16:creationId xmlns:a16="http://schemas.microsoft.com/office/drawing/2014/main" id="{685C6670-956C-4EDC-8D37-60617CB9B2A2}"/>
              </a:ext>
            </a:extLst>
          </p:cNvPr>
          <p:cNvSpPr>
            <a:spLocks noGrp="1"/>
          </p:cNvSpPr>
          <p:nvPr>
            <p:ph type="body" idx="2"/>
          </p:nvPr>
        </p:nvSpPr>
        <p:spPr/>
        <p:txBody>
          <a:bodyPr/>
          <a:lstStyle/>
          <a:p>
            <a:r>
              <a:rPr lang="en-US" dirty="0"/>
              <a:t>Lab 4 – Model Tuning, Evaluation, and Ensemble Methods</a:t>
            </a:r>
          </a:p>
        </p:txBody>
      </p:sp>
      <p:sp>
        <p:nvSpPr>
          <p:cNvPr id="4" name="Slide Number Placeholder 3">
            <a:extLst>
              <a:ext uri="{FF2B5EF4-FFF2-40B4-BE49-F238E27FC236}">
                <a16:creationId xmlns:a16="http://schemas.microsoft.com/office/drawing/2014/main" id="{94F99941-2C2F-4A4D-A99C-8CEB30CEBF6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114</a:t>
            </a:fld>
            <a:endParaRPr lang="en-US" sz="1200" dirty="0">
              <a:solidFill>
                <a:srgbClr val="888888"/>
              </a:solidFill>
            </a:endParaRPr>
          </a:p>
        </p:txBody>
      </p:sp>
    </p:spTree>
    <p:extLst>
      <p:ext uri="{BB962C8B-B14F-4D97-AF65-F5344CB8AC3E}">
        <p14:creationId xmlns:p14="http://schemas.microsoft.com/office/powerpoint/2010/main" val="13665991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6A3F5E-76C9-4ADB-B0E9-EC77BC32728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115</a:t>
            </a:fld>
            <a:endParaRPr lang="en-US" sz="1200" dirty="0">
              <a:solidFill>
                <a:srgbClr val="888888"/>
              </a:solidFill>
            </a:endParaRPr>
          </a:p>
        </p:txBody>
      </p:sp>
      <p:sp>
        <p:nvSpPr>
          <p:cNvPr id="3" name="Text Placeholder 2">
            <a:extLst>
              <a:ext uri="{FF2B5EF4-FFF2-40B4-BE49-F238E27FC236}">
                <a16:creationId xmlns:a16="http://schemas.microsoft.com/office/drawing/2014/main" id="{E910EAFE-F7A0-4B58-A461-C2CC50A8B2A7}"/>
              </a:ext>
            </a:extLst>
          </p:cNvPr>
          <p:cNvSpPr>
            <a:spLocks noGrp="1"/>
          </p:cNvSpPr>
          <p:nvPr>
            <p:ph type="body" sz="quarter" idx="13"/>
          </p:nvPr>
        </p:nvSpPr>
        <p:spPr/>
        <p:txBody>
          <a:bodyPr/>
          <a:lstStyle/>
          <a:p>
            <a:r>
              <a:rPr lang="en-US" dirty="0"/>
              <a:t>Deep Learning</a:t>
            </a:r>
          </a:p>
        </p:txBody>
      </p:sp>
      <p:sp>
        <p:nvSpPr>
          <p:cNvPr id="4" name="Text Placeholder 3">
            <a:extLst>
              <a:ext uri="{FF2B5EF4-FFF2-40B4-BE49-F238E27FC236}">
                <a16:creationId xmlns:a16="http://schemas.microsoft.com/office/drawing/2014/main" id="{D74508B9-C814-4ACC-922C-7ABC7FD9EB6A}"/>
              </a:ext>
            </a:extLst>
          </p:cNvPr>
          <p:cNvSpPr>
            <a:spLocks noGrp="1"/>
          </p:cNvSpPr>
          <p:nvPr>
            <p:ph type="body" sz="quarter" idx="14"/>
          </p:nvPr>
        </p:nvSpPr>
        <p:spPr/>
        <p:txBody>
          <a:bodyPr>
            <a:normAutofit fontScale="77500" lnSpcReduction="20000"/>
          </a:bodyPr>
          <a:lstStyle/>
          <a:p>
            <a:r>
              <a:rPr lang="en-US" dirty="0"/>
              <a:t>How do you teach a computer to think? Give it a “brain.”</a:t>
            </a:r>
          </a:p>
        </p:txBody>
      </p:sp>
    </p:spTree>
    <p:extLst>
      <p:ext uri="{BB962C8B-B14F-4D97-AF65-F5344CB8AC3E}">
        <p14:creationId xmlns:p14="http://schemas.microsoft.com/office/powerpoint/2010/main" val="24471381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69B5FE-0BAA-44E3-93FC-5682095352E4}"/>
              </a:ext>
            </a:extLst>
          </p:cNvPr>
          <p:cNvPicPr>
            <a:picLocks noChangeAspect="1"/>
          </p:cNvPicPr>
          <p:nvPr/>
        </p:nvPicPr>
        <p:blipFill>
          <a:blip r:embed="rId2"/>
          <a:stretch>
            <a:fillRect/>
          </a:stretch>
        </p:blipFill>
        <p:spPr>
          <a:xfrm>
            <a:off x="1727386" y="811645"/>
            <a:ext cx="5689228" cy="3520210"/>
          </a:xfrm>
          <a:prstGeom prst="rect">
            <a:avLst/>
          </a:prstGeom>
        </p:spPr>
      </p:pic>
      <p:pic>
        <p:nvPicPr>
          <p:cNvPr id="9" name="Picture 8" descr="A picture containing indoor&#10;&#10;Description generated with high confidence">
            <a:extLst>
              <a:ext uri="{FF2B5EF4-FFF2-40B4-BE49-F238E27FC236}">
                <a16:creationId xmlns:a16="http://schemas.microsoft.com/office/drawing/2014/main" id="{436CBAB1-2184-4C7B-AC1F-90B914849AAF}"/>
              </a:ext>
            </a:extLst>
          </p:cNvPr>
          <p:cNvPicPr>
            <a:picLocks noChangeAspect="1"/>
          </p:cNvPicPr>
          <p:nvPr/>
        </p:nvPicPr>
        <p:blipFill>
          <a:blip r:embed="rId3"/>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650F959A-5CCF-4F5C-83C8-1EC9864E6DD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116</a:t>
            </a:fld>
            <a:endParaRPr lang="en-US" sz="1200" dirty="0">
              <a:solidFill>
                <a:srgbClr val="888888"/>
              </a:solidFill>
            </a:endParaRPr>
          </a:p>
        </p:txBody>
      </p:sp>
      <p:sp>
        <p:nvSpPr>
          <p:cNvPr id="3" name="TextBox 2">
            <a:extLst>
              <a:ext uri="{FF2B5EF4-FFF2-40B4-BE49-F238E27FC236}">
                <a16:creationId xmlns:a16="http://schemas.microsoft.com/office/drawing/2014/main" id="{1C93E156-2299-4985-BC93-B5E4EC985887}"/>
              </a:ext>
            </a:extLst>
          </p:cNvPr>
          <p:cNvSpPr txBox="1"/>
          <p:nvPr/>
        </p:nvSpPr>
        <p:spPr>
          <a:xfrm>
            <a:off x="1122218" y="4435707"/>
            <a:ext cx="6899564" cy="400110"/>
          </a:xfrm>
          <a:prstGeom prst="rect">
            <a:avLst/>
          </a:prstGeom>
          <a:noFill/>
        </p:spPr>
        <p:txBody>
          <a:bodyPr wrap="square" rtlCol="0">
            <a:spAutoFit/>
          </a:bodyPr>
          <a:lstStyle/>
          <a:p>
            <a:pPr algn="ctr"/>
            <a:r>
              <a:rPr lang="en-US" sz="1000" dirty="0">
                <a:solidFill>
                  <a:schemeClr val="tx2"/>
                </a:solidFill>
              </a:rPr>
              <a:t>Source: https://2static.fjcdn.com/pictures/Pepper_63b5f4_5590473.jpg; https://static.makeuseof.com/wp-content/uploads/2015/02/robot-job-takeover-unemployment.jpg; https://i.ytimg.com/vi/6emIsVWRt8E/maxresdefault.jpg</a:t>
            </a:r>
          </a:p>
        </p:txBody>
      </p:sp>
      <p:pic>
        <p:nvPicPr>
          <p:cNvPr id="5" name="Picture 4" descr="A picture containing indoor, person&#10;&#10;Description generated with high confidence">
            <a:extLst>
              <a:ext uri="{FF2B5EF4-FFF2-40B4-BE49-F238E27FC236}">
                <a16:creationId xmlns:a16="http://schemas.microsoft.com/office/drawing/2014/main" id="{0D1D78E1-2EFE-4C96-B8DB-85D3049D98CE}"/>
              </a:ext>
            </a:extLst>
          </p:cNvPr>
          <p:cNvPicPr>
            <a:picLocks noChangeAspect="1"/>
          </p:cNvPicPr>
          <p:nvPr/>
        </p:nvPicPr>
        <p:blipFill>
          <a:blip r:embed="rId4"/>
          <a:stretch>
            <a:fillRect/>
          </a:stretch>
        </p:blipFill>
        <p:spPr>
          <a:xfrm>
            <a:off x="2453934" y="1382103"/>
            <a:ext cx="4236132" cy="2379294"/>
          </a:xfrm>
          <a:prstGeom prst="rect">
            <a:avLst/>
          </a:prstGeom>
        </p:spPr>
      </p:pic>
    </p:spTree>
    <p:extLst>
      <p:ext uri="{BB962C8B-B14F-4D97-AF65-F5344CB8AC3E}">
        <p14:creationId xmlns:p14="http://schemas.microsoft.com/office/powerpoint/2010/main" val="27009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BD0E89-0039-464F-AD41-33ED68B99E86}"/>
              </a:ext>
            </a:extLst>
          </p:cNvPr>
          <p:cNvSpPr>
            <a:spLocks noGrp="1"/>
          </p:cNvSpPr>
          <p:nvPr>
            <p:ph type="body" idx="1"/>
          </p:nvPr>
        </p:nvSpPr>
        <p:spPr/>
        <p:txBody>
          <a:bodyPr/>
          <a:lstStyle/>
          <a:p>
            <a:r>
              <a:rPr lang="en-US" dirty="0"/>
              <a:t>A </a:t>
            </a:r>
            <a:r>
              <a:rPr lang="en-US" i="1" dirty="0"/>
              <a:t>subfield </a:t>
            </a:r>
            <a:r>
              <a:rPr lang="en-US" dirty="0"/>
              <a:t>of machine learning</a:t>
            </a:r>
          </a:p>
          <a:p>
            <a:r>
              <a:rPr lang="en-US" dirty="0"/>
              <a:t>Inputs, outputs, and “hidden layers” like a giant calculator</a:t>
            </a:r>
          </a:p>
          <a:p>
            <a:r>
              <a:rPr lang="en-US" dirty="0"/>
              <a:t>Set of functions used to train Artificial Neural Networks (ANNs)</a:t>
            </a:r>
          </a:p>
          <a:p>
            <a:r>
              <a:rPr lang="en-US" dirty="0"/>
              <a:t>Example: How do you “teach” a computer to differentiate images of different faces?</a:t>
            </a:r>
          </a:p>
        </p:txBody>
      </p:sp>
      <p:sp>
        <p:nvSpPr>
          <p:cNvPr id="7" name="Text Placeholder 6">
            <a:extLst>
              <a:ext uri="{FF2B5EF4-FFF2-40B4-BE49-F238E27FC236}">
                <a16:creationId xmlns:a16="http://schemas.microsoft.com/office/drawing/2014/main" id="{DC247EB5-1731-41B8-BF2F-900B15DAB04E}"/>
              </a:ext>
            </a:extLst>
          </p:cNvPr>
          <p:cNvSpPr>
            <a:spLocks noGrp="1"/>
          </p:cNvSpPr>
          <p:nvPr>
            <p:ph type="body" idx="2"/>
          </p:nvPr>
        </p:nvSpPr>
        <p:spPr/>
        <p:txBody>
          <a:bodyPr/>
          <a:lstStyle/>
          <a:p>
            <a:r>
              <a:rPr lang="en-US" dirty="0"/>
              <a:t>Deep Learning Defined</a:t>
            </a:r>
          </a:p>
        </p:txBody>
      </p:sp>
      <p:sp>
        <p:nvSpPr>
          <p:cNvPr id="4" name="Slide Number Placeholder 3">
            <a:extLst>
              <a:ext uri="{FF2B5EF4-FFF2-40B4-BE49-F238E27FC236}">
                <a16:creationId xmlns:a16="http://schemas.microsoft.com/office/drawing/2014/main" id="{260A4C2B-258A-4849-974C-8651A09D95C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117</a:t>
            </a:fld>
            <a:endParaRPr lang="en-US" sz="1200" dirty="0">
              <a:solidFill>
                <a:srgbClr val="888888"/>
              </a:solidFill>
            </a:endParaRPr>
          </a:p>
        </p:txBody>
      </p:sp>
      <p:sp>
        <p:nvSpPr>
          <p:cNvPr id="5" name="TextBox 4">
            <a:extLst>
              <a:ext uri="{FF2B5EF4-FFF2-40B4-BE49-F238E27FC236}">
                <a16:creationId xmlns:a16="http://schemas.microsoft.com/office/drawing/2014/main" id="{CD000040-30C7-4216-A0FA-1407ADF05C93}"/>
              </a:ext>
            </a:extLst>
          </p:cNvPr>
          <p:cNvSpPr txBox="1"/>
          <p:nvPr/>
        </p:nvSpPr>
        <p:spPr>
          <a:xfrm>
            <a:off x="4886848" y="4391040"/>
            <a:ext cx="3971636" cy="400110"/>
          </a:xfrm>
          <a:prstGeom prst="rect">
            <a:avLst/>
          </a:prstGeom>
          <a:noFill/>
        </p:spPr>
        <p:txBody>
          <a:bodyPr wrap="square" rtlCol="0">
            <a:spAutoFit/>
          </a:bodyPr>
          <a:lstStyle/>
          <a:p>
            <a:pPr algn="ctr"/>
            <a:r>
              <a:rPr lang="en-US" sz="1000" dirty="0">
                <a:solidFill>
                  <a:schemeClr val="tx2"/>
                </a:solidFill>
              </a:rPr>
              <a:t>Source: https://qph.fs.quoracdn.net/main-qimg-cf42db79eb79239884a29568fcc24002-c</a:t>
            </a:r>
          </a:p>
        </p:txBody>
      </p:sp>
      <p:pic>
        <p:nvPicPr>
          <p:cNvPr id="6" name="Picture 5">
            <a:extLst>
              <a:ext uri="{FF2B5EF4-FFF2-40B4-BE49-F238E27FC236}">
                <a16:creationId xmlns:a16="http://schemas.microsoft.com/office/drawing/2014/main" id="{31F5B9DB-9FFB-4363-AFBB-8A3A37D062F8}"/>
              </a:ext>
            </a:extLst>
          </p:cNvPr>
          <p:cNvPicPr>
            <a:picLocks noChangeAspect="1"/>
          </p:cNvPicPr>
          <p:nvPr/>
        </p:nvPicPr>
        <p:blipFill>
          <a:blip r:embed="rId2"/>
          <a:stretch>
            <a:fillRect/>
          </a:stretch>
        </p:blipFill>
        <p:spPr>
          <a:xfrm>
            <a:off x="4886848" y="326753"/>
            <a:ext cx="3971636" cy="3971636"/>
          </a:xfrm>
          <a:prstGeom prst="rect">
            <a:avLst/>
          </a:prstGeom>
        </p:spPr>
      </p:pic>
    </p:spTree>
    <p:extLst>
      <p:ext uri="{BB962C8B-B14F-4D97-AF65-F5344CB8AC3E}">
        <p14:creationId xmlns:p14="http://schemas.microsoft.com/office/powerpoint/2010/main" val="34946684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C5C31-5D5A-490E-92EA-2296D7893492}"/>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118</a:t>
            </a:fld>
            <a:endParaRPr lang="en-US" sz="1200" dirty="0">
              <a:solidFill>
                <a:srgbClr val="888888"/>
              </a:solidFill>
            </a:endParaRPr>
          </a:p>
        </p:txBody>
      </p:sp>
      <p:pic>
        <p:nvPicPr>
          <p:cNvPr id="4" name="Picture 3">
            <a:extLst>
              <a:ext uri="{FF2B5EF4-FFF2-40B4-BE49-F238E27FC236}">
                <a16:creationId xmlns:a16="http://schemas.microsoft.com/office/drawing/2014/main" id="{3454804D-06B5-4B3B-8B07-8540FECE44B5}"/>
              </a:ext>
            </a:extLst>
          </p:cNvPr>
          <p:cNvPicPr>
            <a:picLocks noChangeAspect="1"/>
          </p:cNvPicPr>
          <p:nvPr/>
        </p:nvPicPr>
        <p:blipFill>
          <a:blip r:embed="rId2"/>
          <a:stretch>
            <a:fillRect/>
          </a:stretch>
        </p:blipFill>
        <p:spPr>
          <a:xfrm>
            <a:off x="1137095" y="395087"/>
            <a:ext cx="6869810" cy="3903302"/>
          </a:xfrm>
          <a:prstGeom prst="rect">
            <a:avLst/>
          </a:prstGeom>
        </p:spPr>
      </p:pic>
      <p:sp>
        <p:nvSpPr>
          <p:cNvPr id="5" name="TextBox 4">
            <a:extLst>
              <a:ext uri="{FF2B5EF4-FFF2-40B4-BE49-F238E27FC236}">
                <a16:creationId xmlns:a16="http://schemas.microsoft.com/office/drawing/2014/main" id="{8F8C1A07-2B6F-4EC4-B675-86182BD31F7C}"/>
              </a:ext>
            </a:extLst>
          </p:cNvPr>
          <p:cNvSpPr txBox="1"/>
          <p:nvPr/>
        </p:nvSpPr>
        <p:spPr>
          <a:xfrm>
            <a:off x="1137095" y="4343769"/>
            <a:ext cx="6869810" cy="400110"/>
          </a:xfrm>
          <a:prstGeom prst="rect">
            <a:avLst/>
          </a:prstGeom>
          <a:noFill/>
        </p:spPr>
        <p:txBody>
          <a:bodyPr wrap="square" rtlCol="0">
            <a:spAutoFit/>
          </a:bodyPr>
          <a:lstStyle/>
          <a:p>
            <a:pPr algn="ctr"/>
            <a:r>
              <a:rPr lang="en-US" sz="1000" dirty="0">
                <a:solidFill>
                  <a:schemeClr val="tx2"/>
                </a:solidFill>
              </a:rPr>
              <a:t>Source: https://b2bm.s3.amazonaws.com/styles/default_image/s3/the-network-effect-what-b2b-comms-can-learn-from-the-facebook-revolution_1.jpg?itok=thTNjEii</a:t>
            </a:r>
          </a:p>
        </p:txBody>
      </p:sp>
    </p:spTree>
    <p:extLst>
      <p:ext uri="{BB962C8B-B14F-4D97-AF65-F5344CB8AC3E}">
        <p14:creationId xmlns:p14="http://schemas.microsoft.com/office/powerpoint/2010/main" val="24224300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2A2556-5739-49ED-85B0-7EFEA6A77982}"/>
              </a:ext>
            </a:extLst>
          </p:cNvPr>
          <p:cNvSpPr>
            <a:spLocks noGrp="1"/>
          </p:cNvSpPr>
          <p:nvPr>
            <p:ph type="body" idx="2"/>
          </p:nvPr>
        </p:nvSpPr>
        <p:spPr/>
        <p:txBody>
          <a:bodyPr/>
          <a:lstStyle/>
          <a:p>
            <a:r>
              <a:rPr lang="en-US" dirty="0"/>
              <a:t>Artificial Neural Networks (ANNs)</a:t>
            </a:r>
          </a:p>
        </p:txBody>
      </p:sp>
      <p:sp>
        <p:nvSpPr>
          <p:cNvPr id="4" name="Slide Number Placeholder 3">
            <a:extLst>
              <a:ext uri="{FF2B5EF4-FFF2-40B4-BE49-F238E27FC236}">
                <a16:creationId xmlns:a16="http://schemas.microsoft.com/office/drawing/2014/main" id="{727D53A7-9FA7-4C1B-A5BB-4458531FCCF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119</a:t>
            </a:fld>
            <a:endParaRPr lang="en-US" sz="1200" dirty="0">
              <a:solidFill>
                <a:srgbClr val="888888"/>
              </a:solidFill>
            </a:endParaRPr>
          </a:p>
        </p:txBody>
      </p:sp>
      <p:sp>
        <p:nvSpPr>
          <p:cNvPr id="5" name="Text Placeholder 4">
            <a:extLst>
              <a:ext uri="{FF2B5EF4-FFF2-40B4-BE49-F238E27FC236}">
                <a16:creationId xmlns:a16="http://schemas.microsoft.com/office/drawing/2014/main" id="{168B4F4D-5EB1-4794-86FD-1E4599BE6841}"/>
              </a:ext>
            </a:extLst>
          </p:cNvPr>
          <p:cNvSpPr>
            <a:spLocks noGrp="1"/>
          </p:cNvSpPr>
          <p:nvPr>
            <p:ph type="body" idx="13"/>
          </p:nvPr>
        </p:nvSpPr>
        <p:spPr/>
        <p:txBody>
          <a:bodyPr>
            <a:normAutofit fontScale="92500"/>
          </a:bodyPr>
          <a:lstStyle/>
          <a:p>
            <a:r>
              <a:rPr lang="en-US" dirty="0"/>
              <a:t>Modeled after brain cells but do not actually perform the same</a:t>
            </a:r>
          </a:p>
          <a:p>
            <a:r>
              <a:rPr lang="en-US" dirty="0"/>
              <a:t>Hidden layers learn combinations of data representations</a:t>
            </a:r>
          </a:p>
          <a:p>
            <a:r>
              <a:rPr lang="en-US" dirty="0"/>
              <a:t>Each ANN layer builds on previous layers’ representations moving from abstract to concrete</a:t>
            </a:r>
          </a:p>
          <a:p>
            <a:r>
              <a:rPr lang="en-US" dirty="0"/>
              <a:t>Think: Information goes through a series of filters and becomes more purified</a:t>
            </a:r>
          </a:p>
          <a:p>
            <a:endParaRPr lang="en-US" dirty="0"/>
          </a:p>
        </p:txBody>
      </p:sp>
      <p:sp>
        <p:nvSpPr>
          <p:cNvPr id="6" name="TextBox 5">
            <a:extLst>
              <a:ext uri="{FF2B5EF4-FFF2-40B4-BE49-F238E27FC236}">
                <a16:creationId xmlns:a16="http://schemas.microsoft.com/office/drawing/2014/main" id="{A4D5458E-13A6-411B-8965-630E8FD16450}"/>
              </a:ext>
            </a:extLst>
          </p:cNvPr>
          <p:cNvSpPr txBox="1"/>
          <p:nvPr/>
        </p:nvSpPr>
        <p:spPr>
          <a:xfrm>
            <a:off x="-1" y="4396711"/>
            <a:ext cx="4650941" cy="400110"/>
          </a:xfrm>
          <a:prstGeom prst="rect">
            <a:avLst/>
          </a:prstGeom>
          <a:noFill/>
        </p:spPr>
        <p:txBody>
          <a:bodyPr wrap="square" rtlCol="0">
            <a:spAutoFit/>
          </a:bodyPr>
          <a:lstStyle/>
          <a:p>
            <a:pPr algn="ctr"/>
            <a:r>
              <a:rPr lang="en-US" sz="1000" dirty="0">
                <a:solidFill>
                  <a:schemeClr val="tx2"/>
                </a:solidFill>
              </a:rPr>
              <a:t>Source: http://www.deeplearningessentials.science/img/denseNetwork/deepNeural.png</a:t>
            </a:r>
          </a:p>
        </p:txBody>
      </p:sp>
      <p:pic>
        <p:nvPicPr>
          <p:cNvPr id="7" name="Picture 6">
            <a:extLst>
              <a:ext uri="{FF2B5EF4-FFF2-40B4-BE49-F238E27FC236}">
                <a16:creationId xmlns:a16="http://schemas.microsoft.com/office/drawing/2014/main" id="{8F9E0DA6-E6B1-46E2-8BB3-56FB9F1189BF}"/>
              </a:ext>
            </a:extLst>
          </p:cNvPr>
          <p:cNvPicPr>
            <a:picLocks noChangeAspect="1"/>
          </p:cNvPicPr>
          <p:nvPr/>
        </p:nvPicPr>
        <p:blipFill>
          <a:blip r:embed="rId2"/>
          <a:stretch>
            <a:fillRect/>
          </a:stretch>
        </p:blipFill>
        <p:spPr>
          <a:xfrm>
            <a:off x="116287" y="651787"/>
            <a:ext cx="4534653" cy="3689358"/>
          </a:xfrm>
          <a:prstGeom prst="rect">
            <a:avLst/>
          </a:prstGeom>
        </p:spPr>
      </p:pic>
    </p:spTree>
    <p:extLst>
      <p:ext uri="{BB962C8B-B14F-4D97-AF65-F5344CB8AC3E}">
        <p14:creationId xmlns:p14="http://schemas.microsoft.com/office/powerpoint/2010/main" val="1924077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41FFBD-7F5B-4926-8351-FEA63A23CDE1}"/>
              </a:ext>
            </a:extLst>
          </p:cNvPr>
          <p:cNvSpPr>
            <a:spLocks noGrp="1"/>
          </p:cNvSpPr>
          <p:nvPr>
            <p:ph type="body" idx="1"/>
          </p:nvPr>
        </p:nvSpPr>
        <p:spPr/>
        <p:txBody>
          <a:bodyPr/>
          <a:lstStyle/>
          <a:p>
            <a:r>
              <a:rPr lang="en-US" dirty="0"/>
              <a:t>What Machine Learning (ML) and Deep Learning (DL) practitioners spend </a:t>
            </a:r>
            <a:r>
              <a:rPr lang="en-US" i="1" dirty="0"/>
              <a:t>most</a:t>
            </a:r>
            <a:r>
              <a:rPr lang="en-US" dirty="0"/>
              <a:t> of their time on</a:t>
            </a:r>
          </a:p>
          <a:p>
            <a:r>
              <a:rPr lang="en-US" dirty="0"/>
              <a:t>How to build a business case for utilizing ML/DL</a:t>
            </a:r>
          </a:p>
          <a:p>
            <a:r>
              <a:rPr lang="en-US" dirty="0"/>
              <a:t>Conceptual understanding of how some basic ML/DL algorithms work</a:t>
            </a:r>
          </a:p>
          <a:p>
            <a:r>
              <a:rPr lang="en-US" dirty="0"/>
              <a:t>Applications of ML/DL in Python and other tools in the tool chest</a:t>
            </a:r>
          </a:p>
          <a:p>
            <a:r>
              <a:rPr lang="en-US" dirty="0"/>
              <a:t>How to test, “</a:t>
            </a:r>
            <a:r>
              <a:rPr lang="en-US" i="1" dirty="0"/>
              <a:t>tune</a:t>
            </a:r>
            <a:r>
              <a:rPr lang="en-US" dirty="0"/>
              <a:t>,” and scrutinize the efficacy of ML/DL models</a:t>
            </a:r>
          </a:p>
          <a:p>
            <a:r>
              <a:rPr lang="en-US" dirty="0"/>
              <a:t>How ML/DL is being used in the world today</a:t>
            </a:r>
          </a:p>
          <a:p>
            <a:endParaRPr lang="en-US" dirty="0"/>
          </a:p>
        </p:txBody>
      </p:sp>
      <p:sp>
        <p:nvSpPr>
          <p:cNvPr id="3" name="Text Placeholder 2">
            <a:extLst>
              <a:ext uri="{FF2B5EF4-FFF2-40B4-BE49-F238E27FC236}">
                <a16:creationId xmlns:a16="http://schemas.microsoft.com/office/drawing/2014/main" id="{7C7FEB18-7713-41E1-BB00-54F6C27AAD20}"/>
              </a:ext>
            </a:extLst>
          </p:cNvPr>
          <p:cNvSpPr>
            <a:spLocks noGrp="1"/>
          </p:cNvSpPr>
          <p:nvPr>
            <p:ph type="body" idx="2"/>
          </p:nvPr>
        </p:nvSpPr>
        <p:spPr/>
        <p:txBody>
          <a:bodyPr/>
          <a:lstStyle/>
          <a:p>
            <a:r>
              <a:rPr lang="en-US" dirty="0"/>
              <a:t>What will I learn?</a:t>
            </a:r>
          </a:p>
        </p:txBody>
      </p:sp>
      <p:sp>
        <p:nvSpPr>
          <p:cNvPr id="4" name="Slide Number Placeholder 3">
            <a:extLst>
              <a:ext uri="{FF2B5EF4-FFF2-40B4-BE49-F238E27FC236}">
                <a16:creationId xmlns:a16="http://schemas.microsoft.com/office/drawing/2014/main" id="{6C88790D-8474-4F63-A11B-7910F629883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a:t>
            </a:fld>
            <a:endParaRPr lang="en-US" sz="1200" dirty="0">
              <a:solidFill>
                <a:srgbClr val="888888"/>
              </a:solidFill>
            </a:endParaRPr>
          </a:p>
        </p:txBody>
      </p:sp>
    </p:spTree>
    <p:extLst>
      <p:ext uri="{BB962C8B-B14F-4D97-AF65-F5344CB8AC3E}">
        <p14:creationId xmlns:p14="http://schemas.microsoft.com/office/powerpoint/2010/main" val="31996051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23A8B7-9646-470A-A988-0207E6BE00DD}"/>
              </a:ext>
            </a:extLst>
          </p:cNvPr>
          <p:cNvSpPr>
            <a:spLocks noGrp="1"/>
          </p:cNvSpPr>
          <p:nvPr>
            <p:ph type="body" idx="1"/>
          </p:nvPr>
        </p:nvSpPr>
        <p:spPr/>
        <p:txBody>
          <a:bodyPr>
            <a:normAutofit/>
          </a:bodyPr>
          <a:lstStyle/>
          <a:p>
            <a:pPr marL="341313" indent="0">
              <a:buNone/>
            </a:pPr>
            <a:r>
              <a:rPr lang="en-US" b="1" dirty="0"/>
              <a:t>Machine Learning</a:t>
            </a:r>
          </a:p>
          <a:p>
            <a:r>
              <a:rPr lang="en-US" dirty="0"/>
              <a:t>“Feature selection” and “feature engineering” handled by human</a:t>
            </a:r>
          </a:p>
          <a:p>
            <a:r>
              <a:rPr lang="en-US" dirty="0"/>
              <a:t>Performance levels off even with more data</a:t>
            </a:r>
          </a:p>
          <a:p>
            <a:r>
              <a:rPr lang="en-US" dirty="0"/>
              <a:t>Structured data</a:t>
            </a:r>
          </a:p>
          <a:p>
            <a:r>
              <a:rPr lang="en-US" dirty="0"/>
              <a:t>Supply a model for the data</a:t>
            </a:r>
          </a:p>
          <a:p>
            <a:r>
              <a:rPr lang="en-US" dirty="0"/>
              <a:t>“Simpler” problems</a:t>
            </a:r>
          </a:p>
          <a:p>
            <a:pPr marL="341313" indent="0">
              <a:buNone/>
            </a:pPr>
            <a:endParaRPr lang="en-US" dirty="0"/>
          </a:p>
        </p:txBody>
      </p:sp>
      <p:sp>
        <p:nvSpPr>
          <p:cNvPr id="3" name="Text Placeholder 2">
            <a:extLst>
              <a:ext uri="{FF2B5EF4-FFF2-40B4-BE49-F238E27FC236}">
                <a16:creationId xmlns:a16="http://schemas.microsoft.com/office/drawing/2014/main" id="{4C24D53F-2BD3-4F92-B1E7-9419D08C60C6}"/>
              </a:ext>
            </a:extLst>
          </p:cNvPr>
          <p:cNvSpPr>
            <a:spLocks noGrp="1"/>
          </p:cNvSpPr>
          <p:nvPr>
            <p:ph type="body" idx="2"/>
          </p:nvPr>
        </p:nvSpPr>
        <p:spPr/>
        <p:txBody>
          <a:bodyPr/>
          <a:lstStyle/>
          <a:p>
            <a:r>
              <a:rPr lang="en-US" dirty="0"/>
              <a:t>Comparing Machine Learning to Deep Learning</a:t>
            </a:r>
          </a:p>
        </p:txBody>
      </p:sp>
      <p:sp>
        <p:nvSpPr>
          <p:cNvPr id="4" name="Slide Number Placeholder 3">
            <a:extLst>
              <a:ext uri="{FF2B5EF4-FFF2-40B4-BE49-F238E27FC236}">
                <a16:creationId xmlns:a16="http://schemas.microsoft.com/office/drawing/2014/main" id="{6FC1B4EC-FFEA-49EF-9C0E-D066F70FB40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120</a:t>
            </a:fld>
            <a:endParaRPr lang="en-US" sz="1200" dirty="0">
              <a:solidFill>
                <a:srgbClr val="888888"/>
              </a:solidFill>
            </a:endParaRPr>
          </a:p>
        </p:txBody>
      </p:sp>
      <p:sp>
        <p:nvSpPr>
          <p:cNvPr id="5" name="Text Placeholder 4">
            <a:extLst>
              <a:ext uri="{FF2B5EF4-FFF2-40B4-BE49-F238E27FC236}">
                <a16:creationId xmlns:a16="http://schemas.microsoft.com/office/drawing/2014/main" id="{20DB106A-D847-4128-A572-BFB36528292C}"/>
              </a:ext>
            </a:extLst>
          </p:cNvPr>
          <p:cNvSpPr>
            <a:spLocks noGrp="1"/>
          </p:cNvSpPr>
          <p:nvPr>
            <p:ph type="body" idx="13"/>
          </p:nvPr>
        </p:nvSpPr>
        <p:spPr/>
        <p:txBody>
          <a:bodyPr>
            <a:normAutofit/>
          </a:bodyPr>
          <a:lstStyle/>
          <a:p>
            <a:pPr marL="341313" indent="0">
              <a:buNone/>
            </a:pPr>
            <a:r>
              <a:rPr lang="en-US" b="1" dirty="0"/>
              <a:t>Deep Learning</a:t>
            </a:r>
          </a:p>
          <a:p>
            <a:r>
              <a:rPr lang="en-US" dirty="0"/>
              <a:t>ANN learns what features are important to given task</a:t>
            </a:r>
          </a:p>
          <a:p>
            <a:r>
              <a:rPr lang="en-US" dirty="0"/>
              <a:t>Performance continues to improve with more data</a:t>
            </a:r>
          </a:p>
          <a:p>
            <a:r>
              <a:rPr lang="en-US" dirty="0"/>
              <a:t>Structured </a:t>
            </a:r>
            <a:r>
              <a:rPr lang="en-US" i="1" dirty="0"/>
              <a:t>and</a:t>
            </a:r>
            <a:r>
              <a:rPr lang="en-US" dirty="0"/>
              <a:t> unstructured data</a:t>
            </a:r>
          </a:p>
          <a:p>
            <a:r>
              <a:rPr lang="en-US" dirty="0"/>
              <a:t>Derive a model from the data</a:t>
            </a:r>
          </a:p>
          <a:p>
            <a:r>
              <a:rPr lang="en-US" dirty="0"/>
              <a:t>Abstract problems</a:t>
            </a:r>
          </a:p>
        </p:txBody>
      </p:sp>
    </p:spTree>
    <p:extLst>
      <p:ext uri="{BB962C8B-B14F-4D97-AF65-F5344CB8AC3E}">
        <p14:creationId xmlns:p14="http://schemas.microsoft.com/office/powerpoint/2010/main" val="2093728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097EEC-9E62-4AB4-A699-737E6572FAA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121</a:t>
            </a:fld>
            <a:endParaRPr lang="en-US" sz="1200" dirty="0">
              <a:solidFill>
                <a:srgbClr val="888888"/>
              </a:solidFill>
            </a:endParaRPr>
          </a:p>
        </p:txBody>
      </p:sp>
      <p:sp>
        <p:nvSpPr>
          <p:cNvPr id="5" name="TextBox 4">
            <a:extLst>
              <a:ext uri="{FF2B5EF4-FFF2-40B4-BE49-F238E27FC236}">
                <a16:creationId xmlns:a16="http://schemas.microsoft.com/office/drawing/2014/main" id="{1897FBA8-D91D-40AD-8872-D8D822429E82}"/>
              </a:ext>
            </a:extLst>
          </p:cNvPr>
          <p:cNvSpPr txBox="1"/>
          <p:nvPr/>
        </p:nvSpPr>
        <p:spPr>
          <a:xfrm>
            <a:off x="1064417" y="1294478"/>
            <a:ext cx="7015166" cy="255454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3200" dirty="0">
                <a:latin typeface="Calibri" panose="020F0502020204030204" pitchFamily="34" charset="0"/>
                <a:cs typeface="Calibri" panose="020F0502020204030204" pitchFamily="34" charset="0"/>
              </a:rPr>
              <a:t>Before we go further, just like the mystery of the human brain we don’t really completely understand how or why Deep Learning works so well…</a:t>
            </a:r>
          </a:p>
          <a:p>
            <a:pPr algn="ctr"/>
            <a:r>
              <a:rPr lang="en-US" sz="3200" dirty="0">
                <a:latin typeface="Calibri" panose="020F0502020204030204" pitchFamily="34" charset="0"/>
                <a:cs typeface="Calibri" panose="020F0502020204030204" pitchFamily="34" charset="0"/>
              </a:rPr>
              <a:t>Even </a:t>
            </a:r>
            <a:r>
              <a:rPr lang="en-US" sz="3200" i="1" dirty="0">
                <a:latin typeface="Calibri" panose="020F0502020204030204" pitchFamily="34" charset="0"/>
                <a:cs typeface="Calibri" panose="020F0502020204030204" pitchFamily="34" charset="0"/>
              </a:rPr>
              <a:t>experts</a:t>
            </a:r>
            <a:r>
              <a:rPr lang="en-US" sz="3200" dirty="0">
                <a:latin typeface="Calibri" panose="020F0502020204030204" pitchFamily="34" charset="0"/>
                <a:cs typeface="Calibri" panose="020F0502020204030204" pitchFamily="34" charset="0"/>
              </a:rPr>
              <a:t> find it hard to elucidate!</a:t>
            </a:r>
          </a:p>
        </p:txBody>
      </p:sp>
    </p:spTree>
    <p:extLst>
      <p:ext uri="{BB962C8B-B14F-4D97-AF65-F5344CB8AC3E}">
        <p14:creationId xmlns:p14="http://schemas.microsoft.com/office/powerpoint/2010/main" val="159618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20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7D5F8-DC99-4877-96D6-84FBEA2ED41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122</a:t>
            </a:fld>
            <a:endParaRPr lang="en-US" sz="1200" dirty="0">
              <a:solidFill>
                <a:srgbClr val="888888"/>
              </a:solidFill>
            </a:endParaRPr>
          </a:p>
        </p:txBody>
      </p:sp>
      <p:pic>
        <p:nvPicPr>
          <p:cNvPr id="4" name="Picture 3" descr="A picture containing object&#10;&#10;Description generated with high confidence">
            <a:extLst>
              <a:ext uri="{FF2B5EF4-FFF2-40B4-BE49-F238E27FC236}">
                <a16:creationId xmlns:a16="http://schemas.microsoft.com/office/drawing/2014/main" id="{14F77809-B8C9-4125-8553-75E0AF90638F}"/>
              </a:ext>
            </a:extLst>
          </p:cNvPr>
          <p:cNvPicPr>
            <a:picLocks noChangeAspect="1"/>
          </p:cNvPicPr>
          <p:nvPr/>
        </p:nvPicPr>
        <p:blipFill>
          <a:blip r:embed="rId2"/>
          <a:stretch>
            <a:fillRect/>
          </a:stretch>
        </p:blipFill>
        <p:spPr>
          <a:xfrm>
            <a:off x="762000" y="283730"/>
            <a:ext cx="7620000" cy="4095750"/>
          </a:xfrm>
          <a:prstGeom prst="rect">
            <a:avLst/>
          </a:prstGeom>
        </p:spPr>
      </p:pic>
      <p:sp>
        <p:nvSpPr>
          <p:cNvPr id="5" name="TextBox 4">
            <a:extLst>
              <a:ext uri="{FF2B5EF4-FFF2-40B4-BE49-F238E27FC236}">
                <a16:creationId xmlns:a16="http://schemas.microsoft.com/office/drawing/2014/main" id="{45F043EC-040E-41F1-BBBF-696E5BE368FC}"/>
              </a:ext>
            </a:extLst>
          </p:cNvPr>
          <p:cNvSpPr txBox="1"/>
          <p:nvPr/>
        </p:nvSpPr>
        <p:spPr>
          <a:xfrm>
            <a:off x="1122218" y="4435707"/>
            <a:ext cx="6899564" cy="246221"/>
          </a:xfrm>
          <a:prstGeom prst="rect">
            <a:avLst/>
          </a:prstGeom>
          <a:noFill/>
        </p:spPr>
        <p:txBody>
          <a:bodyPr wrap="square" rtlCol="0">
            <a:spAutoFit/>
          </a:bodyPr>
          <a:lstStyle/>
          <a:p>
            <a:pPr algn="ctr"/>
            <a:r>
              <a:rPr lang="en-US" sz="1000" dirty="0">
                <a:solidFill>
                  <a:schemeClr val="tx2"/>
                </a:solidFill>
              </a:rPr>
              <a:t>Source: https://upload.wikimedia.org/wikipedia/commons/thumb/b/b5/Neuron.svg/640px-Neuron.svg.png</a:t>
            </a:r>
          </a:p>
        </p:txBody>
      </p:sp>
    </p:spTree>
    <p:extLst>
      <p:ext uri="{BB962C8B-B14F-4D97-AF65-F5344CB8AC3E}">
        <p14:creationId xmlns:p14="http://schemas.microsoft.com/office/powerpoint/2010/main" val="4822602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2A2556-5739-49ED-85B0-7EFEA6A77982}"/>
              </a:ext>
            </a:extLst>
          </p:cNvPr>
          <p:cNvSpPr>
            <a:spLocks noGrp="1"/>
          </p:cNvSpPr>
          <p:nvPr>
            <p:ph type="body" idx="2"/>
          </p:nvPr>
        </p:nvSpPr>
        <p:spPr/>
        <p:txBody>
          <a:bodyPr/>
          <a:lstStyle/>
          <a:p>
            <a:r>
              <a:rPr lang="en-US" dirty="0"/>
              <a:t>Artificial Neural Networks (ANNs)</a:t>
            </a:r>
          </a:p>
        </p:txBody>
      </p:sp>
      <p:sp>
        <p:nvSpPr>
          <p:cNvPr id="4" name="Slide Number Placeholder 3">
            <a:extLst>
              <a:ext uri="{FF2B5EF4-FFF2-40B4-BE49-F238E27FC236}">
                <a16:creationId xmlns:a16="http://schemas.microsoft.com/office/drawing/2014/main" id="{727D53A7-9FA7-4C1B-A5BB-4458531FCCF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123</a:t>
            </a:fld>
            <a:endParaRPr lang="en-US" sz="1200" dirty="0">
              <a:solidFill>
                <a:srgbClr val="888888"/>
              </a:solidFill>
            </a:endParaRPr>
          </a:p>
        </p:txBody>
      </p:sp>
      <p:sp>
        <p:nvSpPr>
          <p:cNvPr id="5" name="Text Placeholder 4">
            <a:extLst>
              <a:ext uri="{FF2B5EF4-FFF2-40B4-BE49-F238E27FC236}">
                <a16:creationId xmlns:a16="http://schemas.microsoft.com/office/drawing/2014/main" id="{168B4F4D-5EB1-4794-86FD-1E4599BE6841}"/>
              </a:ext>
            </a:extLst>
          </p:cNvPr>
          <p:cNvSpPr>
            <a:spLocks noGrp="1"/>
          </p:cNvSpPr>
          <p:nvPr>
            <p:ph type="body" idx="13"/>
          </p:nvPr>
        </p:nvSpPr>
        <p:spPr/>
        <p:txBody>
          <a:bodyPr>
            <a:normAutofit fontScale="92500" lnSpcReduction="10000"/>
          </a:bodyPr>
          <a:lstStyle/>
          <a:p>
            <a:r>
              <a:rPr lang="en-US" dirty="0"/>
              <a:t>Modeled after brain cells but do not actually perform the same</a:t>
            </a:r>
          </a:p>
          <a:p>
            <a:r>
              <a:rPr lang="en-US" dirty="0"/>
              <a:t>Structured to learn successive (and increasingly meaningful) representations of data</a:t>
            </a:r>
          </a:p>
          <a:p>
            <a:r>
              <a:rPr lang="en-US" dirty="0"/>
              <a:t>Each ANN layer transforms previous layers into increasingly informative data about the result we wish to achieve</a:t>
            </a:r>
          </a:p>
          <a:p>
            <a:r>
              <a:rPr lang="en-US" dirty="0"/>
              <a:t>Think: Information goes through a series of filters and becomes more purified</a:t>
            </a:r>
          </a:p>
          <a:p>
            <a:endParaRPr lang="en-US" dirty="0"/>
          </a:p>
        </p:txBody>
      </p:sp>
      <p:sp>
        <p:nvSpPr>
          <p:cNvPr id="6" name="TextBox 5">
            <a:extLst>
              <a:ext uri="{FF2B5EF4-FFF2-40B4-BE49-F238E27FC236}">
                <a16:creationId xmlns:a16="http://schemas.microsoft.com/office/drawing/2014/main" id="{A4D5458E-13A6-411B-8965-630E8FD16450}"/>
              </a:ext>
            </a:extLst>
          </p:cNvPr>
          <p:cNvSpPr txBox="1"/>
          <p:nvPr/>
        </p:nvSpPr>
        <p:spPr>
          <a:xfrm>
            <a:off x="0" y="4298389"/>
            <a:ext cx="4572000" cy="400110"/>
          </a:xfrm>
          <a:prstGeom prst="rect">
            <a:avLst/>
          </a:prstGeom>
          <a:noFill/>
        </p:spPr>
        <p:txBody>
          <a:bodyPr wrap="square" rtlCol="0">
            <a:spAutoFit/>
          </a:bodyPr>
          <a:lstStyle/>
          <a:p>
            <a:pPr algn="ctr"/>
            <a:r>
              <a:rPr lang="en-US" sz="1000" dirty="0">
                <a:solidFill>
                  <a:schemeClr val="tx2"/>
                </a:solidFill>
              </a:rPr>
              <a:t>Source: https://sophos.files.wordpress.com/2017/09/screen-shot-2017-09-11-at-9-37-03-am.png</a:t>
            </a:r>
          </a:p>
        </p:txBody>
      </p:sp>
      <p:pic>
        <p:nvPicPr>
          <p:cNvPr id="8" name="Picture 7" descr="A screenshot of a cell phone&#10;&#10;Description generated with high confidence">
            <a:extLst>
              <a:ext uri="{FF2B5EF4-FFF2-40B4-BE49-F238E27FC236}">
                <a16:creationId xmlns:a16="http://schemas.microsoft.com/office/drawing/2014/main" id="{1942BE1C-C2A0-4949-BE02-B46E991CDE39}"/>
              </a:ext>
            </a:extLst>
          </p:cNvPr>
          <p:cNvPicPr>
            <a:picLocks noChangeAspect="1"/>
          </p:cNvPicPr>
          <p:nvPr/>
        </p:nvPicPr>
        <p:blipFill>
          <a:blip r:embed="rId2"/>
          <a:stretch>
            <a:fillRect/>
          </a:stretch>
        </p:blipFill>
        <p:spPr>
          <a:xfrm>
            <a:off x="0" y="1746398"/>
            <a:ext cx="4806911" cy="1650704"/>
          </a:xfrm>
          <a:prstGeom prst="rect">
            <a:avLst/>
          </a:prstGeom>
        </p:spPr>
      </p:pic>
    </p:spTree>
    <p:extLst>
      <p:ext uri="{BB962C8B-B14F-4D97-AF65-F5344CB8AC3E}">
        <p14:creationId xmlns:p14="http://schemas.microsoft.com/office/powerpoint/2010/main" val="38552891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text, map&#10;&#10;Description automatically generated">
            <a:extLst>
              <a:ext uri="{FF2B5EF4-FFF2-40B4-BE49-F238E27FC236}">
                <a16:creationId xmlns:a16="http://schemas.microsoft.com/office/drawing/2014/main" id="{D91F3526-AA34-479F-AB42-A3DA3C3F9423}"/>
              </a:ext>
            </a:extLst>
          </p:cNvPr>
          <p:cNvPicPr>
            <a:picLocks noChangeAspect="1"/>
          </p:cNvPicPr>
          <p:nvPr/>
        </p:nvPicPr>
        <p:blipFill>
          <a:blip r:embed="rId2"/>
          <a:stretch>
            <a:fillRect/>
          </a:stretch>
        </p:blipFill>
        <p:spPr>
          <a:xfrm>
            <a:off x="4343400" y="341352"/>
            <a:ext cx="4071883" cy="3714494"/>
          </a:xfrm>
          <a:prstGeom prst="rect">
            <a:avLst/>
          </a:prstGeom>
        </p:spPr>
      </p:pic>
      <p:sp>
        <p:nvSpPr>
          <p:cNvPr id="2" name="Slide Number Placeholder 1">
            <a:extLst>
              <a:ext uri="{FF2B5EF4-FFF2-40B4-BE49-F238E27FC236}">
                <a16:creationId xmlns:a16="http://schemas.microsoft.com/office/drawing/2014/main" id="{3CF1AE89-5DC0-4FF9-B365-D6AE65FACC0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124</a:t>
            </a:fld>
            <a:endParaRPr lang="en-US" dirty="0"/>
          </a:p>
        </p:txBody>
      </p:sp>
      <p:sp>
        <p:nvSpPr>
          <p:cNvPr id="3" name="TextBox 2">
            <a:extLst>
              <a:ext uri="{FF2B5EF4-FFF2-40B4-BE49-F238E27FC236}">
                <a16:creationId xmlns:a16="http://schemas.microsoft.com/office/drawing/2014/main" id="{E9F4D1EB-2033-42B7-B81A-4B70CE5971AF}"/>
              </a:ext>
            </a:extLst>
          </p:cNvPr>
          <p:cNvSpPr txBox="1"/>
          <p:nvPr/>
        </p:nvSpPr>
        <p:spPr>
          <a:xfrm>
            <a:off x="762000" y="4248150"/>
            <a:ext cx="7620000" cy="553998"/>
          </a:xfrm>
          <a:prstGeom prst="rect">
            <a:avLst/>
          </a:prstGeom>
          <a:noFill/>
        </p:spPr>
        <p:txBody>
          <a:bodyPr wrap="square" rtlCol="0">
            <a:spAutoFit/>
          </a:bodyPr>
          <a:lstStyle/>
          <a:p>
            <a:pPr algn="ctr"/>
            <a:r>
              <a:rPr lang="en-US" sz="1000" dirty="0">
                <a:solidFill>
                  <a:schemeClr val="tx2"/>
                </a:solidFill>
              </a:rPr>
              <a:t>Source: https://www.researchgate.net/profile/Sandra_Vieira5/publication/312205163/figure/fig1/AS:453658144972800@1485171938968/a-The-building-block-of-deep-neural-networks-artificial-neuron-or-node-Each-input-x.png</a:t>
            </a:r>
          </a:p>
        </p:txBody>
      </p:sp>
      <p:sp>
        <p:nvSpPr>
          <p:cNvPr id="6" name="Rectangle: Rounded Corners 5">
            <a:extLst>
              <a:ext uri="{FF2B5EF4-FFF2-40B4-BE49-F238E27FC236}">
                <a16:creationId xmlns:a16="http://schemas.microsoft.com/office/drawing/2014/main" id="{2F2CC14E-D9B7-4BB6-B341-0AAAF0CC5C17}"/>
              </a:ext>
            </a:extLst>
          </p:cNvPr>
          <p:cNvSpPr/>
          <p:nvPr/>
        </p:nvSpPr>
        <p:spPr>
          <a:xfrm>
            <a:off x="4540637" y="373236"/>
            <a:ext cx="228600" cy="223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62D7204-B8E1-417A-A454-D2EF173C34D9}"/>
              </a:ext>
            </a:extLst>
          </p:cNvPr>
          <p:cNvSpPr/>
          <p:nvPr/>
        </p:nvSpPr>
        <p:spPr>
          <a:xfrm>
            <a:off x="4540637" y="1064060"/>
            <a:ext cx="228600" cy="223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0ACCDAF-FC53-4BB5-B168-EFA1B31A5916}"/>
              </a:ext>
            </a:extLst>
          </p:cNvPr>
          <p:cNvSpPr/>
          <p:nvPr/>
        </p:nvSpPr>
        <p:spPr>
          <a:xfrm>
            <a:off x="4535557" y="1754043"/>
            <a:ext cx="228600" cy="223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9BBB15A-9540-4693-874D-CDC36CD20301}"/>
              </a:ext>
            </a:extLst>
          </p:cNvPr>
          <p:cNvSpPr/>
          <p:nvPr/>
        </p:nvSpPr>
        <p:spPr>
          <a:xfrm>
            <a:off x="5170423" y="427720"/>
            <a:ext cx="228600" cy="223454"/>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C530981-621C-4A8A-8641-BFA5BC41B83F}"/>
              </a:ext>
            </a:extLst>
          </p:cNvPr>
          <p:cNvSpPr/>
          <p:nvPr/>
        </p:nvSpPr>
        <p:spPr>
          <a:xfrm>
            <a:off x="5155183" y="965628"/>
            <a:ext cx="228600" cy="223454"/>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B50C94A-91BE-46AE-A5C7-FF19F5068C9E}"/>
              </a:ext>
            </a:extLst>
          </p:cNvPr>
          <p:cNvSpPr/>
          <p:nvPr/>
        </p:nvSpPr>
        <p:spPr>
          <a:xfrm>
            <a:off x="5170423" y="1763047"/>
            <a:ext cx="228600" cy="223454"/>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0A6B61C-5CE0-44E8-B999-24862C6554BD}"/>
              </a:ext>
            </a:extLst>
          </p:cNvPr>
          <p:cNvSpPr/>
          <p:nvPr/>
        </p:nvSpPr>
        <p:spPr>
          <a:xfrm>
            <a:off x="6162041" y="927860"/>
            <a:ext cx="599440" cy="40309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038FF98-A789-4AD2-9088-79AD15EDBE3D}"/>
              </a:ext>
            </a:extLst>
          </p:cNvPr>
          <p:cNvSpPr/>
          <p:nvPr/>
        </p:nvSpPr>
        <p:spPr>
          <a:xfrm>
            <a:off x="7122160" y="924588"/>
            <a:ext cx="706119" cy="431772"/>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8C99310D-B953-41C5-A9F1-5A1C7D949416}"/>
              </a:ext>
            </a:extLst>
          </p:cNvPr>
          <p:cNvSpPr/>
          <p:nvPr/>
        </p:nvSpPr>
        <p:spPr>
          <a:xfrm>
            <a:off x="8214287" y="1034355"/>
            <a:ext cx="228600" cy="22345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D03BB7A9-4AAA-4B14-A1E1-7C2BA223F44D}"/>
              </a:ext>
            </a:extLst>
          </p:cNvPr>
          <p:cNvSpPr/>
          <p:nvPr/>
        </p:nvSpPr>
        <p:spPr>
          <a:xfrm rot="1884927">
            <a:off x="5879398" y="1656937"/>
            <a:ext cx="228600" cy="445591"/>
          </a:xfrm>
          <a:prstGeom prst="downArrow">
            <a:avLst>
              <a:gd name="adj1" fmla="val 500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E4B29ADA-39C0-4A1F-9F90-7317FB30A629}"/>
              </a:ext>
            </a:extLst>
          </p:cNvPr>
          <p:cNvSpPr/>
          <p:nvPr/>
        </p:nvSpPr>
        <p:spPr>
          <a:xfrm>
            <a:off x="5922142" y="57150"/>
            <a:ext cx="1955800" cy="1633553"/>
          </a:xfrm>
          <a:prstGeom prst="roundRect">
            <a:avLst/>
          </a:prstGeom>
          <a:noFill/>
          <a:ln w="1905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Arrow: Down 20">
            <a:extLst>
              <a:ext uri="{FF2B5EF4-FFF2-40B4-BE49-F238E27FC236}">
                <a16:creationId xmlns:a16="http://schemas.microsoft.com/office/drawing/2014/main" id="{C9B534D1-48F8-4EBC-AD62-C1F1F1A329FC}"/>
              </a:ext>
            </a:extLst>
          </p:cNvPr>
          <p:cNvSpPr/>
          <p:nvPr/>
        </p:nvSpPr>
        <p:spPr>
          <a:xfrm>
            <a:off x="6761557" y="1690703"/>
            <a:ext cx="228600" cy="407266"/>
          </a:xfrm>
          <a:prstGeom prst="downArrow">
            <a:avLst>
              <a:gd name="adj1" fmla="val 500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F3614E83-528E-40B4-B4F5-B5FCE2BD92DE}"/>
              </a:ext>
            </a:extLst>
          </p:cNvPr>
          <p:cNvSpPr/>
          <p:nvPr/>
        </p:nvSpPr>
        <p:spPr>
          <a:xfrm rot="1100060">
            <a:off x="7953771" y="1273020"/>
            <a:ext cx="228600" cy="826530"/>
          </a:xfrm>
          <a:prstGeom prst="downArrow">
            <a:avLst>
              <a:gd name="adj1" fmla="val 500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8B2319BE-820A-4ED8-93E7-B9902656DF8E}"/>
              </a:ext>
            </a:extLst>
          </p:cNvPr>
          <p:cNvCxnSpPr/>
          <p:nvPr/>
        </p:nvCxnSpPr>
        <p:spPr>
          <a:xfrm flipV="1">
            <a:off x="6455542" y="427720"/>
            <a:ext cx="0" cy="223454"/>
          </a:xfrm>
          <a:prstGeom prst="straightConnector1">
            <a:avLst/>
          </a:prstGeom>
          <a:ln>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9EC752BC-44D4-48CA-B666-60E943EF5BA5}"/>
              </a:ext>
            </a:extLst>
          </p:cNvPr>
          <p:cNvSpPr txBox="1"/>
          <p:nvPr/>
        </p:nvSpPr>
        <p:spPr>
          <a:xfrm>
            <a:off x="6341242" y="172460"/>
            <a:ext cx="228600" cy="261610"/>
          </a:xfrm>
          <a:prstGeom prst="rect">
            <a:avLst/>
          </a:prstGeom>
          <a:noFill/>
          <a:ln>
            <a:noFill/>
          </a:ln>
        </p:spPr>
        <p:txBody>
          <a:bodyPr wrap="square" rtlCol="0">
            <a:spAutoFit/>
          </a:bodyPr>
          <a:lstStyle/>
          <a:p>
            <a:r>
              <a:rPr lang="el-GR" sz="1100" dirty="0">
                <a:latin typeface="Calibri" panose="020F0502020204030204" pitchFamily="34" charset="0"/>
                <a:cs typeface="Calibri" panose="020F0502020204030204" pitchFamily="34" charset="0"/>
              </a:rPr>
              <a:t>β</a:t>
            </a:r>
            <a:endParaRPr lang="en-US" sz="1100" dirty="0">
              <a:latin typeface="Calibri" panose="020F0502020204030204" pitchFamily="34" charset="0"/>
              <a:cs typeface="Calibri" panose="020F0502020204030204" pitchFamily="34" charset="0"/>
            </a:endParaRPr>
          </a:p>
        </p:txBody>
      </p:sp>
      <p:sp>
        <p:nvSpPr>
          <p:cNvPr id="26" name="Rectangle: Rounded Corners 25">
            <a:extLst>
              <a:ext uri="{FF2B5EF4-FFF2-40B4-BE49-F238E27FC236}">
                <a16:creationId xmlns:a16="http://schemas.microsoft.com/office/drawing/2014/main" id="{59F15F9B-AD51-4077-87CD-CFA513F1216C}"/>
              </a:ext>
            </a:extLst>
          </p:cNvPr>
          <p:cNvSpPr/>
          <p:nvPr/>
        </p:nvSpPr>
        <p:spPr>
          <a:xfrm>
            <a:off x="6361562" y="191538"/>
            <a:ext cx="228600" cy="223454"/>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36500AED-D1EF-4D85-B5FC-0C462BC18734}"/>
              </a:ext>
            </a:extLst>
          </p:cNvPr>
          <p:cNvSpPr/>
          <p:nvPr/>
        </p:nvSpPr>
        <p:spPr>
          <a:xfrm>
            <a:off x="5399023" y="2190750"/>
            <a:ext cx="763018" cy="1865096"/>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625AED88-DF88-45D6-953D-D199F05FE493}"/>
              </a:ext>
            </a:extLst>
          </p:cNvPr>
          <p:cNvSpPr/>
          <p:nvPr/>
        </p:nvSpPr>
        <p:spPr>
          <a:xfrm>
            <a:off x="473052" y="267343"/>
            <a:ext cx="3259731" cy="126244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BAEA76C5-6DEA-4179-BDA2-52207E8EF8DF}"/>
              </a:ext>
            </a:extLst>
          </p:cNvPr>
          <p:cNvSpPr/>
          <p:nvPr/>
        </p:nvSpPr>
        <p:spPr>
          <a:xfrm>
            <a:off x="6494348" y="2190750"/>
            <a:ext cx="763018" cy="1865096"/>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4544CA1-E1CC-48A2-ABF9-C0E31D0E5DC9}"/>
              </a:ext>
            </a:extLst>
          </p:cNvPr>
          <p:cNvSpPr/>
          <p:nvPr/>
        </p:nvSpPr>
        <p:spPr>
          <a:xfrm>
            <a:off x="473052" y="1689008"/>
            <a:ext cx="3259731" cy="1262442"/>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3567F1D0-8CBD-4798-BEA0-BA8B4C5756A5}"/>
              </a:ext>
            </a:extLst>
          </p:cNvPr>
          <p:cNvSpPr/>
          <p:nvPr/>
        </p:nvSpPr>
        <p:spPr>
          <a:xfrm>
            <a:off x="7614920" y="2190750"/>
            <a:ext cx="763018" cy="186509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D587A713-6EC5-446A-8BEE-CA7583A408BF}"/>
              </a:ext>
            </a:extLst>
          </p:cNvPr>
          <p:cNvSpPr/>
          <p:nvPr/>
        </p:nvSpPr>
        <p:spPr>
          <a:xfrm>
            <a:off x="473052" y="3110674"/>
            <a:ext cx="3259731" cy="126244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FB4FA23-0C95-46A9-840A-25E04DF08014}"/>
              </a:ext>
            </a:extLst>
          </p:cNvPr>
          <p:cNvPicPr>
            <a:picLocks noChangeAspect="1"/>
          </p:cNvPicPr>
          <p:nvPr/>
        </p:nvPicPr>
        <p:blipFill>
          <a:blip r:embed="rId3"/>
          <a:stretch>
            <a:fillRect/>
          </a:stretch>
        </p:blipFill>
        <p:spPr>
          <a:xfrm>
            <a:off x="6695442" y="215520"/>
            <a:ext cx="914398" cy="175490"/>
          </a:xfrm>
          <a:prstGeom prst="rect">
            <a:avLst/>
          </a:prstGeom>
        </p:spPr>
      </p:pic>
      <p:cxnSp>
        <p:nvCxnSpPr>
          <p:cNvPr id="56" name="Connector: Elbow 55">
            <a:extLst>
              <a:ext uri="{FF2B5EF4-FFF2-40B4-BE49-F238E27FC236}">
                <a16:creationId xmlns:a16="http://schemas.microsoft.com/office/drawing/2014/main" id="{B24C0CB2-776A-4AA5-BDA0-2249E139C77C}"/>
              </a:ext>
            </a:extLst>
          </p:cNvPr>
          <p:cNvCxnSpPr>
            <a:cxnSpLocks/>
          </p:cNvCxnSpPr>
          <p:nvPr/>
        </p:nvCxnSpPr>
        <p:spPr>
          <a:xfrm rot="10800000" flipH="1" flipV="1">
            <a:off x="605865" y="912650"/>
            <a:ext cx="3017520" cy="1407556"/>
          </a:xfrm>
          <a:prstGeom prst="bentConnector5">
            <a:avLst>
              <a:gd name="adj1" fmla="val -7576"/>
              <a:gd name="adj2" fmla="val 50601"/>
              <a:gd name="adj3" fmla="val 107576"/>
            </a:avLst>
          </a:prstGeom>
          <a:ln>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C8EC6E43-2F79-4C38-BA4D-8125A42FCF8E}"/>
              </a:ext>
            </a:extLst>
          </p:cNvPr>
          <p:cNvCxnSpPr>
            <a:cxnSpLocks/>
          </p:cNvCxnSpPr>
          <p:nvPr/>
        </p:nvCxnSpPr>
        <p:spPr>
          <a:xfrm rot="10800000" flipH="1" flipV="1">
            <a:off x="605865" y="2320206"/>
            <a:ext cx="3017520" cy="1421690"/>
          </a:xfrm>
          <a:prstGeom prst="bentConnector5">
            <a:avLst>
              <a:gd name="adj1" fmla="val -7576"/>
              <a:gd name="adj2" fmla="val 48908"/>
              <a:gd name="adj3" fmla="val 107576"/>
            </a:avLst>
          </a:prstGeom>
          <a:ln>
            <a:tailEnd type="triangle"/>
          </a:ln>
        </p:spPr>
        <p:style>
          <a:lnRef idx="1">
            <a:schemeClr val="dk1"/>
          </a:lnRef>
          <a:fillRef idx="0">
            <a:schemeClr val="dk1"/>
          </a:fillRef>
          <a:effectRef idx="0">
            <a:schemeClr val="dk1"/>
          </a:effectRef>
          <a:fontRef idx="minor">
            <a:schemeClr val="tx1"/>
          </a:fontRef>
        </p:style>
      </p:cxnSp>
      <p:sp>
        <p:nvSpPr>
          <p:cNvPr id="68" name="Arrow: Right 67">
            <a:extLst>
              <a:ext uri="{FF2B5EF4-FFF2-40B4-BE49-F238E27FC236}">
                <a16:creationId xmlns:a16="http://schemas.microsoft.com/office/drawing/2014/main" id="{6B06A627-910E-4BA8-8CC0-9B8E711842D8}"/>
              </a:ext>
            </a:extLst>
          </p:cNvPr>
          <p:cNvSpPr/>
          <p:nvPr/>
        </p:nvSpPr>
        <p:spPr>
          <a:xfrm>
            <a:off x="4535557" y="4005879"/>
            <a:ext cx="4071883" cy="33416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FEED FORWARD</a:t>
            </a:r>
          </a:p>
        </p:txBody>
      </p:sp>
      <p:sp>
        <p:nvSpPr>
          <p:cNvPr id="69" name="Arrow: Right 68">
            <a:extLst>
              <a:ext uri="{FF2B5EF4-FFF2-40B4-BE49-F238E27FC236}">
                <a16:creationId xmlns:a16="http://schemas.microsoft.com/office/drawing/2014/main" id="{F12F2302-9020-4706-BF3A-255E414BE812}"/>
              </a:ext>
            </a:extLst>
          </p:cNvPr>
          <p:cNvSpPr/>
          <p:nvPr/>
        </p:nvSpPr>
        <p:spPr>
          <a:xfrm flipH="1">
            <a:off x="4371004" y="4005879"/>
            <a:ext cx="4071883" cy="334169"/>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ysClr val="windowText" lastClr="000000"/>
                  </a:solidFill>
                </a:ln>
                <a:solidFill>
                  <a:sysClr val="windowText" lastClr="000000"/>
                </a:solidFill>
              </a:rPr>
              <a:t>BACKPROPAGATION</a:t>
            </a:r>
          </a:p>
        </p:txBody>
      </p:sp>
      <p:pic>
        <p:nvPicPr>
          <p:cNvPr id="5" name="Picture 4">
            <a:extLst>
              <a:ext uri="{FF2B5EF4-FFF2-40B4-BE49-F238E27FC236}">
                <a16:creationId xmlns:a16="http://schemas.microsoft.com/office/drawing/2014/main" id="{3F1E1EEA-A787-4A09-8F16-A181E48C93F5}"/>
              </a:ext>
            </a:extLst>
          </p:cNvPr>
          <p:cNvPicPr>
            <a:picLocks noChangeAspect="1"/>
          </p:cNvPicPr>
          <p:nvPr/>
        </p:nvPicPr>
        <p:blipFill>
          <a:blip r:embed="rId4"/>
          <a:stretch>
            <a:fillRect/>
          </a:stretch>
        </p:blipFill>
        <p:spPr>
          <a:xfrm>
            <a:off x="588897" y="435349"/>
            <a:ext cx="3017520" cy="978478"/>
          </a:xfrm>
          <a:prstGeom prst="rect">
            <a:avLst/>
          </a:prstGeom>
        </p:spPr>
      </p:pic>
      <p:pic>
        <p:nvPicPr>
          <p:cNvPr id="19" name="Picture 18">
            <a:extLst>
              <a:ext uri="{FF2B5EF4-FFF2-40B4-BE49-F238E27FC236}">
                <a16:creationId xmlns:a16="http://schemas.microsoft.com/office/drawing/2014/main" id="{1BFCF13E-D2EF-4D31-8604-1855693F8EAC}"/>
              </a:ext>
            </a:extLst>
          </p:cNvPr>
          <p:cNvPicPr>
            <a:picLocks noChangeAspect="1"/>
          </p:cNvPicPr>
          <p:nvPr/>
        </p:nvPicPr>
        <p:blipFill>
          <a:blip r:embed="rId5"/>
          <a:stretch>
            <a:fillRect/>
          </a:stretch>
        </p:blipFill>
        <p:spPr>
          <a:xfrm>
            <a:off x="588897" y="1845377"/>
            <a:ext cx="3017520" cy="952564"/>
          </a:xfrm>
          <a:prstGeom prst="rect">
            <a:avLst/>
          </a:prstGeom>
        </p:spPr>
      </p:pic>
      <p:pic>
        <p:nvPicPr>
          <p:cNvPr id="27" name="Picture 26">
            <a:extLst>
              <a:ext uri="{FF2B5EF4-FFF2-40B4-BE49-F238E27FC236}">
                <a16:creationId xmlns:a16="http://schemas.microsoft.com/office/drawing/2014/main" id="{40A0DD1C-2052-4292-9223-D97C5B50BDC5}"/>
              </a:ext>
            </a:extLst>
          </p:cNvPr>
          <p:cNvPicPr>
            <a:picLocks noChangeAspect="1"/>
          </p:cNvPicPr>
          <p:nvPr/>
        </p:nvPicPr>
        <p:blipFill>
          <a:blip r:embed="rId6"/>
          <a:stretch>
            <a:fillRect/>
          </a:stretch>
        </p:blipFill>
        <p:spPr>
          <a:xfrm>
            <a:off x="588897" y="3229490"/>
            <a:ext cx="3017520" cy="1001360"/>
          </a:xfrm>
          <a:prstGeom prst="rect">
            <a:avLst/>
          </a:prstGeom>
        </p:spPr>
      </p:pic>
    </p:spTree>
    <p:extLst>
      <p:ext uri="{BB962C8B-B14F-4D97-AF65-F5344CB8AC3E}">
        <p14:creationId xmlns:p14="http://schemas.microsoft.com/office/powerpoint/2010/main" val="232093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par>
                                <p:cTn id="83" presetID="10" presetClass="entr" presetSubtype="0" fill="hold" nodeType="with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par>
                                <p:cTn id="86" presetID="10" presetClass="entr" presetSubtype="0" fill="hold" nodeType="with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500"/>
                                        <p:tgtEl>
                                          <p:spTgt spid="1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fade">
                                      <p:cBhvr>
                                        <p:cTn id="96" dur="500"/>
                                        <p:tgtEl>
                                          <p:spTgt spid="42"/>
                                        </p:tgtEl>
                                      </p:cBhvr>
                                    </p:animEffect>
                                  </p:childTnLst>
                                </p:cTn>
                              </p:par>
                              <p:par>
                                <p:cTn id="97" presetID="10"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500"/>
                                        <p:tgtEl>
                                          <p:spTgt spid="66"/>
                                        </p:tgtEl>
                                      </p:cBhvr>
                                    </p:animEffect>
                                  </p:childTnLst>
                                </p:cTn>
                              </p:par>
                              <p:par>
                                <p:cTn id="100" presetID="10" presetClass="entr" presetSubtype="0" fill="hold"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500"/>
                                        <p:tgtEl>
                                          <p:spTgt spid="69"/>
                                        </p:tgtEl>
                                      </p:cBhvr>
                                    </p:animEffect>
                                  </p:childTnLst>
                                </p:cTn>
                              </p:par>
                              <p:par>
                                <p:cTn id="113" presetID="10" presetClass="exit" presetSubtype="0" fill="hold" grpId="1" nodeType="withEffect">
                                  <p:stCondLst>
                                    <p:cond delay="0"/>
                                  </p:stCondLst>
                                  <p:childTnLst>
                                    <p:animEffect transition="out" filter="fade">
                                      <p:cBhvr>
                                        <p:cTn id="114" dur="500"/>
                                        <p:tgtEl>
                                          <p:spTgt spid="68"/>
                                        </p:tgtEl>
                                      </p:cBhvr>
                                    </p:animEffect>
                                    <p:set>
                                      <p:cBhvr>
                                        <p:cTn id="115"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animBg="1"/>
      <p:bldP spid="16" grpId="0" animBg="1"/>
      <p:bldP spid="18" grpId="0" animBg="1"/>
      <p:bldP spid="20" grpId="0" animBg="1"/>
      <p:bldP spid="21" grpId="0" animBg="1"/>
      <p:bldP spid="22" grpId="0" animBg="1"/>
      <p:bldP spid="26" grpId="0" animBg="1"/>
      <p:bldP spid="37" grpId="0" animBg="1"/>
      <p:bldP spid="38" grpId="0" animBg="1"/>
      <p:bldP spid="39" grpId="0" animBg="1"/>
      <p:bldP spid="40" grpId="0" animBg="1"/>
      <p:bldP spid="41" grpId="0" animBg="1"/>
      <p:bldP spid="42" grpId="0" animBg="1"/>
      <p:bldP spid="68" grpId="0" animBg="1"/>
      <p:bldP spid="68" grpId="1" animBg="1"/>
      <p:bldP spid="6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5F5DCC-9DE9-45B9-9A16-F4D6BAE56A3D}"/>
              </a:ext>
            </a:extLst>
          </p:cNvPr>
          <p:cNvSpPr>
            <a:spLocks noGrp="1"/>
          </p:cNvSpPr>
          <p:nvPr>
            <p:ph type="body" idx="1"/>
          </p:nvPr>
        </p:nvSpPr>
        <p:spPr/>
        <p:txBody>
          <a:bodyPr/>
          <a:lstStyle/>
          <a:p>
            <a:r>
              <a:rPr lang="en-US" dirty="0"/>
              <a:t>Allow ANNs to learn non-linear relationships between inputs/outputs</a:t>
            </a:r>
          </a:p>
          <a:p>
            <a:pPr lvl="1"/>
            <a:r>
              <a:rPr lang="en-US" dirty="0"/>
              <a:t>Most complex/abstract problems are non-linear</a:t>
            </a:r>
          </a:p>
          <a:p>
            <a:r>
              <a:rPr lang="en-US" dirty="0"/>
              <a:t>Convert summed input value to a new output value</a:t>
            </a:r>
          </a:p>
          <a:p>
            <a:r>
              <a:rPr lang="en-US" dirty="0"/>
              <a:t>No universal rule for choosing – depends on type of problem to be solved</a:t>
            </a:r>
          </a:p>
          <a:p>
            <a:pPr lvl="1"/>
            <a:r>
              <a:rPr lang="en-US" dirty="0"/>
              <a:t>Should be differentiable</a:t>
            </a:r>
          </a:p>
          <a:p>
            <a:endParaRPr lang="en-US" dirty="0"/>
          </a:p>
          <a:p>
            <a:endParaRPr lang="en-US" dirty="0"/>
          </a:p>
        </p:txBody>
      </p:sp>
      <p:sp>
        <p:nvSpPr>
          <p:cNvPr id="3" name="Text Placeholder 2">
            <a:extLst>
              <a:ext uri="{FF2B5EF4-FFF2-40B4-BE49-F238E27FC236}">
                <a16:creationId xmlns:a16="http://schemas.microsoft.com/office/drawing/2014/main" id="{0C627D9F-7E17-4339-8EF5-F387BB2DAB0F}"/>
              </a:ext>
            </a:extLst>
          </p:cNvPr>
          <p:cNvSpPr>
            <a:spLocks noGrp="1"/>
          </p:cNvSpPr>
          <p:nvPr>
            <p:ph type="body" idx="2"/>
          </p:nvPr>
        </p:nvSpPr>
        <p:spPr/>
        <p:txBody>
          <a:bodyPr/>
          <a:lstStyle/>
          <a:p>
            <a:r>
              <a:rPr lang="en-US" dirty="0"/>
              <a:t>Activation Functions</a:t>
            </a:r>
          </a:p>
        </p:txBody>
      </p:sp>
      <p:sp>
        <p:nvSpPr>
          <p:cNvPr id="4" name="Slide Number Placeholder 3">
            <a:extLst>
              <a:ext uri="{FF2B5EF4-FFF2-40B4-BE49-F238E27FC236}">
                <a16:creationId xmlns:a16="http://schemas.microsoft.com/office/drawing/2014/main" id="{1D5F39AC-EEDC-4858-BA1D-AB66735AF2E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125</a:t>
            </a:fld>
            <a:endParaRPr lang="en-US" sz="1200" dirty="0">
              <a:solidFill>
                <a:srgbClr val="888888"/>
              </a:solidFill>
            </a:endParaRPr>
          </a:p>
        </p:txBody>
      </p:sp>
      <p:sp>
        <p:nvSpPr>
          <p:cNvPr id="6" name="TextBox 5">
            <a:extLst>
              <a:ext uri="{FF2B5EF4-FFF2-40B4-BE49-F238E27FC236}">
                <a16:creationId xmlns:a16="http://schemas.microsoft.com/office/drawing/2014/main" id="{FB486AC0-A15E-45F4-9983-84D97E866399}"/>
              </a:ext>
            </a:extLst>
          </p:cNvPr>
          <p:cNvSpPr txBox="1"/>
          <p:nvPr/>
        </p:nvSpPr>
        <p:spPr>
          <a:xfrm>
            <a:off x="4572000" y="4391040"/>
            <a:ext cx="4572000" cy="400110"/>
          </a:xfrm>
          <a:prstGeom prst="rect">
            <a:avLst/>
          </a:prstGeom>
          <a:noFill/>
        </p:spPr>
        <p:txBody>
          <a:bodyPr wrap="square" rtlCol="0">
            <a:spAutoFit/>
          </a:bodyPr>
          <a:lstStyle/>
          <a:p>
            <a:pPr algn="ctr"/>
            <a:r>
              <a:rPr lang="en-US" sz="1000" dirty="0">
                <a:solidFill>
                  <a:schemeClr val="tx2"/>
                </a:solidFill>
              </a:rPr>
              <a:t>Source: https://www.dataoptimal.com/wp-content/uploads/decision-boundary.jpg; https://www.kdnuggets.com/wp-content/uploads/activation.png</a:t>
            </a:r>
          </a:p>
        </p:txBody>
      </p:sp>
      <p:pic>
        <p:nvPicPr>
          <p:cNvPr id="8" name="Picture 7">
            <a:extLst>
              <a:ext uri="{FF2B5EF4-FFF2-40B4-BE49-F238E27FC236}">
                <a16:creationId xmlns:a16="http://schemas.microsoft.com/office/drawing/2014/main" id="{AD9ECF42-9E49-4957-A4A9-C2525EF45BCB}"/>
              </a:ext>
            </a:extLst>
          </p:cNvPr>
          <p:cNvPicPr>
            <a:picLocks noChangeAspect="1"/>
          </p:cNvPicPr>
          <p:nvPr/>
        </p:nvPicPr>
        <p:blipFill>
          <a:blip r:embed="rId2"/>
          <a:stretch>
            <a:fillRect/>
          </a:stretch>
        </p:blipFill>
        <p:spPr>
          <a:xfrm>
            <a:off x="4686300" y="459354"/>
            <a:ext cx="4343401" cy="220964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A4902FB-F842-4CAB-B41B-EF6B9D469DC4}"/>
              </a:ext>
            </a:extLst>
          </p:cNvPr>
          <p:cNvPicPr>
            <a:picLocks noChangeAspect="1"/>
          </p:cNvPicPr>
          <p:nvPr/>
        </p:nvPicPr>
        <p:blipFill>
          <a:blip r:embed="rId3"/>
          <a:stretch>
            <a:fillRect/>
          </a:stretch>
        </p:blipFill>
        <p:spPr>
          <a:xfrm>
            <a:off x="4640649" y="2876550"/>
            <a:ext cx="4434703" cy="1295400"/>
          </a:xfrm>
          <a:prstGeom prst="rect">
            <a:avLst/>
          </a:prstGeom>
        </p:spPr>
      </p:pic>
    </p:spTree>
    <p:extLst>
      <p:ext uri="{BB962C8B-B14F-4D97-AF65-F5344CB8AC3E}">
        <p14:creationId xmlns:p14="http://schemas.microsoft.com/office/powerpoint/2010/main" val="129427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5F5DCC-9DE9-45B9-9A16-F4D6BAE56A3D}"/>
              </a:ext>
            </a:extLst>
          </p:cNvPr>
          <p:cNvSpPr>
            <a:spLocks noGrp="1"/>
          </p:cNvSpPr>
          <p:nvPr>
            <p:ph type="body" idx="1"/>
          </p:nvPr>
        </p:nvSpPr>
        <p:spPr>
          <a:xfrm>
            <a:off x="4343399" y="590550"/>
            <a:ext cx="4805083" cy="4200600"/>
          </a:xfrm>
        </p:spPr>
        <p:txBody>
          <a:bodyPr/>
          <a:lstStyle/>
          <a:p>
            <a:r>
              <a:rPr lang="en-US" b="1" dirty="0"/>
              <a:t>Backpropagation </a:t>
            </a:r>
            <a:r>
              <a:rPr lang="en-US" dirty="0"/>
              <a:t>computes derivatives/gradients (slopes) of ANN error w.r.t. weights/biases</a:t>
            </a:r>
          </a:p>
          <a:p>
            <a:pPr lvl="1"/>
            <a:r>
              <a:rPr lang="en-US" dirty="0"/>
              <a:t>Chain rule of derivatives</a:t>
            </a:r>
          </a:p>
          <a:p>
            <a:r>
              <a:rPr lang="en-US" b="1" dirty="0"/>
              <a:t>Gradient Descent</a:t>
            </a:r>
            <a:r>
              <a:rPr lang="en-US" dirty="0"/>
              <a:t> optimizes weights simultaneously by adjusting values to reduce gradient towards zero</a:t>
            </a:r>
          </a:p>
          <a:p>
            <a:pPr lvl="1"/>
            <a:r>
              <a:rPr lang="en-US" dirty="0"/>
              <a:t>Goal to minimize cost/loss function of error</a:t>
            </a:r>
          </a:p>
          <a:p>
            <a:pPr lvl="1"/>
            <a:endParaRPr lang="en-US" b="1" dirty="0"/>
          </a:p>
          <a:p>
            <a:endParaRPr lang="en-US" dirty="0"/>
          </a:p>
        </p:txBody>
      </p:sp>
      <p:sp>
        <p:nvSpPr>
          <p:cNvPr id="3" name="Text Placeholder 2">
            <a:extLst>
              <a:ext uri="{FF2B5EF4-FFF2-40B4-BE49-F238E27FC236}">
                <a16:creationId xmlns:a16="http://schemas.microsoft.com/office/drawing/2014/main" id="{0C627D9F-7E17-4339-8EF5-F387BB2DAB0F}"/>
              </a:ext>
            </a:extLst>
          </p:cNvPr>
          <p:cNvSpPr>
            <a:spLocks noGrp="1"/>
          </p:cNvSpPr>
          <p:nvPr>
            <p:ph type="body" idx="2"/>
          </p:nvPr>
        </p:nvSpPr>
        <p:spPr/>
        <p:txBody>
          <a:bodyPr/>
          <a:lstStyle/>
          <a:p>
            <a:r>
              <a:rPr lang="en-US" dirty="0"/>
              <a:t>Backpropagation and Gradient Descent Optimization</a:t>
            </a:r>
          </a:p>
        </p:txBody>
      </p:sp>
      <p:sp>
        <p:nvSpPr>
          <p:cNvPr id="4" name="Slide Number Placeholder 3">
            <a:extLst>
              <a:ext uri="{FF2B5EF4-FFF2-40B4-BE49-F238E27FC236}">
                <a16:creationId xmlns:a16="http://schemas.microsoft.com/office/drawing/2014/main" id="{1D5F39AC-EEDC-4858-BA1D-AB66735AF2E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126</a:t>
            </a:fld>
            <a:endParaRPr lang="en-US" sz="1200" dirty="0">
              <a:solidFill>
                <a:srgbClr val="888888"/>
              </a:solidFill>
            </a:endParaRPr>
          </a:p>
        </p:txBody>
      </p:sp>
      <p:sp>
        <p:nvSpPr>
          <p:cNvPr id="6" name="TextBox 5">
            <a:extLst>
              <a:ext uri="{FF2B5EF4-FFF2-40B4-BE49-F238E27FC236}">
                <a16:creationId xmlns:a16="http://schemas.microsoft.com/office/drawing/2014/main" id="{FB486AC0-A15E-45F4-9983-84D97E866399}"/>
              </a:ext>
            </a:extLst>
          </p:cNvPr>
          <p:cNvSpPr txBox="1"/>
          <p:nvPr/>
        </p:nvSpPr>
        <p:spPr>
          <a:xfrm>
            <a:off x="4482" y="4235486"/>
            <a:ext cx="4572000" cy="553998"/>
          </a:xfrm>
          <a:prstGeom prst="rect">
            <a:avLst/>
          </a:prstGeom>
          <a:noFill/>
        </p:spPr>
        <p:txBody>
          <a:bodyPr wrap="square" rtlCol="0">
            <a:spAutoFit/>
          </a:bodyPr>
          <a:lstStyle/>
          <a:p>
            <a:pPr algn="ctr"/>
            <a:r>
              <a:rPr lang="en-US" sz="1000" dirty="0">
                <a:solidFill>
                  <a:schemeClr val="tx2"/>
                </a:solidFill>
              </a:rPr>
              <a:t>Source: https://cdn-images-1.medium.com/max/703/1*t4aYsxpCqz2eymJ4zkUS9Q.png; https://cdn-images-1.medium.com/max/1600/0*rBQI7uBhBKE8KT-X.png </a:t>
            </a:r>
          </a:p>
        </p:txBody>
      </p:sp>
      <p:pic>
        <p:nvPicPr>
          <p:cNvPr id="7" name="Picture 6" descr="A close up of a map&#10;&#10;Description automatically generated">
            <a:extLst>
              <a:ext uri="{FF2B5EF4-FFF2-40B4-BE49-F238E27FC236}">
                <a16:creationId xmlns:a16="http://schemas.microsoft.com/office/drawing/2014/main" id="{151F7DAB-BEF6-4771-9CDD-D977CC6BF13D}"/>
              </a:ext>
            </a:extLst>
          </p:cNvPr>
          <p:cNvPicPr>
            <a:picLocks noChangeAspect="1"/>
          </p:cNvPicPr>
          <p:nvPr/>
        </p:nvPicPr>
        <p:blipFill>
          <a:blip r:embed="rId2"/>
          <a:stretch>
            <a:fillRect/>
          </a:stretch>
        </p:blipFill>
        <p:spPr>
          <a:xfrm>
            <a:off x="113414" y="485811"/>
            <a:ext cx="4354136" cy="2266876"/>
          </a:xfrm>
          <a:prstGeom prst="rect">
            <a:avLst/>
          </a:prstGeom>
        </p:spPr>
      </p:pic>
      <p:pic>
        <p:nvPicPr>
          <p:cNvPr id="11" name="Picture 10" descr="A close up of a map&#10;&#10;Description automatically generated">
            <a:extLst>
              <a:ext uri="{FF2B5EF4-FFF2-40B4-BE49-F238E27FC236}">
                <a16:creationId xmlns:a16="http://schemas.microsoft.com/office/drawing/2014/main" id="{90F41CEB-7214-4601-9091-E4DD53EC2CA1}"/>
              </a:ext>
            </a:extLst>
          </p:cNvPr>
          <p:cNvPicPr>
            <a:picLocks noChangeAspect="1"/>
          </p:cNvPicPr>
          <p:nvPr/>
        </p:nvPicPr>
        <p:blipFill>
          <a:blip r:embed="rId3"/>
          <a:stretch>
            <a:fillRect/>
          </a:stretch>
        </p:blipFill>
        <p:spPr>
          <a:xfrm>
            <a:off x="743628" y="2647948"/>
            <a:ext cx="3093708" cy="1676402"/>
          </a:xfrm>
          <a:prstGeom prst="rect">
            <a:avLst/>
          </a:prstGeom>
        </p:spPr>
      </p:pic>
      <p:sp>
        <p:nvSpPr>
          <p:cNvPr id="12" name="TextBox 11">
            <a:extLst>
              <a:ext uri="{FF2B5EF4-FFF2-40B4-BE49-F238E27FC236}">
                <a16:creationId xmlns:a16="http://schemas.microsoft.com/office/drawing/2014/main" id="{58356069-30B3-4AC9-B187-3358641213E5}"/>
              </a:ext>
            </a:extLst>
          </p:cNvPr>
          <p:cNvSpPr txBox="1"/>
          <p:nvPr/>
        </p:nvSpPr>
        <p:spPr>
          <a:xfrm>
            <a:off x="113414" y="2330932"/>
            <a:ext cx="1262602" cy="2616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100" dirty="0">
                <a:latin typeface="Calibri" panose="020F0502020204030204" pitchFamily="34" charset="0"/>
                <a:cs typeface="Calibri" panose="020F0502020204030204" pitchFamily="34" charset="0"/>
              </a:rPr>
              <a:t>Backpropagation</a:t>
            </a:r>
          </a:p>
        </p:txBody>
      </p:sp>
      <p:sp>
        <p:nvSpPr>
          <p:cNvPr id="13" name="TextBox 12">
            <a:extLst>
              <a:ext uri="{FF2B5EF4-FFF2-40B4-BE49-F238E27FC236}">
                <a16:creationId xmlns:a16="http://schemas.microsoft.com/office/drawing/2014/main" id="{C349D467-A45D-4736-9A02-AAF5E92C93B7}"/>
              </a:ext>
            </a:extLst>
          </p:cNvPr>
          <p:cNvSpPr txBox="1"/>
          <p:nvPr/>
        </p:nvSpPr>
        <p:spPr>
          <a:xfrm>
            <a:off x="3080797" y="2330932"/>
            <a:ext cx="1262602" cy="2616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1100" dirty="0">
                <a:latin typeface="Calibri" panose="020F0502020204030204" pitchFamily="34" charset="0"/>
                <a:cs typeface="Calibri" panose="020F0502020204030204" pitchFamily="34" charset="0"/>
              </a:rPr>
              <a:t>Gradient Descent</a:t>
            </a:r>
          </a:p>
        </p:txBody>
      </p:sp>
      <p:cxnSp>
        <p:nvCxnSpPr>
          <p:cNvPr id="15" name="Straight Arrow Connector 14">
            <a:extLst>
              <a:ext uri="{FF2B5EF4-FFF2-40B4-BE49-F238E27FC236}">
                <a16:creationId xmlns:a16="http://schemas.microsoft.com/office/drawing/2014/main" id="{FE97A6F6-A071-491C-A225-24610DDA32F8}"/>
              </a:ext>
            </a:extLst>
          </p:cNvPr>
          <p:cNvCxnSpPr>
            <a:stCxn id="12" idx="0"/>
          </p:cNvCxnSpPr>
          <p:nvPr/>
        </p:nvCxnSpPr>
        <p:spPr>
          <a:xfrm flipV="1">
            <a:off x="744715" y="1775744"/>
            <a:ext cx="626885" cy="555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ADF463-F9A3-496B-BC5D-AFD8A2FB4AEB}"/>
              </a:ext>
            </a:extLst>
          </p:cNvPr>
          <p:cNvCxnSpPr>
            <a:stCxn id="12" idx="2"/>
          </p:cNvCxnSpPr>
          <p:nvPr/>
        </p:nvCxnSpPr>
        <p:spPr>
          <a:xfrm>
            <a:off x="744715" y="2592542"/>
            <a:ext cx="483450" cy="545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8076408-B446-44A1-A88B-904199BEA02C}"/>
              </a:ext>
            </a:extLst>
          </p:cNvPr>
          <p:cNvCxnSpPr>
            <a:stCxn id="13" idx="0"/>
          </p:cNvCxnSpPr>
          <p:nvPr/>
        </p:nvCxnSpPr>
        <p:spPr>
          <a:xfrm flipH="1" flipV="1">
            <a:off x="2635624" y="1604682"/>
            <a:ext cx="1076474" cy="72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2F678F-82CD-4CC5-BA73-5B5278B62D9F}"/>
              </a:ext>
            </a:extLst>
          </p:cNvPr>
          <p:cNvCxnSpPr>
            <a:stCxn id="13" idx="2"/>
          </p:cNvCxnSpPr>
          <p:nvPr/>
        </p:nvCxnSpPr>
        <p:spPr>
          <a:xfrm flipH="1">
            <a:off x="2528047" y="2592542"/>
            <a:ext cx="1184051" cy="724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2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54615B-4FF5-423D-B821-EDE37DB3CDD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127</a:t>
            </a:fld>
            <a:endParaRPr lang="en-US" dirty="0"/>
          </a:p>
        </p:txBody>
      </p:sp>
      <p:sp>
        <p:nvSpPr>
          <p:cNvPr id="3" name="TextBox 2">
            <a:extLst>
              <a:ext uri="{FF2B5EF4-FFF2-40B4-BE49-F238E27FC236}">
                <a16:creationId xmlns:a16="http://schemas.microsoft.com/office/drawing/2014/main" id="{175FA5F6-5758-4C62-AF03-A991F8645629}"/>
              </a:ext>
            </a:extLst>
          </p:cNvPr>
          <p:cNvSpPr txBox="1"/>
          <p:nvPr/>
        </p:nvSpPr>
        <p:spPr>
          <a:xfrm>
            <a:off x="762000" y="4476750"/>
            <a:ext cx="7620000" cy="246221"/>
          </a:xfrm>
          <a:prstGeom prst="rect">
            <a:avLst/>
          </a:prstGeom>
          <a:noFill/>
        </p:spPr>
        <p:txBody>
          <a:bodyPr wrap="square" rtlCol="0">
            <a:spAutoFit/>
          </a:bodyPr>
          <a:lstStyle/>
          <a:p>
            <a:pPr algn="ctr"/>
            <a:r>
              <a:rPr lang="en-US" sz="1000" dirty="0">
                <a:solidFill>
                  <a:schemeClr val="tx2"/>
                </a:solidFill>
              </a:rPr>
              <a:t>Source: https://cdn-images-1.medium.com/max/1600/0*D7zG46WrdKx54pbU.gif</a:t>
            </a:r>
          </a:p>
        </p:txBody>
      </p:sp>
      <p:pic>
        <p:nvPicPr>
          <p:cNvPr id="5" name="Picture 4" descr="A close up of a map&#10;&#10;Description automatically generated">
            <a:extLst>
              <a:ext uri="{FF2B5EF4-FFF2-40B4-BE49-F238E27FC236}">
                <a16:creationId xmlns:a16="http://schemas.microsoft.com/office/drawing/2014/main" id="{D1FCA576-5C82-468F-98C5-3CB941093416}"/>
              </a:ext>
            </a:extLst>
          </p:cNvPr>
          <p:cNvPicPr>
            <a:picLocks noChangeAspect="1"/>
          </p:cNvPicPr>
          <p:nvPr/>
        </p:nvPicPr>
        <p:blipFill>
          <a:blip r:embed="rId2"/>
          <a:stretch>
            <a:fillRect/>
          </a:stretch>
        </p:blipFill>
        <p:spPr>
          <a:xfrm>
            <a:off x="152400" y="840740"/>
            <a:ext cx="8839200" cy="3462020"/>
          </a:xfrm>
          <a:prstGeom prst="rect">
            <a:avLst/>
          </a:prstGeom>
        </p:spPr>
      </p:pic>
    </p:spTree>
    <p:extLst>
      <p:ext uri="{BB962C8B-B14F-4D97-AF65-F5344CB8AC3E}">
        <p14:creationId xmlns:p14="http://schemas.microsoft.com/office/powerpoint/2010/main" val="1747633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7BA04-5B02-4EBB-8402-C8B50230C4A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128</a:t>
            </a:fld>
            <a:endParaRPr lang="en-US" sz="1200" dirty="0">
              <a:solidFill>
                <a:srgbClr val="888888"/>
              </a:solidFill>
            </a:endParaRPr>
          </a:p>
        </p:txBody>
      </p:sp>
      <p:sp>
        <p:nvSpPr>
          <p:cNvPr id="3" name="TextBox 2">
            <a:extLst>
              <a:ext uri="{FF2B5EF4-FFF2-40B4-BE49-F238E27FC236}">
                <a16:creationId xmlns:a16="http://schemas.microsoft.com/office/drawing/2014/main" id="{E1E3F5B4-B266-4269-8865-3AB783829B9E}"/>
              </a:ext>
            </a:extLst>
          </p:cNvPr>
          <p:cNvSpPr txBox="1"/>
          <p:nvPr/>
        </p:nvSpPr>
        <p:spPr>
          <a:xfrm>
            <a:off x="526211" y="4133911"/>
            <a:ext cx="8091578" cy="861774"/>
          </a:xfrm>
          <a:prstGeom prst="rect">
            <a:avLst/>
          </a:prstGeom>
          <a:noFill/>
        </p:spPr>
        <p:txBody>
          <a:bodyPr wrap="square" rtlCol="0">
            <a:spAutoFit/>
          </a:bodyPr>
          <a:lstStyle/>
          <a:p>
            <a:pPr algn="ctr"/>
            <a:r>
              <a:rPr lang="en-US" sz="1000" dirty="0">
                <a:solidFill>
                  <a:schemeClr val="tx2"/>
                </a:solidFill>
              </a:rPr>
              <a:t>Source: https://rceni.com/wp-content/uploads/2017/04/google-reconocimiento-imagen-2.jpg; https://www.soundandvision.com/images/styles/600_wide/public/122116_parks_voice.jpg;</a:t>
            </a:r>
          </a:p>
          <a:p>
            <a:pPr algn="ctr"/>
            <a:r>
              <a:rPr lang="en-US" sz="1000" dirty="0">
                <a:solidFill>
                  <a:schemeClr val="tx2"/>
                </a:solidFill>
              </a:rPr>
              <a:t>http://blog.webcertain.com/wp-content/uploads/2015/02/machine-translation-search-engines.jpg;</a:t>
            </a:r>
          </a:p>
          <a:p>
            <a:pPr algn="ctr"/>
            <a:r>
              <a:rPr lang="en-US" sz="1000" dirty="0">
                <a:solidFill>
                  <a:schemeClr val="tx2"/>
                </a:solidFill>
              </a:rPr>
              <a:t>http://cdn.shopify.com/s/files/1/0196/5170/files/autonomous-driving-inline2-photo-dog_grande.jpg?6853240418786607017;</a:t>
            </a:r>
          </a:p>
          <a:p>
            <a:pPr algn="ctr"/>
            <a:r>
              <a:rPr lang="en-US" sz="1000" dirty="0">
                <a:solidFill>
                  <a:schemeClr val="tx2"/>
                </a:solidFill>
              </a:rPr>
              <a:t>https://qz.com/wp-content/uploads/2017/05/rtx37iwd1-e1495822530442.jpg?quality=80&amp;strip=all&amp;w=3158 </a:t>
            </a:r>
          </a:p>
        </p:txBody>
      </p:sp>
      <p:pic>
        <p:nvPicPr>
          <p:cNvPr id="5" name="Picture 4" descr="A picture containing cake, birthday, lit, candle&#10;&#10;Description generated with very high confidence">
            <a:extLst>
              <a:ext uri="{FF2B5EF4-FFF2-40B4-BE49-F238E27FC236}">
                <a16:creationId xmlns:a16="http://schemas.microsoft.com/office/drawing/2014/main" id="{BB8730F4-C32D-4EC1-958B-E507F66C3CF4}"/>
              </a:ext>
            </a:extLst>
          </p:cNvPr>
          <p:cNvPicPr>
            <a:picLocks noChangeAspect="1"/>
          </p:cNvPicPr>
          <p:nvPr/>
        </p:nvPicPr>
        <p:blipFill>
          <a:blip r:embed="rId2"/>
          <a:stretch>
            <a:fillRect/>
          </a:stretch>
        </p:blipFill>
        <p:spPr>
          <a:xfrm>
            <a:off x="293300" y="159432"/>
            <a:ext cx="2311878" cy="1732860"/>
          </a:xfrm>
          <a:prstGeom prst="rect">
            <a:avLst/>
          </a:prstGeom>
        </p:spPr>
      </p:pic>
      <p:sp>
        <p:nvSpPr>
          <p:cNvPr id="6" name="TextBox 5">
            <a:extLst>
              <a:ext uri="{FF2B5EF4-FFF2-40B4-BE49-F238E27FC236}">
                <a16:creationId xmlns:a16="http://schemas.microsoft.com/office/drawing/2014/main" id="{26AF8A60-9F05-4891-93F6-2FEC50F12004}"/>
              </a:ext>
            </a:extLst>
          </p:cNvPr>
          <p:cNvSpPr txBox="1"/>
          <p:nvPr/>
        </p:nvSpPr>
        <p:spPr>
          <a:xfrm>
            <a:off x="396816" y="1990942"/>
            <a:ext cx="2104845"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Computer vision</a:t>
            </a:r>
          </a:p>
        </p:txBody>
      </p:sp>
      <p:pic>
        <p:nvPicPr>
          <p:cNvPr id="8" name="Picture 7" descr="A close up of a piece of paper&#10;&#10;Description generated with high confidence">
            <a:extLst>
              <a:ext uri="{FF2B5EF4-FFF2-40B4-BE49-F238E27FC236}">
                <a16:creationId xmlns:a16="http://schemas.microsoft.com/office/drawing/2014/main" id="{AA1A4D1A-A91C-4172-97D3-30D01E8E955B}"/>
              </a:ext>
            </a:extLst>
          </p:cNvPr>
          <p:cNvPicPr>
            <a:picLocks noChangeAspect="1"/>
          </p:cNvPicPr>
          <p:nvPr/>
        </p:nvPicPr>
        <p:blipFill>
          <a:blip r:embed="rId3"/>
          <a:stretch>
            <a:fillRect/>
          </a:stretch>
        </p:blipFill>
        <p:spPr>
          <a:xfrm>
            <a:off x="3279324" y="150677"/>
            <a:ext cx="2311878" cy="1741615"/>
          </a:xfrm>
          <a:prstGeom prst="rect">
            <a:avLst/>
          </a:prstGeom>
        </p:spPr>
      </p:pic>
      <p:sp>
        <p:nvSpPr>
          <p:cNvPr id="9" name="TextBox 8">
            <a:extLst>
              <a:ext uri="{FF2B5EF4-FFF2-40B4-BE49-F238E27FC236}">
                <a16:creationId xmlns:a16="http://schemas.microsoft.com/office/drawing/2014/main" id="{8EC796AD-7CE5-4A53-BE01-048D481AFA96}"/>
              </a:ext>
            </a:extLst>
          </p:cNvPr>
          <p:cNvSpPr txBox="1"/>
          <p:nvPr/>
        </p:nvSpPr>
        <p:spPr>
          <a:xfrm>
            <a:off x="3020530" y="1990942"/>
            <a:ext cx="2829466"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Speech recognition/text-to-speech</a:t>
            </a:r>
          </a:p>
        </p:txBody>
      </p:sp>
      <p:pic>
        <p:nvPicPr>
          <p:cNvPr id="11" name="Picture 10" descr="A person holding a sign&#10;&#10;Description generated with high confidence">
            <a:extLst>
              <a:ext uri="{FF2B5EF4-FFF2-40B4-BE49-F238E27FC236}">
                <a16:creationId xmlns:a16="http://schemas.microsoft.com/office/drawing/2014/main" id="{6539D37C-6B3F-4CF3-800A-AF6E06CE8322}"/>
              </a:ext>
            </a:extLst>
          </p:cNvPr>
          <p:cNvPicPr>
            <a:picLocks noChangeAspect="1"/>
          </p:cNvPicPr>
          <p:nvPr/>
        </p:nvPicPr>
        <p:blipFill rotWithShape="1">
          <a:blip r:embed="rId4"/>
          <a:srcRect l="9145" r="24874"/>
          <a:stretch/>
        </p:blipFill>
        <p:spPr>
          <a:xfrm>
            <a:off x="6265347" y="147815"/>
            <a:ext cx="2464585" cy="1741615"/>
          </a:xfrm>
          <a:prstGeom prst="rect">
            <a:avLst/>
          </a:prstGeom>
        </p:spPr>
      </p:pic>
      <p:sp>
        <p:nvSpPr>
          <p:cNvPr id="12" name="TextBox 11">
            <a:extLst>
              <a:ext uri="{FF2B5EF4-FFF2-40B4-BE49-F238E27FC236}">
                <a16:creationId xmlns:a16="http://schemas.microsoft.com/office/drawing/2014/main" id="{B655F54A-BBA0-413A-AE13-652FA2E9CF08}"/>
              </a:ext>
            </a:extLst>
          </p:cNvPr>
          <p:cNvSpPr txBox="1"/>
          <p:nvPr/>
        </p:nvSpPr>
        <p:spPr>
          <a:xfrm>
            <a:off x="6445216" y="1990942"/>
            <a:ext cx="2104845"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AR translation</a:t>
            </a:r>
          </a:p>
        </p:txBody>
      </p:sp>
      <p:pic>
        <p:nvPicPr>
          <p:cNvPr id="14" name="Picture 13" descr="A dog sitting on the seat of a car&#10;&#10;Description generated with very high confidence">
            <a:extLst>
              <a:ext uri="{FF2B5EF4-FFF2-40B4-BE49-F238E27FC236}">
                <a16:creationId xmlns:a16="http://schemas.microsoft.com/office/drawing/2014/main" id="{819BA510-C7FE-4E56-9CE4-7AEDA7FEBF4D}"/>
              </a:ext>
            </a:extLst>
          </p:cNvPr>
          <p:cNvPicPr>
            <a:picLocks noChangeAspect="1"/>
          </p:cNvPicPr>
          <p:nvPr/>
        </p:nvPicPr>
        <p:blipFill rotWithShape="1">
          <a:blip r:embed="rId5"/>
          <a:srcRect l="19449" r="19449"/>
          <a:stretch/>
        </p:blipFill>
        <p:spPr>
          <a:xfrm>
            <a:off x="636327" y="2397369"/>
            <a:ext cx="1625822" cy="1625822"/>
          </a:xfrm>
          <a:prstGeom prst="rect">
            <a:avLst/>
          </a:prstGeom>
        </p:spPr>
      </p:pic>
      <p:sp>
        <p:nvSpPr>
          <p:cNvPr id="15" name="TextBox 14">
            <a:extLst>
              <a:ext uri="{FF2B5EF4-FFF2-40B4-BE49-F238E27FC236}">
                <a16:creationId xmlns:a16="http://schemas.microsoft.com/office/drawing/2014/main" id="{2B080515-1DDA-452D-A87A-946ED91D15AA}"/>
              </a:ext>
            </a:extLst>
          </p:cNvPr>
          <p:cNvSpPr txBox="1"/>
          <p:nvPr/>
        </p:nvSpPr>
        <p:spPr>
          <a:xfrm>
            <a:off x="2374834" y="2954705"/>
            <a:ext cx="1291392"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Autonomous </a:t>
            </a:r>
          </a:p>
          <a:p>
            <a:pPr algn="ctr"/>
            <a:r>
              <a:rPr lang="en-US" dirty="0">
                <a:latin typeface="Calibri" panose="020F0502020204030204" pitchFamily="34" charset="0"/>
                <a:cs typeface="Calibri" panose="020F0502020204030204" pitchFamily="34" charset="0"/>
              </a:rPr>
              <a:t>driving</a:t>
            </a:r>
          </a:p>
        </p:txBody>
      </p:sp>
      <p:pic>
        <p:nvPicPr>
          <p:cNvPr id="17" name="Picture 16" descr="A person sitting at a desk&#10;&#10;Description generated with high confidence">
            <a:extLst>
              <a:ext uri="{FF2B5EF4-FFF2-40B4-BE49-F238E27FC236}">
                <a16:creationId xmlns:a16="http://schemas.microsoft.com/office/drawing/2014/main" id="{03569E7D-7B64-4AC1-AA76-C6CE9F7D24F6}"/>
              </a:ext>
            </a:extLst>
          </p:cNvPr>
          <p:cNvPicPr>
            <a:picLocks noChangeAspect="1"/>
          </p:cNvPicPr>
          <p:nvPr/>
        </p:nvPicPr>
        <p:blipFill rotWithShape="1">
          <a:blip r:embed="rId6"/>
          <a:srcRect l="21738" r="21738"/>
          <a:stretch/>
        </p:blipFill>
        <p:spPr>
          <a:xfrm>
            <a:off x="6709213" y="2427890"/>
            <a:ext cx="1576850" cy="1576850"/>
          </a:xfrm>
          <a:prstGeom prst="rect">
            <a:avLst/>
          </a:prstGeom>
        </p:spPr>
      </p:pic>
      <p:sp>
        <p:nvSpPr>
          <p:cNvPr id="18" name="TextBox 17">
            <a:extLst>
              <a:ext uri="{FF2B5EF4-FFF2-40B4-BE49-F238E27FC236}">
                <a16:creationId xmlns:a16="http://schemas.microsoft.com/office/drawing/2014/main" id="{E64F52AA-D27E-47DB-B3B1-ADCA87EF9778}"/>
              </a:ext>
            </a:extLst>
          </p:cNvPr>
          <p:cNvSpPr txBox="1"/>
          <p:nvPr/>
        </p:nvSpPr>
        <p:spPr>
          <a:xfrm>
            <a:off x="5266747" y="2954705"/>
            <a:ext cx="1332461"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Defeating </a:t>
            </a:r>
          </a:p>
          <a:p>
            <a:pPr algn="ctr"/>
            <a:r>
              <a:rPr lang="en-US" dirty="0">
                <a:latin typeface="Calibri" panose="020F0502020204030204" pitchFamily="34" charset="0"/>
                <a:cs typeface="Calibri" panose="020F0502020204030204" pitchFamily="34" charset="0"/>
              </a:rPr>
              <a:t>Go champions</a:t>
            </a:r>
          </a:p>
        </p:txBody>
      </p:sp>
    </p:spTree>
    <p:extLst>
      <p:ext uri="{BB962C8B-B14F-4D97-AF65-F5344CB8AC3E}">
        <p14:creationId xmlns:p14="http://schemas.microsoft.com/office/powerpoint/2010/main" val="248936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067851-C8A0-4A07-BD4C-0BD6E4F4777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129</a:t>
            </a:fld>
            <a:endParaRPr lang="en-US" sz="1200" dirty="0">
              <a:solidFill>
                <a:srgbClr val="888888"/>
              </a:solidFill>
            </a:endParaRPr>
          </a:p>
        </p:txBody>
      </p:sp>
      <p:sp>
        <p:nvSpPr>
          <p:cNvPr id="3" name="TextBox 2">
            <a:extLst>
              <a:ext uri="{FF2B5EF4-FFF2-40B4-BE49-F238E27FC236}">
                <a16:creationId xmlns:a16="http://schemas.microsoft.com/office/drawing/2014/main" id="{B6D0DCA2-EFD2-48CF-9EE6-D52F8D9AEEE4}"/>
              </a:ext>
            </a:extLst>
          </p:cNvPr>
          <p:cNvSpPr txBox="1"/>
          <p:nvPr/>
        </p:nvSpPr>
        <p:spPr>
          <a:xfrm>
            <a:off x="1122218" y="4435707"/>
            <a:ext cx="6899564" cy="246221"/>
          </a:xfrm>
          <a:prstGeom prst="rect">
            <a:avLst/>
          </a:prstGeom>
          <a:noFill/>
        </p:spPr>
        <p:txBody>
          <a:bodyPr wrap="square" rtlCol="0">
            <a:spAutoFit/>
          </a:bodyPr>
          <a:lstStyle/>
          <a:p>
            <a:pPr algn="ctr"/>
            <a:r>
              <a:rPr lang="en-US" sz="1000" dirty="0">
                <a:solidFill>
                  <a:schemeClr val="tx2"/>
                </a:solidFill>
              </a:rPr>
              <a:t>Source: https://cdn-images-1.medium.com/max/2000/1*cuTSPlTq0a_327iTPJyD-Q.png</a:t>
            </a:r>
          </a:p>
        </p:txBody>
      </p:sp>
      <p:pic>
        <p:nvPicPr>
          <p:cNvPr id="5" name="Picture 4">
            <a:extLst>
              <a:ext uri="{FF2B5EF4-FFF2-40B4-BE49-F238E27FC236}">
                <a16:creationId xmlns:a16="http://schemas.microsoft.com/office/drawing/2014/main" id="{8C4184DE-60A6-42FB-BDC1-8A8FC99C3CF8}"/>
              </a:ext>
            </a:extLst>
          </p:cNvPr>
          <p:cNvPicPr>
            <a:picLocks noChangeAspect="1"/>
          </p:cNvPicPr>
          <p:nvPr/>
        </p:nvPicPr>
        <p:blipFill>
          <a:blip r:embed="rId2"/>
          <a:stretch>
            <a:fillRect/>
          </a:stretch>
        </p:blipFill>
        <p:spPr>
          <a:xfrm>
            <a:off x="3095385" y="67256"/>
            <a:ext cx="2953230" cy="4425916"/>
          </a:xfrm>
          <a:prstGeom prst="rect">
            <a:avLst/>
          </a:prstGeom>
        </p:spPr>
      </p:pic>
      <p:sp>
        <p:nvSpPr>
          <p:cNvPr id="6" name="Speech Bubble: Rectangle with Corners Rounded 5">
            <a:extLst>
              <a:ext uri="{FF2B5EF4-FFF2-40B4-BE49-F238E27FC236}">
                <a16:creationId xmlns:a16="http://schemas.microsoft.com/office/drawing/2014/main" id="{09F26097-6684-4C03-9239-8CB772D5A4A0}"/>
              </a:ext>
            </a:extLst>
          </p:cNvPr>
          <p:cNvSpPr/>
          <p:nvPr/>
        </p:nvSpPr>
        <p:spPr>
          <a:xfrm>
            <a:off x="622738" y="1811987"/>
            <a:ext cx="2396359" cy="759763"/>
          </a:xfrm>
          <a:prstGeom prst="wedgeRoundRectCallout">
            <a:avLst>
              <a:gd name="adj1" fmla="val 54496"/>
              <a:gd name="adj2" fmla="val 958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latin typeface="Calibri" panose="020F0502020204030204" pitchFamily="34" charset="0"/>
                <a:cs typeface="Calibri" panose="020F0502020204030204" pitchFamily="34" charset="0"/>
              </a:rPr>
              <a:t>A variety of different ANN architectures exist to solve different types of problems…</a:t>
            </a:r>
          </a:p>
        </p:txBody>
      </p:sp>
      <p:sp>
        <p:nvSpPr>
          <p:cNvPr id="7" name="Speech Bubble: Rectangle with Corners Rounded 6">
            <a:extLst>
              <a:ext uri="{FF2B5EF4-FFF2-40B4-BE49-F238E27FC236}">
                <a16:creationId xmlns:a16="http://schemas.microsoft.com/office/drawing/2014/main" id="{B801D6A9-AE9C-4F42-BCF0-DBFE850BF102}"/>
              </a:ext>
            </a:extLst>
          </p:cNvPr>
          <p:cNvSpPr/>
          <p:nvPr/>
        </p:nvSpPr>
        <p:spPr>
          <a:xfrm>
            <a:off x="6124903" y="1545022"/>
            <a:ext cx="2490952" cy="1293694"/>
          </a:xfrm>
          <a:prstGeom prst="wedgeRoundRectCallout">
            <a:avLst>
              <a:gd name="adj1" fmla="val -54715"/>
              <a:gd name="adj2" fmla="val 9586"/>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latin typeface="Calibri" panose="020F0502020204030204" pitchFamily="34" charset="0"/>
                <a:cs typeface="Calibri" panose="020F0502020204030204" pitchFamily="34" charset="0"/>
              </a:rPr>
              <a:t>For example:</a:t>
            </a:r>
          </a:p>
          <a:p>
            <a:pPr algn="ctr"/>
            <a:r>
              <a:rPr lang="en-US" sz="1200" b="1">
                <a:latin typeface="Calibri" panose="020F0502020204030204" pitchFamily="34" charset="0"/>
                <a:cs typeface="Calibri" panose="020F0502020204030204" pitchFamily="34" charset="0"/>
              </a:rPr>
              <a:t>Convolutional </a:t>
            </a:r>
            <a:r>
              <a:rPr lang="en-US" sz="1200" b="1" dirty="0">
                <a:latin typeface="Calibri" panose="020F0502020204030204" pitchFamily="34" charset="0"/>
                <a:cs typeface="Calibri" panose="020F0502020204030204" pitchFamily="34" charset="0"/>
              </a:rPr>
              <a:t>NNs </a:t>
            </a:r>
            <a:r>
              <a:rPr lang="en-US" sz="1200" dirty="0">
                <a:latin typeface="Calibri" panose="020F0502020204030204" pitchFamily="34" charset="0"/>
                <a:cs typeface="Calibri" panose="020F0502020204030204" pitchFamily="34" charset="0"/>
              </a:rPr>
              <a:t>for computer vision</a:t>
            </a:r>
          </a:p>
          <a:p>
            <a:pPr algn="ctr"/>
            <a:r>
              <a:rPr lang="en-US" sz="1200" b="1" dirty="0">
                <a:latin typeface="Calibri" panose="020F0502020204030204" pitchFamily="34" charset="0"/>
                <a:cs typeface="Calibri" panose="020F0502020204030204" pitchFamily="34" charset="0"/>
              </a:rPr>
              <a:t>Recurrent NNs </a:t>
            </a:r>
            <a:r>
              <a:rPr lang="en-US" sz="1200" dirty="0">
                <a:latin typeface="Calibri" panose="020F0502020204030204" pitchFamily="34" charset="0"/>
                <a:cs typeface="Calibri" panose="020F0502020204030204" pitchFamily="34" charset="0"/>
              </a:rPr>
              <a:t>for natural language processing</a:t>
            </a:r>
          </a:p>
          <a:p>
            <a:pPr algn="ctr"/>
            <a:r>
              <a:rPr lang="en-US" sz="1200" b="1" dirty="0">
                <a:latin typeface="Calibri" panose="020F0502020204030204" pitchFamily="34" charset="0"/>
                <a:cs typeface="Calibri" panose="020F0502020204030204" pitchFamily="34" charset="0"/>
              </a:rPr>
              <a:t>Long/Short Term Memory NNs </a:t>
            </a:r>
            <a:r>
              <a:rPr lang="en-US" sz="1200" dirty="0">
                <a:latin typeface="Calibri" panose="020F0502020204030204" pitchFamily="34" charset="0"/>
                <a:cs typeface="Calibri" panose="020F0502020204030204" pitchFamily="34" charset="0"/>
              </a:rPr>
              <a:t>for time series</a:t>
            </a:r>
          </a:p>
        </p:txBody>
      </p:sp>
    </p:spTree>
    <p:extLst>
      <p:ext uri="{BB962C8B-B14F-4D97-AF65-F5344CB8AC3E}">
        <p14:creationId xmlns:p14="http://schemas.microsoft.com/office/powerpoint/2010/main" val="4974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mtClean="0"/>
              <a:pPr/>
              <a:t>13</a:t>
            </a:fld>
            <a:endParaRPr lang="en-US" dirty="0"/>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nchor="b">
            <a:normAutofit lnSpcReduction="10000"/>
          </a:bodyPr>
          <a:lstStyle/>
          <a:p>
            <a:r>
              <a:rPr lang="en-US" dirty="0"/>
              <a:t>Statistics, Probability, and Machine Learning</a:t>
            </a:r>
          </a:p>
        </p:txBody>
      </p:sp>
    </p:spTree>
    <p:extLst>
      <p:ext uri="{BB962C8B-B14F-4D97-AF65-F5344CB8AC3E}">
        <p14:creationId xmlns:p14="http://schemas.microsoft.com/office/powerpoint/2010/main" val="25671271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95755E-9928-43B2-A5EF-8C6E0107D45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130</a:t>
            </a:fld>
            <a:endParaRPr lang="en-US" sz="1200" dirty="0">
              <a:solidFill>
                <a:srgbClr val="888888"/>
              </a:solidFill>
            </a:endParaRPr>
          </a:p>
        </p:txBody>
      </p:sp>
      <p:sp>
        <p:nvSpPr>
          <p:cNvPr id="3" name="Text Placeholder 2">
            <a:extLst>
              <a:ext uri="{FF2B5EF4-FFF2-40B4-BE49-F238E27FC236}">
                <a16:creationId xmlns:a16="http://schemas.microsoft.com/office/drawing/2014/main" id="{FFB95475-8C6E-468E-AE6E-672622703CF5}"/>
              </a:ext>
            </a:extLst>
          </p:cNvPr>
          <p:cNvSpPr>
            <a:spLocks noGrp="1"/>
          </p:cNvSpPr>
          <p:nvPr>
            <p:ph type="body" sz="quarter" idx="13"/>
          </p:nvPr>
        </p:nvSpPr>
        <p:spPr/>
        <p:txBody>
          <a:bodyPr/>
          <a:lstStyle/>
          <a:p>
            <a:r>
              <a:rPr lang="en-US" dirty="0"/>
              <a:t>Tensor Playground</a:t>
            </a:r>
          </a:p>
        </p:txBody>
      </p:sp>
      <p:sp>
        <p:nvSpPr>
          <p:cNvPr id="4" name="Text Placeholder 3">
            <a:extLst>
              <a:ext uri="{FF2B5EF4-FFF2-40B4-BE49-F238E27FC236}">
                <a16:creationId xmlns:a16="http://schemas.microsoft.com/office/drawing/2014/main" id="{23717C76-6A5E-4C6B-A3EE-A189FE3AA5E2}"/>
              </a:ext>
            </a:extLst>
          </p:cNvPr>
          <p:cNvSpPr>
            <a:spLocks noGrp="1"/>
          </p:cNvSpPr>
          <p:nvPr>
            <p:ph type="body" sz="quarter" idx="14"/>
          </p:nvPr>
        </p:nvSpPr>
        <p:spPr/>
        <p:txBody>
          <a:bodyPr/>
          <a:lstStyle/>
          <a:p>
            <a:r>
              <a:rPr lang="en-US" dirty="0"/>
              <a:t>https://playground.tensorflow.org</a:t>
            </a:r>
          </a:p>
        </p:txBody>
      </p:sp>
    </p:spTree>
    <p:extLst>
      <p:ext uri="{BB962C8B-B14F-4D97-AF65-F5344CB8AC3E}">
        <p14:creationId xmlns:p14="http://schemas.microsoft.com/office/powerpoint/2010/main" val="21073737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FA2A68-507F-4FB0-B033-DBC3DCF4E2E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131</a:t>
            </a:fld>
            <a:endParaRPr lang="en-US" sz="1200" dirty="0">
              <a:solidFill>
                <a:srgbClr val="888888"/>
              </a:solidFill>
            </a:endParaRPr>
          </a:p>
        </p:txBody>
      </p:sp>
      <p:sp>
        <p:nvSpPr>
          <p:cNvPr id="3" name="Text Placeholder 2">
            <a:extLst>
              <a:ext uri="{FF2B5EF4-FFF2-40B4-BE49-F238E27FC236}">
                <a16:creationId xmlns:a16="http://schemas.microsoft.com/office/drawing/2014/main" id="{69DD3A67-EF8C-41D7-9A8B-515B80A03FB0}"/>
              </a:ext>
            </a:extLst>
          </p:cNvPr>
          <p:cNvSpPr>
            <a:spLocks noGrp="1"/>
          </p:cNvSpPr>
          <p:nvPr>
            <p:ph type="body" sz="quarter" idx="13"/>
          </p:nvPr>
        </p:nvSpPr>
        <p:spPr/>
        <p:txBody>
          <a:bodyPr/>
          <a:lstStyle/>
          <a:p>
            <a:r>
              <a:rPr lang="en-US" dirty="0"/>
              <a:t>Convolutional Neural Networks (CNNs)</a:t>
            </a:r>
          </a:p>
        </p:txBody>
      </p:sp>
      <p:sp>
        <p:nvSpPr>
          <p:cNvPr id="4" name="Text Placeholder 3">
            <a:extLst>
              <a:ext uri="{FF2B5EF4-FFF2-40B4-BE49-F238E27FC236}">
                <a16:creationId xmlns:a16="http://schemas.microsoft.com/office/drawing/2014/main" id="{9563BBCA-064E-49B0-A506-5AC875849F03}"/>
              </a:ext>
            </a:extLst>
          </p:cNvPr>
          <p:cNvSpPr>
            <a:spLocks noGrp="1"/>
          </p:cNvSpPr>
          <p:nvPr>
            <p:ph type="body" sz="quarter" idx="14"/>
          </p:nvPr>
        </p:nvSpPr>
        <p:spPr/>
        <p:txBody>
          <a:bodyPr/>
          <a:lstStyle/>
          <a:p>
            <a:r>
              <a:rPr lang="en-US" dirty="0"/>
              <a:t>Giving computers “vision” since 1998</a:t>
            </a:r>
          </a:p>
        </p:txBody>
      </p:sp>
    </p:spTree>
    <p:extLst>
      <p:ext uri="{BB962C8B-B14F-4D97-AF65-F5344CB8AC3E}">
        <p14:creationId xmlns:p14="http://schemas.microsoft.com/office/powerpoint/2010/main" val="5895377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B787C8-AA36-45A3-A080-585A59624A9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132</a:t>
            </a:fld>
            <a:endParaRPr lang="en-US" sz="1200" dirty="0">
              <a:solidFill>
                <a:srgbClr val="888888"/>
              </a:solidFill>
            </a:endParaRPr>
          </a:p>
        </p:txBody>
      </p:sp>
      <p:sp>
        <p:nvSpPr>
          <p:cNvPr id="5" name="TextBox 4">
            <a:extLst>
              <a:ext uri="{FF2B5EF4-FFF2-40B4-BE49-F238E27FC236}">
                <a16:creationId xmlns:a16="http://schemas.microsoft.com/office/drawing/2014/main" id="{B86BC392-116F-4019-9746-FED4D7D8CB7D}"/>
              </a:ext>
            </a:extLst>
          </p:cNvPr>
          <p:cNvSpPr txBox="1"/>
          <p:nvPr/>
        </p:nvSpPr>
        <p:spPr>
          <a:xfrm>
            <a:off x="526211" y="4133911"/>
            <a:ext cx="8091578" cy="246221"/>
          </a:xfrm>
          <a:prstGeom prst="rect">
            <a:avLst/>
          </a:prstGeom>
          <a:noFill/>
        </p:spPr>
        <p:txBody>
          <a:bodyPr wrap="square" rtlCol="0">
            <a:spAutoFit/>
          </a:bodyPr>
          <a:lstStyle/>
          <a:p>
            <a:pPr algn="ctr"/>
            <a:r>
              <a:rPr lang="en-US" sz="1000" dirty="0">
                <a:solidFill>
                  <a:schemeClr val="tx2"/>
                </a:solidFill>
              </a:rPr>
              <a:t>Source: http://curiousily.com/assets/14.tensorflow_for_hackers_part_3_files/1475211614805.png</a:t>
            </a:r>
          </a:p>
        </p:txBody>
      </p:sp>
      <p:pic>
        <p:nvPicPr>
          <p:cNvPr id="7" name="Picture 6" descr="A close up of a dog&#10;&#10;Description generated with high confidence">
            <a:extLst>
              <a:ext uri="{FF2B5EF4-FFF2-40B4-BE49-F238E27FC236}">
                <a16:creationId xmlns:a16="http://schemas.microsoft.com/office/drawing/2014/main" id="{9B2191FC-67B9-49E3-9D04-DC01D72D1F38}"/>
              </a:ext>
            </a:extLst>
          </p:cNvPr>
          <p:cNvPicPr>
            <a:picLocks noChangeAspect="1"/>
          </p:cNvPicPr>
          <p:nvPr/>
        </p:nvPicPr>
        <p:blipFill>
          <a:blip r:embed="rId2"/>
          <a:stretch>
            <a:fillRect/>
          </a:stretch>
        </p:blipFill>
        <p:spPr>
          <a:xfrm>
            <a:off x="1530706" y="531845"/>
            <a:ext cx="6082588" cy="3493378"/>
          </a:xfrm>
          <a:prstGeom prst="rect">
            <a:avLst/>
          </a:prstGeom>
        </p:spPr>
      </p:pic>
    </p:spTree>
    <p:extLst>
      <p:ext uri="{BB962C8B-B14F-4D97-AF65-F5344CB8AC3E}">
        <p14:creationId xmlns:p14="http://schemas.microsoft.com/office/powerpoint/2010/main" val="20120824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36DD00-ECF6-47CD-AAA4-1CF28408183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133</a:t>
            </a:fld>
            <a:endParaRPr lang="en-US" sz="1200" dirty="0">
              <a:solidFill>
                <a:srgbClr val="888888"/>
              </a:solidFill>
            </a:endParaRPr>
          </a:p>
        </p:txBody>
      </p:sp>
      <p:sp>
        <p:nvSpPr>
          <p:cNvPr id="3" name="TextBox 2">
            <a:extLst>
              <a:ext uri="{FF2B5EF4-FFF2-40B4-BE49-F238E27FC236}">
                <a16:creationId xmlns:a16="http://schemas.microsoft.com/office/drawing/2014/main" id="{6E42A0B4-464F-4084-B1EA-1017CD273E54}"/>
              </a:ext>
            </a:extLst>
          </p:cNvPr>
          <p:cNvSpPr txBox="1"/>
          <p:nvPr/>
        </p:nvSpPr>
        <p:spPr>
          <a:xfrm>
            <a:off x="526211" y="4133911"/>
            <a:ext cx="8091578" cy="400110"/>
          </a:xfrm>
          <a:prstGeom prst="rect">
            <a:avLst/>
          </a:prstGeom>
          <a:noFill/>
        </p:spPr>
        <p:txBody>
          <a:bodyPr wrap="square" rtlCol="0">
            <a:spAutoFit/>
          </a:bodyPr>
          <a:lstStyle/>
          <a:p>
            <a:pPr algn="ctr"/>
            <a:r>
              <a:rPr lang="en-US" sz="1000" dirty="0">
                <a:solidFill>
                  <a:schemeClr val="tx2"/>
                </a:solidFill>
              </a:rPr>
              <a:t>Source: https://qph.fs.quoracdn.net/main-qimg-dbf541eca65a39307b509831934f522a-c; </a:t>
            </a:r>
          </a:p>
          <a:p>
            <a:pPr algn="ctr"/>
            <a:r>
              <a:rPr lang="en-US" sz="1000" dirty="0">
                <a:solidFill>
                  <a:schemeClr val="tx2"/>
                </a:solidFill>
              </a:rPr>
              <a:t>https://cdn-images-1.medium.com/max/1600/1*ZCjPUFrB6eHPRi4eyP6aaA.gif</a:t>
            </a:r>
          </a:p>
        </p:txBody>
      </p:sp>
      <p:pic>
        <p:nvPicPr>
          <p:cNvPr id="5" name="Picture 4" descr="A picture containing crossword puzzle, text&#10;&#10;Description generated with high confidence">
            <a:extLst>
              <a:ext uri="{FF2B5EF4-FFF2-40B4-BE49-F238E27FC236}">
                <a16:creationId xmlns:a16="http://schemas.microsoft.com/office/drawing/2014/main" id="{8251CFF9-0FA6-4E2F-9448-28A250337F27}"/>
              </a:ext>
            </a:extLst>
          </p:cNvPr>
          <p:cNvPicPr>
            <a:picLocks noChangeAspect="1"/>
          </p:cNvPicPr>
          <p:nvPr/>
        </p:nvPicPr>
        <p:blipFill>
          <a:blip r:embed="rId2"/>
          <a:stretch>
            <a:fillRect/>
          </a:stretch>
        </p:blipFill>
        <p:spPr>
          <a:xfrm>
            <a:off x="4063676" y="476311"/>
            <a:ext cx="5010150" cy="3657600"/>
          </a:xfrm>
          <a:prstGeom prst="rect">
            <a:avLst/>
          </a:prstGeom>
        </p:spPr>
      </p:pic>
      <p:pic>
        <p:nvPicPr>
          <p:cNvPr id="7" name="Picture 6" descr="A group of brown and white dog&#10;&#10;Description generated with high confidence">
            <a:extLst>
              <a:ext uri="{FF2B5EF4-FFF2-40B4-BE49-F238E27FC236}">
                <a16:creationId xmlns:a16="http://schemas.microsoft.com/office/drawing/2014/main" id="{94292D4E-CE9A-4FB7-8158-01932FD1915E}"/>
              </a:ext>
            </a:extLst>
          </p:cNvPr>
          <p:cNvPicPr>
            <a:picLocks noChangeAspect="1"/>
          </p:cNvPicPr>
          <p:nvPr/>
        </p:nvPicPr>
        <p:blipFill>
          <a:blip r:embed="rId3"/>
          <a:stretch>
            <a:fillRect/>
          </a:stretch>
        </p:blipFill>
        <p:spPr>
          <a:xfrm>
            <a:off x="1154440" y="1153497"/>
            <a:ext cx="2909236" cy="2836506"/>
          </a:xfrm>
          <a:prstGeom prst="rect">
            <a:avLst/>
          </a:prstGeom>
        </p:spPr>
      </p:pic>
    </p:spTree>
    <p:extLst>
      <p:ext uri="{BB962C8B-B14F-4D97-AF65-F5344CB8AC3E}">
        <p14:creationId xmlns:p14="http://schemas.microsoft.com/office/powerpoint/2010/main" val="18654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29CA01-C5DE-46A0-BC3E-3FAC5FECF7D2}"/>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134</a:t>
            </a:fld>
            <a:endParaRPr lang="en-US" sz="1200" dirty="0">
              <a:solidFill>
                <a:srgbClr val="888888"/>
              </a:solidFill>
            </a:endParaRPr>
          </a:p>
        </p:txBody>
      </p:sp>
      <p:sp>
        <p:nvSpPr>
          <p:cNvPr id="3" name="TextBox 2">
            <a:extLst>
              <a:ext uri="{FF2B5EF4-FFF2-40B4-BE49-F238E27FC236}">
                <a16:creationId xmlns:a16="http://schemas.microsoft.com/office/drawing/2014/main" id="{405B32D4-956E-4F67-BE72-FD20F9005207}"/>
              </a:ext>
            </a:extLst>
          </p:cNvPr>
          <p:cNvSpPr txBox="1"/>
          <p:nvPr/>
        </p:nvSpPr>
        <p:spPr>
          <a:xfrm>
            <a:off x="526211" y="4171950"/>
            <a:ext cx="8091578" cy="553998"/>
          </a:xfrm>
          <a:prstGeom prst="rect">
            <a:avLst/>
          </a:prstGeom>
          <a:noFill/>
        </p:spPr>
        <p:txBody>
          <a:bodyPr wrap="square" rtlCol="0">
            <a:spAutoFit/>
          </a:bodyPr>
          <a:lstStyle/>
          <a:p>
            <a:pPr algn="ctr"/>
            <a:r>
              <a:rPr lang="en-US" sz="1000" dirty="0">
                <a:solidFill>
                  <a:schemeClr val="tx2"/>
                </a:solidFill>
              </a:rPr>
              <a:t>Source: https://www.researchgate.net/profile/Santhiya_Rajan/post/How_will_channels_RGB_effect_convolutional_neural_network/attachment/5c67b72d3843b0544e664e12/AS%3A726829115666434%401550300973344/download/cnn_1.gif</a:t>
            </a:r>
          </a:p>
        </p:txBody>
      </p:sp>
      <p:pic>
        <p:nvPicPr>
          <p:cNvPr id="6" name="Picture 5">
            <a:extLst>
              <a:ext uri="{FF2B5EF4-FFF2-40B4-BE49-F238E27FC236}">
                <a16:creationId xmlns:a16="http://schemas.microsoft.com/office/drawing/2014/main" id="{2022BC27-5567-4B40-9C85-91909F2DDAD6}"/>
              </a:ext>
            </a:extLst>
          </p:cNvPr>
          <p:cNvPicPr>
            <a:picLocks noChangeAspect="1"/>
          </p:cNvPicPr>
          <p:nvPr/>
        </p:nvPicPr>
        <p:blipFill>
          <a:blip r:embed="rId2"/>
          <a:stretch>
            <a:fillRect/>
          </a:stretch>
        </p:blipFill>
        <p:spPr>
          <a:xfrm>
            <a:off x="1185333" y="360829"/>
            <a:ext cx="6773334" cy="3810000"/>
          </a:xfrm>
          <a:prstGeom prst="rect">
            <a:avLst/>
          </a:prstGeom>
        </p:spPr>
      </p:pic>
    </p:spTree>
    <p:extLst>
      <p:ext uri="{BB962C8B-B14F-4D97-AF65-F5344CB8AC3E}">
        <p14:creationId xmlns:p14="http://schemas.microsoft.com/office/powerpoint/2010/main" val="37264802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67CEBF-926A-44CC-868D-6249421FB1C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135</a:t>
            </a:fld>
            <a:endParaRPr lang="en-US" sz="1200" dirty="0">
              <a:solidFill>
                <a:srgbClr val="888888"/>
              </a:solidFill>
            </a:endParaRPr>
          </a:p>
        </p:txBody>
      </p:sp>
      <p:sp>
        <p:nvSpPr>
          <p:cNvPr id="3" name="TextBox 2">
            <a:extLst>
              <a:ext uri="{FF2B5EF4-FFF2-40B4-BE49-F238E27FC236}">
                <a16:creationId xmlns:a16="http://schemas.microsoft.com/office/drawing/2014/main" id="{9842B1B6-27A6-4A81-B0D3-07F0FC20347C}"/>
              </a:ext>
            </a:extLst>
          </p:cNvPr>
          <p:cNvSpPr txBox="1"/>
          <p:nvPr/>
        </p:nvSpPr>
        <p:spPr>
          <a:xfrm>
            <a:off x="526211" y="4476750"/>
            <a:ext cx="8091578" cy="400110"/>
          </a:xfrm>
          <a:prstGeom prst="rect">
            <a:avLst/>
          </a:prstGeom>
          <a:noFill/>
        </p:spPr>
        <p:txBody>
          <a:bodyPr wrap="square" rtlCol="0">
            <a:spAutoFit/>
          </a:bodyPr>
          <a:lstStyle/>
          <a:p>
            <a:pPr algn="ctr"/>
            <a:r>
              <a:rPr lang="en-US" sz="1000" dirty="0">
                <a:solidFill>
                  <a:schemeClr val="tx2"/>
                </a:solidFill>
              </a:rPr>
              <a:t>Source: https://cdn-images-1.medium.com/max/2400/1*vkQ0hXDaQv57sALXAJquxA.jpeg; https://qph.fs.quoracdn.net/main-qimg-98ecf7ba49710bf56042d035a74505b6; https://cdn-images-1.medium.com/max/1600/1*Lzx2pNLpHjGTKcofsaSH1g.png </a:t>
            </a:r>
          </a:p>
        </p:txBody>
      </p:sp>
      <p:pic>
        <p:nvPicPr>
          <p:cNvPr id="5" name="Picture 4" descr="A picture containing map, text&#10;&#10;Description automatically generated">
            <a:extLst>
              <a:ext uri="{FF2B5EF4-FFF2-40B4-BE49-F238E27FC236}">
                <a16:creationId xmlns:a16="http://schemas.microsoft.com/office/drawing/2014/main" id="{7C020AB6-3A0F-4328-868C-F8DDD7D832F4}"/>
              </a:ext>
            </a:extLst>
          </p:cNvPr>
          <p:cNvPicPr>
            <a:picLocks noChangeAspect="1"/>
          </p:cNvPicPr>
          <p:nvPr/>
        </p:nvPicPr>
        <p:blipFill>
          <a:blip r:embed="rId2"/>
          <a:stretch>
            <a:fillRect/>
          </a:stretch>
        </p:blipFill>
        <p:spPr>
          <a:xfrm>
            <a:off x="0" y="1027106"/>
            <a:ext cx="9144000" cy="3089288"/>
          </a:xfrm>
          <a:prstGeom prst="rect">
            <a:avLst/>
          </a:prstGeom>
        </p:spPr>
      </p:pic>
      <p:sp>
        <p:nvSpPr>
          <p:cNvPr id="6" name="Speech Bubble: Rectangle with Corners Rounded 5">
            <a:extLst>
              <a:ext uri="{FF2B5EF4-FFF2-40B4-BE49-F238E27FC236}">
                <a16:creationId xmlns:a16="http://schemas.microsoft.com/office/drawing/2014/main" id="{760C061A-82FC-498F-A0F5-DC4AA450F001}"/>
              </a:ext>
            </a:extLst>
          </p:cNvPr>
          <p:cNvSpPr/>
          <p:nvPr/>
        </p:nvSpPr>
        <p:spPr>
          <a:xfrm>
            <a:off x="76200" y="57150"/>
            <a:ext cx="2286000" cy="969956"/>
          </a:xfrm>
          <a:prstGeom prst="wedgeRoundRectCallout">
            <a:avLst>
              <a:gd name="adj1" fmla="val 23481"/>
              <a:gd name="adj2" fmla="val 92363"/>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dirty="0">
                <a:latin typeface="Calibri" panose="020F0502020204030204" pitchFamily="34" charset="0"/>
                <a:cs typeface="Calibri" panose="020F0502020204030204" pitchFamily="34" charset="0"/>
              </a:rPr>
              <a:t>Activation Functions applied on convolved features allow CNNs to create transformed versions of input images (i.e. edge detection)</a:t>
            </a:r>
          </a:p>
        </p:txBody>
      </p:sp>
      <p:sp>
        <p:nvSpPr>
          <p:cNvPr id="9" name="Speech Bubble: Rectangle with Corners Rounded 8">
            <a:extLst>
              <a:ext uri="{FF2B5EF4-FFF2-40B4-BE49-F238E27FC236}">
                <a16:creationId xmlns:a16="http://schemas.microsoft.com/office/drawing/2014/main" id="{A18B3D06-85B7-41FB-821E-A8C07AAC4685}"/>
              </a:ext>
            </a:extLst>
          </p:cNvPr>
          <p:cNvSpPr/>
          <p:nvPr/>
        </p:nvSpPr>
        <p:spPr>
          <a:xfrm>
            <a:off x="2438400" y="57150"/>
            <a:ext cx="2286000" cy="969956"/>
          </a:xfrm>
          <a:prstGeom prst="wedgeRoundRectCallout">
            <a:avLst>
              <a:gd name="adj1" fmla="val -22401"/>
              <a:gd name="adj2" fmla="val 126560"/>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b="1" dirty="0">
                <a:latin typeface="Calibri" panose="020F0502020204030204" pitchFamily="34" charset="0"/>
                <a:cs typeface="Calibri" panose="020F0502020204030204" pitchFamily="34" charset="0"/>
              </a:rPr>
              <a:t>Pooling (or “Downsampling”) </a:t>
            </a:r>
            <a:r>
              <a:rPr lang="en-US" sz="1100" dirty="0">
                <a:latin typeface="Calibri" panose="020F0502020204030204" pitchFamily="34" charset="0"/>
                <a:cs typeface="Calibri" panose="020F0502020204030204" pitchFamily="34" charset="0"/>
              </a:rPr>
              <a:t>reduces input’s spatial size to improve computation speed and control </a:t>
            </a:r>
            <a:r>
              <a:rPr lang="en-US" sz="1100" b="1" dirty="0">
                <a:latin typeface="Calibri" panose="020F0502020204030204" pitchFamily="34" charset="0"/>
                <a:cs typeface="Calibri" panose="020F0502020204030204" pitchFamily="34" charset="0"/>
              </a:rPr>
              <a:t>Overfitting</a:t>
            </a:r>
          </a:p>
        </p:txBody>
      </p:sp>
      <p:sp>
        <p:nvSpPr>
          <p:cNvPr id="10" name="Speech Bubble: Rectangle with Corners Rounded 9">
            <a:extLst>
              <a:ext uri="{FF2B5EF4-FFF2-40B4-BE49-F238E27FC236}">
                <a16:creationId xmlns:a16="http://schemas.microsoft.com/office/drawing/2014/main" id="{A03C7CC5-083B-47B9-909A-8BEC3A7597B4}"/>
              </a:ext>
            </a:extLst>
          </p:cNvPr>
          <p:cNvSpPr/>
          <p:nvPr/>
        </p:nvSpPr>
        <p:spPr>
          <a:xfrm>
            <a:off x="4800600" y="57150"/>
            <a:ext cx="2286000" cy="969956"/>
          </a:xfrm>
          <a:prstGeom prst="wedgeRoundRectCallout">
            <a:avLst>
              <a:gd name="adj1" fmla="val 43481"/>
              <a:gd name="adj2" fmla="val 125636"/>
              <a:gd name="adj3" fmla="val 16667"/>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sz="1100" b="1" dirty="0">
                <a:latin typeface="Calibri" panose="020F0502020204030204" pitchFamily="34" charset="0"/>
                <a:cs typeface="Calibri" panose="020F0502020204030204" pitchFamily="34" charset="0"/>
              </a:rPr>
              <a:t>Flattening </a:t>
            </a:r>
            <a:r>
              <a:rPr lang="en-US" sz="1100" dirty="0">
                <a:latin typeface="Calibri" panose="020F0502020204030204" pitchFamily="34" charset="0"/>
                <a:cs typeface="Calibri" panose="020F0502020204030204" pitchFamily="34" charset="0"/>
              </a:rPr>
              <a:t>converts the 2D convolved features into a 1D vector for input into the ANN</a:t>
            </a:r>
            <a:endParaRPr lang="en-US" sz="1100" b="1"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55255B4E-9E85-4052-A5B8-17478995A974}"/>
              </a:ext>
            </a:extLst>
          </p:cNvPr>
          <p:cNvPicPr>
            <a:picLocks noChangeAspect="1"/>
          </p:cNvPicPr>
          <p:nvPr/>
        </p:nvPicPr>
        <p:blipFill>
          <a:blip r:embed="rId3"/>
          <a:stretch>
            <a:fillRect/>
          </a:stretch>
        </p:blipFill>
        <p:spPr>
          <a:xfrm>
            <a:off x="2741620" y="1809750"/>
            <a:ext cx="2058980" cy="1424312"/>
          </a:xfrm>
          <a:prstGeom prst="rect">
            <a:avLst/>
          </a:prstGeom>
          <a:effectLst>
            <a:outerShdw blurRad="50800" dist="38100" dir="2700000" algn="tl" rotWithShape="0">
              <a:prstClr val="black">
                <a:alpha val="40000"/>
              </a:prstClr>
            </a:outerShdw>
          </a:effectLst>
        </p:spPr>
      </p:pic>
      <p:pic>
        <p:nvPicPr>
          <p:cNvPr id="14" name="Picture 13" descr="A close up of a device&#10;&#10;Description automatically generated">
            <a:extLst>
              <a:ext uri="{FF2B5EF4-FFF2-40B4-BE49-F238E27FC236}">
                <a16:creationId xmlns:a16="http://schemas.microsoft.com/office/drawing/2014/main" id="{B004ECC6-AA3A-4933-AC23-C988CFD26E0B}"/>
              </a:ext>
            </a:extLst>
          </p:cNvPr>
          <p:cNvPicPr>
            <a:picLocks noChangeAspect="1"/>
          </p:cNvPicPr>
          <p:nvPr/>
        </p:nvPicPr>
        <p:blipFill>
          <a:blip r:embed="rId4"/>
          <a:stretch>
            <a:fillRect/>
          </a:stretch>
        </p:blipFill>
        <p:spPr>
          <a:xfrm>
            <a:off x="5783528" y="1809750"/>
            <a:ext cx="1727316" cy="14243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44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84ECE1-FF99-4656-9384-EC577F54463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136</a:t>
            </a:fld>
            <a:endParaRPr lang="en-US" sz="1200" dirty="0">
              <a:solidFill>
                <a:srgbClr val="888888"/>
              </a:solidFill>
            </a:endParaRPr>
          </a:p>
        </p:txBody>
      </p:sp>
      <p:sp>
        <p:nvSpPr>
          <p:cNvPr id="3" name="Text Placeholder 2">
            <a:extLst>
              <a:ext uri="{FF2B5EF4-FFF2-40B4-BE49-F238E27FC236}">
                <a16:creationId xmlns:a16="http://schemas.microsoft.com/office/drawing/2014/main" id="{B6F4BCE8-A465-4D6C-BAD4-D4C746C92BE2}"/>
              </a:ext>
            </a:extLst>
          </p:cNvPr>
          <p:cNvSpPr>
            <a:spLocks noGrp="1"/>
          </p:cNvSpPr>
          <p:nvPr>
            <p:ph type="body" sz="quarter" idx="13"/>
          </p:nvPr>
        </p:nvSpPr>
        <p:spPr/>
        <p:txBody>
          <a:bodyPr/>
          <a:lstStyle/>
          <a:p>
            <a:r>
              <a:rPr lang="en-US"/>
              <a:t>2D </a:t>
            </a:r>
            <a:r>
              <a:rPr lang="en-US" dirty="0"/>
              <a:t>CNN Simulation</a:t>
            </a:r>
          </a:p>
        </p:txBody>
      </p:sp>
      <p:sp>
        <p:nvSpPr>
          <p:cNvPr id="4" name="Text Placeholder 3">
            <a:extLst>
              <a:ext uri="{FF2B5EF4-FFF2-40B4-BE49-F238E27FC236}">
                <a16:creationId xmlns:a16="http://schemas.microsoft.com/office/drawing/2014/main" id="{A33A5C54-FC0A-4DEA-8D82-13B316B8347C}"/>
              </a:ext>
            </a:extLst>
          </p:cNvPr>
          <p:cNvSpPr>
            <a:spLocks noGrp="1"/>
          </p:cNvSpPr>
          <p:nvPr>
            <p:ph type="body" sz="quarter" idx="14"/>
          </p:nvPr>
        </p:nvSpPr>
        <p:spPr/>
        <p:txBody>
          <a:bodyPr/>
          <a:lstStyle/>
          <a:p>
            <a:r>
              <a:rPr lang="en-US" dirty="0"/>
              <a:t>http://scs.ryerson.ca/~aharley/vis/conv/</a:t>
            </a:r>
          </a:p>
        </p:txBody>
      </p:sp>
    </p:spTree>
    <p:extLst>
      <p:ext uri="{BB962C8B-B14F-4D97-AF65-F5344CB8AC3E}">
        <p14:creationId xmlns:p14="http://schemas.microsoft.com/office/powerpoint/2010/main" val="23741934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C28043-8778-484B-A51A-14D0E3CC7BA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137</a:t>
            </a:fld>
            <a:endParaRPr lang="en-US" sz="1200" dirty="0">
              <a:solidFill>
                <a:srgbClr val="888888"/>
              </a:solidFill>
            </a:endParaRPr>
          </a:p>
        </p:txBody>
      </p:sp>
      <p:sp>
        <p:nvSpPr>
          <p:cNvPr id="3" name="Text Placeholder 2">
            <a:extLst>
              <a:ext uri="{FF2B5EF4-FFF2-40B4-BE49-F238E27FC236}">
                <a16:creationId xmlns:a16="http://schemas.microsoft.com/office/drawing/2014/main" id="{2D739F22-C5A0-4AFE-892E-D8D82D792C83}"/>
              </a:ext>
            </a:extLst>
          </p:cNvPr>
          <p:cNvSpPr>
            <a:spLocks noGrp="1"/>
          </p:cNvSpPr>
          <p:nvPr>
            <p:ph type="body" sz="quarter" idx="13"/>
          </p:nvPr>
        </p:nvSpPr>
        <p:spPr/>
        <p:txBody>
          <a:bodyPr/>
          <a:lstStyle/>
          <a:p>
            <a:r>
              <a:rPr lang="en-US" dirty="0"/>
              <a:t>Deep Dream </a:t>
            </a:r>
          </a:p>
          <a:p>
            <a:r>
              <a:rPr lang="en-US" dirty="0"/>
              <a:t>(CNNs in reverse!)</a:t>
            </a:r>
          </a:p>
        </p:txBody>
      </p:sp>
      <p:sp>
        <p:nvSpPr>
          <p:cNvPr id="4" name="Text Placeholder 3">
            <a:extLst>
              <a:ext uri="{FF2B5EF4-FFF2-40B4-BE49-F238E27FC236}">
                <a16:creationId xmlns:a16="http://schemas.microsoft.com/office/drawing/2014/main" id="{40DFF864-617F-4BF0-9852-210B3841AFCB}"/>
              </a:ext>
            </a:extLst>
          </p:cNvPr>
          <p:cNvSpPr>
            <a:spLocks noGrp="1"/>
          </p:cNvSpPr>
          <p:nvPr>
            <p:ph type="body" sz="quarter" idx="14"/>
          </p:nvPr>
        </p:nvSpPr>
        <p:spPr/>
        <p:txBody>
          <a:bodyPr/>
          <a:lstStyle/>
          <a:p>
            <a:r>
              <a:rPr lang="en-US" dirty="0"/>
              <a:t>www.deepdreamgenerator.com</a:t>
            </a:r>
          </a:p>
          <a:p>
            <a:r>
              <a:rPr lang="en-US" dirty="0"/>
              <a:t>Music video using Deep Dream:</a:t>
            </a:r>
          </a:p>
          <a:p>
            <a:r>
              <a:rPr lang="en-US" dirty="0"/>
              <a:t>Foster the People – Doing it for the Money:</a:t>
            </a:r>
          </a:p>
          <a:p>
            <a:r>
              <a:rPr lang="en-US" dirty="0"/>
              <a:t>https://youtu.be/dJ1VorN9Cl0</a:t>
            </a:r>
          </a:p>
        </p:txBody>
      </p:sp>
    </p:spTree>
    <p:extLst>
      <p:ext uri="{BB962C8B-B14F-4D97-AF65-F5344CB8AC3E}">
        <p14:creationId xmlns:p14="http://schemas.microsoft.com/office/powerpoint/2010/main" val="15835241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C39AA-274B-47BE-AB1B-1B91E6DD310C}"/>
              </a:ext>
            </a:extLst>
          </p:cNvPr>
          <p:cNvSpPr>
            <a:spLocks noGrp="1"/>
          </p:cNvSpPr>
          <p:nvPr>
            <p:ph type="body" idx="1"/>
          </p:nvPr>
        </p:nvSpPr>
        <p:spPr/>
        <p:txBody>
          <a:bodyPr/>
          <a:lstStyle/>
          <a:p>
            <a:pPr marL="798513" indent="-457200">
              <a:buFont typeface="+mj-lt"/>
              <a:buAutoNum type="arabicPeriod"/>
            </a:pPr>
            <a:r>
              <a:rPr lang="en-US" dirty="0"/>
              <a:t>Go to: https://colab.research.google.com/notebooks/welcome.ipynb</a:t>
            </a:r>
          </a:p>
          <a:p>
            <a:pPr marL="798513" indent="-457200">
              <a:buFont typeface="+mj-lt"/>
              <a:buAutoNum type="arabicPeriod"/>
            </a:pPr>
            <a:r>
              <a:rPr lang="en-US" dirty="0"/>
              <a:t>You may be prompted with a pop-up window. Close this and go to “File </a:t>
            </a:r>
            <a:r>
              <a:rPr lang="en-US" dirty="0">
                <a:sym typeface="Wingdings" panose="05000000000000000000" pitchFamily="2" charset="2"/>
              </a:rPr>
              <a:t> Upload notebook…”</a:t>
            </a:r>
          </a:p>
          <a:p>
            <a:pPr marL="798513" indent="-457200">
              <a:buFont typeface="+mj-lt"/>
              <a:buAutoNum type="arabicPeriod"/>
            </a:pPr>
            <a:r>
              <a:rPr lang="en-US" dirty="0">
                <a:sym typeface="Wingdings" panose="05000000000000000000" pitchFamily="2" charset="2"/>
              </a:rPr>
              <a:t>Upload “Lab 5 – Deep </a:t>
            </a:r>
            <a:r>
              <a:rPr lang="en-US" dirty="0" err="1">
                <a:sym typeface="Wingdings" panose="05000000000000000000" pitchFamily="2" charset="2"/>
              </a:rPr>
              <a:t>Learning.ipynb</a:t>
            </a:r>
            <a:r>
              <a:rPr lang="en-US" dirty="0">
                <a:sym typeface="Wingdings" panose="05000000000000000000" pitchFamily="2" charset="2"/>
              </a:rPr>
              <a:t>”</a:t>
            </a:r>
          </a:p>
          <a:p>
            <a:pPr marL="798513" indent="-457200">
              <a:buFont typeface="+mj-lt"/>
              <a:buAutoNum type="arabicPeriod"/>
            </a:pPr>
            <a:r>
              <a:rPr lang="en-US" dirty="0">
                <a:sym typeface="Wingdings" panose="05000000000000000000" pitchFamily="2" charset="2"/>
              </a:rPr>
              <a:t>All data is self-contained in the lab code</a:t>
            </a:r>
          </a:p>
          <a:p>
            <a:pPr marL="798513" indent="-457200">
              <a:buFont typeface="+mj-lt"/>
              <a:buAutoNum type="arabicPeriod"/>
            </a:pPr>
            <a:r>
              <a:rPr lang="en-US" dirty="0">
                <a:sym typeface="Wingdings" panose="05000000000000000000" pitchFamily="2" charset="2"/>
              </a:rPr>
              <a:t>Good luck and play around!</a:t>
            </a:r>
            <a:endParaRPr lang="en-US" dirty="0"/>
          </a:p>
        </p:txBody>
      </p:sp>
      <p:sp>
        <p:nvSpPr>
          <p:cNvPr id="3" name="Text Placeholder 2">
            <a:extLst>
              <a:ext uri="{FF2B5EF4-FFF2-40B4-BE49-F238E27FC236}">
                <a16:creationId xmlns:a16="http://schemas.microsoft.com/office/drawing/2014/main" id="{9DDFC177-5992-4B80-A169-555EBF66760F}"/>
              </a:ext>
            </a:extLst>
          </p:cNvPr>
          <p:cNvSpPr>
            <a:spLocks noGrp="1"/>
          </p:cNvSpPr>
          <p:nvPr>
            <p:ph type="body" idx="2"/>
          </p:nvPr>
        </p:nvSpPr>
        <p:spPr/>
        <p:txBody>
          <a:bodyPr/>
          <a:lstStyle/>
          <a:p>
            <a:r>
              <a:rPr lang="en-US" dirty="0"/>
              <a:t>Lab 5 – Deep Learning</a:t>
            </a:r>
          </a:p>
        </p:txBody>
      </p:sp>
      <p:sp>
        <p:nvSpPr>
          <p:cNvPr id="4" name="Slide Number Placeholder 3">
            <a:extLst>
              <a:ext uri="{FF2B5EF4-FFF2-40B4-BE49-F238E27FC236}">
                <a16:creationId xmlns:a16="http://schemas.microsoft.com/office/drawing/2014/main" id="{334661AE-801C-4F12-9042-AD4C002C4F7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138</a:t>
            </a:fld>
            <a:endParaRPr lang="en-US" sz="1200" dirty="0">
              <a:solidFill>
                <a:srgbClr val="888888"/>
              </a:solidFill>
            </a:endParaRPr>
          </a:p>
        </p:txBody>
      </p:sp>
    </p:spTree>
    <p:extLst>
      <p:ext uri="{BB962C8B-B14F-4D97-AF65-F5344CB8AC3E}">
        <p14:creationId xmlns:p14="http://schemas.microsoft.com/office/powerpoint/2010/main" val="7856974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68B6B7-208E-452B-BB02-0843549533A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139</a:t>
            </a:fld>
            <a:endParaRPr lang="en-US" sz="1200" dirty="0">
              <a:solidFill>
                <a:srgbClr val="888888"/>
              </a:solidFill>
            </a:endParaRPr>
          </a:p>
        </p:txBody>
      </p:sp>
      <p:sp>
        <p:nvSpPr>
          <p:cNvPr id="3" name="Text Placeholder 2">
            <a:extLst>
              <a:ext uri="{FF2B5EF4-FFF2-40B4-BE49-F238E27FC236}">
                <a16:creationId xmlns:a16="http://schemas.microsoft.com/office/drawing/2014/main" id="{DED21730-6683-4927-B0F2-1F457DDD376B}"/>
              </a:ext>
            </a:extLst>
          </p:cNvPr>
          <p:cNvSpPr>
            <a:spLocks noGrp="1"/>
          </p:cNvSpPr>
          <p:nvPr>
            <p:ph type="body" sz="quarter" idx="13"/>
          </p:nvPr>
        </p:nvSpPr>
        <p:spPr/>
        <p:txBody>
          <a:bodyPr>
            <a:normAutofit fontScale="77500" lnSpcReduction="20000"/>
          </a:bodyPr>
          <a:lstStyle/>
          <a:p>
            <a:r>
              <a:rPr lang="en-US" dirty="0"/>
              <a:t>What if Deep Learning/AI fails to deliver on all the hype?</a:t>
            </a:r>
          </a:p>
        </p:txBody>
      </p:sp>
    </p:spTree>
    <p:extLst>
      <p:ext uri="{BB962C8B-B14F-4D97-AF65-F5344CB8AC3E}">
        <p14:creationId xmlns:p14="http://schemas.microsoft.com/office/powerpoint/2010/main" val="2534091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0BCEFF-805A-44E7-AA49-65F8CBBCC132}"/>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a:t>
            </a:fld>
            <a:endParaRPr lang="en-US" sz="1200" dirty="0">
              <a:solidFill>
                <a:srgbClr val="888888"/>
              </a:solidFill>
            </a:endParaRPr>
          </a:p>
        </p:txBody>
      </p:sp>
      <p:sp>
        <p:nvSpPr>
          <p:cNvPr id="12" name="TextBox 11">
            <a:extLst>
              <a:ext uri="{FF2B5EF4-FFF2-40B4-BE49-F238E27FC236}">
                <a16:creationId xmlns:a16="http://schemas.microsoft.com/office/drawing/2014/main" id="{16006502-A66D-43FA-8FCE-471DCAE9E6BE}"/>
              </a:ext>
            </a:extLst>
          </p:cNvPr>
          <p:cNvSpPr txBox="1"/>
          <p:nvPr/>
        </p:nvSpPr>
        <p:spPr>
          <a:xfrm>
            <a:off x="1006763" y="4331855"/>
            <a:ext cx="7130474" cy="400110"/>
          </a:xfrm>
          <a:prstGeom prst="rect">
            <a:avLst/>
          </a:prstGeom>
          <a:noFill/>
        </p:spPr>
        <p:txBody>
          <a:bodyPr wrap="square" rtlCol="0">
            <a:spAutoFit/>
          </a:bodyPr>
          <a:lstStyle/>
          <a:p>
            <a:pPr algn="ctr"/>
            <a:r>
              <a:rPr lang="en-US" sz="1000" dirty="0">
                <a:solidFill>
                  <a:schemeClr val="tx2"/>
                </a:solidFill>
              </a:rPr>
              <a:t>Source: https://alln-extcloud-storage.cisco.com/ciscoblogs/FTC_1-550x366.png;</a:t>
            </a:r>
          </a:p>
          <a:p>
            <a:pPr algn="ctr"/>
            <a:r>
              <a:rPr lang="en-US" sz="1000" dirty="0">
                <a:solidFill>
                  <a:schemeClr val="tx2"/>
                </a:solidFill>
              </a:rPr>
              <a:t>http://www.jobbertechtalk.com/wp-content/uploads/2015/04/Diversity-small.jpg</a:t>
            </a:r>
          </a:p>
        </p:txBody>
      </p:sp>
      <p:pic>
        <p:nvPicPr>
          <p:cNvPr id="6" name="Picture 5">
            <a:extLst>
              <a:ext uri="{FF2B5EF4-FFF2-40B4-BE49-F238E27FC236}">
                <a16:creationId xmlns:a16="http://schemas.microsoft.com/office/drawing/2014/main" id="{AFBC17DE-579F-422D-B042-CDAAFF9642DF}"/>
              </a:ext>
            </a:extLst>
          </p:cNvPr>
          <p:cNvPicPr>
            <a:picLocks noChangeAspect="1"/>
          </p:cNvPicPr>
          <p:nvPr/>
        </p:nvPicPr>
        <p:blipFill>
          <a:blip r:embed="rId2"/>
          <a:stretch>
            <a:fillRect/>
          </a:stretch>
        </p:blipFill>
        <p:spPr>
          <a:xfrm>
            <a:off x="260928" y="1159764"/>
            <a:ext cx="4243674" cy="2823972"/>
          </a:xfrm>
          <a:prstGeom prst="rect">
            <a:avLst/>
          </a:prstGeom>
        </p:spPr>
      </p:pic>
      <p:pic>
        <p:nvPicPr>
          <p:cNvPr id="15" name="Picture 14">
            <a:extLst>
              <a:ext uri="{FF2B5EF4-FFF2-40B4-BE49-F238E27FC236}">
                <a16:creationId xmlns:a16="http://schemas.microsoft.com/office/drawing/2014/main" id="{A475B833-17DF-4404-9456-DB4182FD80A9}"/>
              </a:ext>
            </a:extLst>
          </p:cNvPr>
          <p:cNvPicPr>
            <a:picLocks noChangeAspect="1"/>
          </p:cNvPicPr>
          <p:nvPr/>
        </p:nvPicPr>
        <p:blipFill>
          <a:blip r:embed="rId3"/>
          <a:stretch>
            <a:fillRect/>
          </a:stretch>
        </p:blipFill>
        <p:spPr>
          <a:xfrm>
            <a:off x="4856018" y="1159764"/>
            <a:ext cx="4027054" cy="2823972"/>
          </a:xfrm>
          <a:prstGeom prst="rect">
            <a:avLst/>
          </a:prstGeom>
        </p:spPr>
      </p:pic>
      <p:sp>
        <p:nvSpPr>
          <p:cNvPr id="16" name="Arrow: Right 15">
            <a:extLst>
              <a:ext uri="{FF2B5EF4-FFF2-40B4-BE49-F238E27FC236}">
                <a16:creationId xmlns:a16="http://schemas.microsoft.com/office/drawing/2014/main" id="{62620F12-9839-4F96-931B-F15103BC5994}"/>
              </a:ext>
            </a:extLst>
          </p:cNvPr>
          <p:cNvSpPr/>
          <p:nvPr/>
        </p:nvSpPr>
        <p:spPr>
          <a:xfrm>
            <a:off x="4572000" y="1948295"/>
            <a:ext cx="228600" cy="1246909"/>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FF9049A-0F7B-41C2-A91D-E655B3134119}"/>
              </a:ext>
            </a:extLst>
          </p:cNvPr>
          <p:cNvSpPr txBox="1"/>
          <p:nvPr/>
        </p:nvSpPr>
        <p:spPr>
          <a:xfrm>
            <a:off x="683274" y="655782"/>
            <a:ext cx="3398982" cy="646331"/>
          </a:xfrm>
          <a:prstGeom prst="rect">
            <a:avLst/>
          </a:prstGeom>
          <a:noFill/>
        </p:spPr>
        <p:txBody>
          <a:bodyPr wrap="square" rtlCol="0">
            <a:spAutoFit/>
          </a:bodyPr>
          <a:lstStyle/>
          <a:p>
            <a:pPr algn="ctr"/>
            <a:r>
              <a:rPr lang="en-US" sz="3600" dirty="0">
                <a:latin typeface="Calibri" panose="020F0502020204030204" pitchFamily="34" charset="0"/>
                <a:cs typeface="Calibri" panose="020F0502020204030204" pitchFamily="34" charset="0"/>
              </a:rPr>
              <a:t>POPULATION</a:t>
            </a:r>
          </a:p>
        </p:txBody>
      </p:sp>
      <p:sp>
        <p:nvSpPr>
          <p:cNvPr id="19" name="TextBox 18">
            <a:extLst>
              <a:ext uri="{FF2B5EF4-FFF2-40B4-BE49-F238E27FC236}">
                <a16:creationId xmlns:a16="http://schemas.microsoft.com/office/drawing/2014/main" id="{DCCF5B0F-CCCB-4015-AABF-FB3DEB299B71}"/>
              </a:ext>
            </a:extLst>
          </p:cNvPr>
          <p:cNvSpPr txBox="1"/>
          <p:nvPr/>
        </p:nvSpPr>
        <p:spPr>
          <a:xfrm>
            <a:off x="5170054" y="871225"/>
            <a:ext cx="3398982" cy="215444"/>
          </a:xfrm>
          <a:prstGeom prst="rect">
            <a:avLst/>
          </a:prstGeom>
          <a:noFill/>
        </p:spPr>
        <p:txBody>
          <a:bodyPr wrap="square" rtlCol="0">
            <a:spAutoFit/>
          </a:bodyPr>
          <a:lstStyle/>
          <a:p>
            <a:pPr algn="ctr"/>
            <a:r>
              <a:rPr lang="en-US" sz="800" dirty="0">
                <a:latin typeface="Calibri" panose="020F0502020204030204" pitchFamily="34" charset="0"/>
                <a:cs typeface="Calibri" panose="020F0502020204030204" pitchFamily="34" charset="0"/>
              </a:rPr>
              <a:t>sample</a:t>
            </a:r>
          </a:p>
        </p:txBody>
      </p:sp>
    </p:spTree>
    <p:extLst>
      <p:ext uri="{BB962C8B-B14F-4D97-AF65-F5344CB8AC3E}">
        <p14:creationId xmlns:p14="http://schemas.microsoft.com/office/powerpoint/2010/main" val="20567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83C8BE-75D6-4854-8001-7A306934CE7D}"/>
              </a:ext>
            </a:extLst>
          </p:cNvPr>
          <p:cNvSpPr>
            <a:spLocks noGrp="1"/>
          </p:cNvSpPr>
          <p:nvPr>
            <p:ph type="body" idx="2"/>
          </p:nvPr>
        </p:nvSpPr>
        <p:spPr>
          <a:xfrm>
            <a:off x="0" y="0"/>
            <a:ext cx="9144000" cy="590550"/>
          </a:xfrm>
        </p:spPr>
        <p:txBody>
          <a:bodyPr/>
          <a:lstStyle/>
          <a:p>
            <a:r>
              <a:rPr lang="en-US" dirty="0"/>
              <a:t>Over-hyped AI fails again, and again, and…</a:t>
            </a:r>
          </a:p>
        </p:txBody>
      </p:sp>
      <p:sp>
        <p:nvSpPr>
          <p:cNvPr id="4" name="Slide Number Placeholder 3">
            <a:extLst>
              <a:ext uri="{FF2B5EF4-FFF2-40B4-BE49-F238E27FC236}">
                <a16:creationId xmlns:a16="http://schemas.microsoft.com/office/drawing/2014/main" id="{701B3502-A0CF-41E4-B749-3918D8A1B67E}"/>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140</a:t>
            </a:fld>
            <a:endParaRPr lang="en-US" sz="1200" dirty="0">
              <a:solidFill>
                <a:srgbClr val="888888"/>
              </a:solidFill>
            </a:endParaRPr>
          </a:p>
        </p:txBody>
      </p:sp>
      <p:sp>
        <p:nvSpPr>
          <p:cNvPr id="6" name="TextBox 5">
            <a:extLst>
              <a:ext uri="{FF2B5EF4-FFF2-40B4-BE49-F238E27FC236}">
                <a16:creationId xmlns:a16="http://schemas.microsoft.com/office/drawing/2014/main" id="{2529FED9-4A20-41AE-BCA2-5DB574B5EBF8}"/>
              </a:ext>
            </a:extLst>
          </p:cNvPr>
          <p:cNvSpPr txBox="1"/>
          <p:nvPr/>
        </p:nvSpPr>
        <p:spPr>
          <a:xfrm>
            <a:off x="1466491" y="4298389"/>
            <a:ext cx="6211018" cy="400110"/>
          </a:xfrm>
          <a:prstGeom prst="rect">
            <a:avLst/>
          </a:prstGeom>
          <a:noFill/>
        </p:spPr>
        <p:txBody>
          <a:bodyPr wrap="square" rtlCol="0">
            <a:spAutoFit/>
          </a:bodyPr>
          <a:lstStyle/>
          <a:p>
            <a:pPr algn="ctr"/>
            <a:r>
              <a:rPr lang="en-US" sz="1000" dirty="0">
                <a:solidFill>
                  <a:schemeClr val="tx2"/>
                </a:solidFill>
              </a:rPr>
              <a:t>Source: https://cdn.technologyreview.com/i/images/minsky.obitx299.jpg?sw=280; http://www.referenceforbusiness.com/photos/expert-systems-307.jpg</a:t>
            </a:r>
          </a:p>
        </p:txBody>
      </p:sp>
      <p:pic>
        <p:nvPicPr>
          <p:cNvPr id="8" name="Picture 7" descr="A person wearing glasses and smiling at the camera&#10;&#10;Description generated with very high confidence">
            <a:extLst>
              <a:ext uri="{FF2B5EF4-FFF2-40B4-BE49-F238E27FC236}">
                <a16:creationId xmlns:a16="http://schemas.microsoft.com/office/drawing/2014/main" id="{84E5A2EE-216D-43DA-82E2-740EC32DD5DF}"/>
              </a:ext>
            </a:extLst>
          </p:cNvPr>
          <p:cNvPicPr>
            <a:picLocks noChangeAspect="1"/>
          </p:cNvPicPr>
          <p:nvPr/>
        </p:nvPicPr>
        <p:blipFill>
          <a:blip r:embed="rId2"/>
          <a:stretch>
            <a:fillRect/>
          </a:stretch>
        </p:blipFill>
        <p:spPr>
          <a:xfrm>
            <a:off x="101147" y="976942"/>
            <a:ext cx="2515754" cy="3189616"/>
          </a:xfrm>
          <a:prstGeom prst="rect">
            <a:avLst/>
          </a:prstGeom>
        </p:spPr>
      </p:pic>
      <p:sp>
        <p:nvSpPr>
          <p:cNvPr id="9" name="Speech Bubble: Rectangle with Corners Rounded 8">
            <a:extLst>
              <a:ext uri="{FF2B5EF4-FFF2-40B4-BE49-F238E27FC236}">
                <a16:creationId xmlns:a16="http://schemas.microsoft.com/office/drawing/2014/main" id="{19D14F9A-AB07-4912-BD59-FECCB85C5F09}"/>
              </a:ext>
            </a:extLst>
          </p:cNvPr>
          <p:cNvSpPr/>
          <p:nvPr/>
        </p:nvSpPr>
        <p:spPr>
          <a:xfrm>
            <a:off x="2786332" y="836762"/>
            <a:ext cx="3252158" cy="1440612"/>
          </a:xfrm>
          <a:prstGeom prst="wedgeRoundRectCallout">
            <a:avLst>
              <a:gd name="adj1" fmla="val -78393"/>
              <a:gd name="adj2" fmla="val 60105"/>
              <a:gd name="adj3" fmla="val 16667"/>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latin typeface="Calibri" panose="020F0502020204030204" pitchFamily="34" charset="0"/>
                <a:cs typeface="Calibri" panose="020F0502020204030204" pitchFamily="34" charset="0"/>
              </a:rPr>
              <a:t>“Within a generation … the problem of creating ‘artificial intelligence’ will substantially be solved.”</a:t>
            </a:r>
          </a:p>
          <a:p>
            <a:pPr algn="ctr"/>
            <a:r>
              <a:rPr lang="en-US" b="1" dirty="0">
                <a:latin typeface="Calibri" panose="020F0502020204030204" pitchFamily="34" charset="0"/>
                <a:cs typeface="Calibri" panose="020F0502020204030204" pitchFamily="34" charset="0"/>
              </a:rPr>
              <a:t>--AI pioneer, Marvin Minsky, 1967</a:t>
            </a:r>
          </a:p>
        </p:txBody>
      </p:sp>
      <p:pic>
        <p:nvPicPr>
          <p:cNvPr id="11" name="Picture 10" descr="A picture containing person&#10;&#10;Description generated with very high confidence">
            <a:extLst>
              <a:ext uri="{FF2B5EF4-FFF2-40B4-BE49-F238E27FC236}">
                <a16:creationId xmlns:a16="http://schemas.microsoft.com/office/drawing/2014/main" id="{83100CFE-90B5-4E2F-ABF1-51B9D8BD466A}"/>
              </a:ext>
            </a:extLst>
          </p:cNvPr>
          <p:cNvPicPr>
            <a:picLocks noChangeAspect="1"/>
          </p:cNvPicPr>
          <p:nvPr/>
        </p:nvPicPr>
        <p:blipFill>
          <a:blip r:embed="rId3"/>
          <a:stretch>
            <a:fillRect/>
          </a:stretch>
        </p:blipFill>
        <p:spPr>
          <a:xfrm>
            <a:off x="6191238" y="1495605"/>
            <a:ext cx="2851615" cy="2152290"/>
          </a:xfrm>
          <a:prstGeom prst="rect">
            <a:avLst/>
          </a:prstGeom>
        </p:spPr>
      </p:pic>
      <p:sp>
        <p:nvSpPr>
          <p:cNvPr id="12" name="Speech Bubble: Rectangle with Corners Rounded 11">
            <a:extLst>
              <a:ext uri="{FF2B5EF4-FFF2-40B4-BE49-F238E27FC236}">
                <a16:creationId xmlns:a16="http://schemas.microsoft.com/office/drawing/2014/main" id="{A3908525-B8CE-4A58-A231-7BE74583E5C0}"/>
              </a:ext>
            </a:extLst>
          </p:cNvPr>
          <p:cNvSpPr/>
          <p:nvPr/>
        </p:nvSpPr>
        <p:spPr>
          <a:xfrm>
            <a:off x="2786332" y="2523586"/>
            <a:ext cx="3252158" cy="1440612"/>
          </a:xfrm>
          <a:prstGeom prst="wedgeRoundRectCallout">
            <a:avLst>
              <a:gd name="adj1" fmla="val 54498"/>
              <a:gd name="adj2" fmla="val -5763"/>
              <a:gd name="adj3" fmla="val 16667"/>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i="1" dirty="0">
                <a:latin typeface="Calibri" panose="020F0502020204030204" pitchFamily="34" charset="0"/>
                <a:cs typeface="Calibri" panose="020F0502020204030204" pitchFamily="34" charset="0"/>
              </a:rPr>
              <a:t>1980s-1990s</a:t>
            </a:r>
            <a:r>
              <a:rPr lang="en-US" i="1" dirty="0">
                <a:latin typeface="Calibri" panose="020F0502020204030204" pitchFamily="34" charset="0"/>
                <a:cs typeface="Calibri" panose="020F0502020204030204" pitchFamily="34" charset="0"/>
              </a:rPr>
              <a:t>: Billions invested in “Expert Systems” (i.e. Symbolic AI) failed to achieve promised results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685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592F82-DE05-42C2-90F4-32C2E43B3A0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141</a:t>
            </a:fld>
            <a:endParaRPr lang="en-US" sz="1200" dirty="0">
              <a:solidFill>
                <a:srgbClr val="888888"/>
              </a:solidFill>
            </a:endParaRPr>
          </a:p>
        </p:txBody>
      </p:sp>
      <p:sp>
        <p:nvSpPr>
          <p:cNvPr id="3" name="Text Placeholder 2">
            <a:extLst>
              <a:ext uri="{FF2B5EF4-FFF2-40B4-BE49-F238E27FC236}">
                <a16:creationId xmlns:a16="http://schemas.microsoft.com/office/drawing/2014/main" id="{30228F3B-5504-4B2C-AEF4-CF088AC3D751}"/>
              </a:ext>
            </a:extLst>
          </p:cNvPr>
          <p:cNvSpPr>
            <a:spLocks noGrp="1"/>
          </p:cNvSpPr>
          <p:nvPr>
            <p:ph type="body" sz="quarter" idx="13"/>
          </p:nvPr>
        </p:nvSpPr>
        <p:spPr/>
        <p:txBody>
          <a:bodyPr>
            <a:normAutofit fontScale="77500" lnSpcReduction="20000"/>
          </a:bodyPr>
          <a:lstStyle/>
          <a:p>
            <a:r>
              <a:rPr lang="en-US" dirty="0"/>
              <a:t>Why do we learn several methods for modeling rather than just the </a:t>
            </a:r>
            <a:r>
              <a:rPr lang="en-US" i="1" dirty="0"/>
              <a:t>best</a:t>
            </a:r>
            <a:r>
              <a:rPr lang="en-US" dirty="0"/>
              <a:t> method?</a:t>
            </a:r>
          </a:p>
        </p:txBody>
      </p:sp>
    </p:spTree>
    <p:extLst>
      <p:ext uri="{BB962C8B-B14F-4D97-AF65-F5344CB8AC3E}">
        <p14:creationId xmlns:p14="http://schemas.microsoft.com/office/powerpoint/2010/main" val="28363965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BF4D07-F4F3-4E94-9165-06614085299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142</a:t>
            </a:fld>
            <a:endParaRPr lang="en-US" sz="1200" dirty="0">
              <a:solidFill>
                <a:srgbClr val="888888"/>
              </a:solidFill>
            </a:endParaRPr>
          </a:p>
        </p:txBody>
      </p:sp>
      <p:sp>
        <p:nvSpPr>
          <p:cNvPr id="3" name="TextBox 2">
            <a:extLst>
              <a:ext uri="{FF2B5EF4-FFF2-40B4-BE49-F238E27FC236}">
                <a16:creationId xmlns:a16="http://schemas.microsoft.com/office/drawing/2014/main" id="{169C5EFE-DC71-46BB-A4C4-A114EE3DBACA}"/>
              </a:ext>
            </a:extLst>
          </p:cNvPr>
          <p:cNvSpPr txBox="1"/>
          <p:nvPr/>
        </p:nvSpPr>
        <p:spPr>
          <a:xfrm>
            <a:off x="1466491" y="4298389"/>
            <a:ext cx="6211018" cy="246221"/>
          </a:xfrm>
          <a:prstGeom prst="rect">
            <a:avLst/>
          </a:prstGeom>
          <a:noFill/>
        </p:spPr>
        <p:txBody>
          <a:bodyPr wrap="square" rtlCol="0">
            <a:spAutoFit/>
          </a:bodyPr>
          <a:lstStyle/>
          <a:p>
            <a:pPr algn="ctr"/>
            <a:r>
              <a:rPr lang="en-US" sz="1000" dirty="0">
                <a:solidFill>
                  <a:schemeClr val="tx2"/>
                </a:solidFill>
              </a:rPr>
              <a:t>Source: http://www.tovera.consulting/wp-content/uploads/2018/04/hammer-f.jpg</a:t>
            </a:r>
          </a:p>
        </p:txBody>
      </p:sp>
      <p:pic>
        <p:nvPicPr>
          <p:cNvPr id="5" name="Picture 4" descr="A close up of a logo&#10;&#10;Description generated with very high confidence">
            <a:extLst>
              <a:ext uri="{FF2B5EF4-FFF2-40B4-BE49-F238E27FC236}">
                <a16:creationId xmlns:a16="http://schemas.microsoft.com/office/drawing/2014/main" id="{7D33EE2F-F3FA-4677-A6F9-18C0EDF4B497}"/>
              </a:ext>
            </a:extLst>
          </p:cNvPr>
          <p:cNvPicPr>
            <a:picLocks noChangeAspect="1"/>
          </p:cNvPicPr>
          <p:nvPr/>
        </p:nvPicPr>
        <p:blipFill>
          <a:blip r:embed="rId2"/>
          <a:stretch>
            <a:fillRect/>
          </a:stretch>
        </p:blipFill>
        <p:spPr>
          <a:xfrm>
            <a:off x="1920240" y="156157"/>
            <a:ext cx="5303520" cy="4142232"/>
          </a:xfrm>
          <a:prstGeom prst="rect">
            <a:avLst/>
          </a:prstGeom>
        </p:spPr>
      </p:pic>
    </p:spTree>
    <p:extLst>
      <p:ext uri="{BB962C8B-B14F-4D97-AF65-F5344CB8AC3E}">
        <p14:creationId xmlns:p14="http://schemas.microsoft.com/office/powerpoint/2010/main" val="22830207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6FEFB1-716E-4161-A7B5-53F7D4D9E8CD}"/>
              </a:ext>
            </a:extLst>
          </p:cNvPr>
          <p:cNvSpPr>
            <a:spLocks noGrp="1"/>
          </p:cNvSpPr>
          <p:nvPr>
            <p:ph type="body" idx="2"/>
          </p:nvPr>
        </p:nvSpPr>
        <p:spPr/>
        <p:txBody>
          <a:bodyPr/>
          <a:lstStyle/>
          <a:p>
            <a:r>
              <a:rPr lang="en-US" dirty="0"/>
              <a:t>Model Performance Metrics</a:t>
            </a:r>
          </a:p>
        </p:txBody>
      </p:sp>
      <p:sp>
        <p:nvSpPr>
          <p:cNvPr id="4" name="Slide Number Placeholder 3">
            <a:extLst>
              <a:ext uri="{FF2B5EF4-FFF2-40B4-BE49-F238E27FC236}">
                <a16:creationId xmlns:a16="http://schemas.microsoft.com/office/drawing/2014/main" id="{CFB7FE27-F52F-44DD-8556-4088FD3E4CD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143</a:t>
            </a:fld>
            <a:endParaRPr lang="en-US" sz="1200" dirty="0">
              <a:solidFill>
                <a:srgbClr val="888888"/>
              </a:solidFill>
            </a:endParaRPr>
          </a:p>
        </p:txBody>
      </p:sp>
      <p:sp>
        <p:nvSpPr>
          <p:cNvPr id="5" name="Text Placeholder 4">
            <a:extLst>
              <a:ext uri="{FF2B5EF4-FFF2-40B4-BE49-F238E27FC236}">
                <a16:creationId xmlns:a16="http://schemas.microsoft.com/office/drawing/2014/main" id="{6F770A21-2784-40C8-BB2B-0A1AAAFB0C8E}"/>
              </a:ext>
            </a:extLst>
          </p:cNvPr>
          <p:cNvSpPr>
            <a:spLocks noGrp="1"/>
          </p:cNvSpPr>
          <p:nvPr>
            <p:ph type="body" idx="13"/>
          </p:nvPr>
        </p:nvSpPr>
        <p:spPr/>
        <p:txBody>
          <a:bodyPr/>
          <a:lstStyle/>
          <a:p>
            <a:pPr marL="341313" indent="0">
              <a:buNone/>
            </a:pPr>
            <a:r>
              <a:rPr lang="en-US" b="1" dirty="0"/>
              <a:t>No Free Lunch!</a:t>
            </a:r>
          </a:p>
          <a:p>
            <a:r>
              <a:rPr lang="en-US" dirty="0"/>
              <a:t>No single method works best on all data sets</a:t>
            </a:r>
          </a:p>
          <a:p>
            <a:r>
              <a:rPr lang="en-US" dirty="0"/>
              <a:t>Selecting the best method can be the most challenging part of ML/DL</a:t>
            </a:r>
          </a:p>
          <a:p>
            <a:r>
              <a:rPr lang="en-US" dirty="0"/>
              <a:t>In practice, several candidate models are built and the best performer is chosen</a:t>
            </a:r>
          </a:p>
        </p:txBody>
      </p:sp>
      <p:sp>
        <p:nvSpPr>
          <p:cNvPr id="7" name="TextBox 6">
            <a:extLst>
              <a:ext uri="{FF2B5EF4-FFF2-40B4-BE49-F238E27FC236}">
                <a16:creationId xmlns:a16="http://schemas.microsoft.com/office/drawing/2014/main" id="{01DFD00F-F84C-4713-824B-3C7A957A860B}"/>
              </a:ext>
            </a:extLst>
          </p:cNvPr>
          <p:cNvSpPr txBox="1"/>
          <p:nvPr/>
        </p:nvSpPr>
        <p:spPr>
          <a:xfrm>
            <a:off x="0" y="4298389"/>
            <a:ext cx="4572000" cy="553998"/>
          </a:xfrm>
          <a:prstGeom prst="rect">
            <a:avLst/>
          </a:prstGeom>
          <a:noFill/>
        </p:spPr>
        <p:txBody>
          <a:bodyPr wrap="square" rtlCol="0">
            <a:spAutoFit/>
          </a:bodyPr>
          <a:lstStyle/>
          <a:p>
            <a:pPr algn="ctr"/>
            <a:r>
              <a:rPr lang="en-US" sz="1000" dirty="0">
                <a:solidFill>
                  <a:schemeClr val="tx2"/>
                </a:solidFill>
              </a:rPr>
              <a:t>Source: http://www.banklawyersblog.com/.a/6a00d8341c652b53ef014e8696185e970d-800wi</a:t>
            </a:r>
          </a:p>
        </p:txBody>
      </p:sp>
      <p:pic>
        <p:nvPicPr>
          <p:cNvPr id="9" name="Picture 8">
            <a:extLst>
              <a:ext uri="{FF2B5EF4-FFF2-40B4-BE49-F238E27FC236}">
                <a16:creationId xmlns:a16="http://schemas.microsoft.com/office/drawing/2014/main" id="{F7F7D53D-5B15-4802-8055-2D746635EC55}"/>
              </a:ext>
            </a:extLst>
          </p:cNvPr>
          <p:cNvPicPr>
            <a:picLocks noChangeAspect="1"/>
          </p:cNvPicPr>
          <p:nvPr/>
        </p:nvPicPr>
        <p:blipFill>
          <a:blip r:embed="rId2"/>
          <a:stretch>
            <a:fillRect/>
          </a:stretch>
        </p:blipFill>
        <p:spPr>
          <a:xfrm>
            <a:off x="476250" y="678889"/>
            <a:ext cx="3619500" cy="3619500"/>
          </a:xfrm>
          <a:prstGeom prst="rect">
            <a:avLst/>
          </a:prstGeom>
        </p:spPr>
      </p:pic>
    </p:spTree>
    <p:extLst>
      <p:ext uri="{BB962C8B-B14F-4D97-AF65-F5344CB8AC3E}">
        <p14:creationId xmlns:p14="http://schemas.microsoft.com/office/powerpoint/2010/main" val="15287026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mtClean="0"/>
              <a:pPr/>
              <a:t>144</a:t>
            </a:fld>
            <a:endParaRPr lang="en-US" dirty="0"/>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nchor="b">
            <a:normAutofit fontScale="77500" lnSpcReduction="20000"/>
          </a:bodyPr>
          <a:lstStyle/>
          <a:p>
            <a:r>
              <a:rPr lang="en-US" dirty="0"/>
              <a:t>Real-world Machine Learning/</a:t>
            </a:r>
          </a:p>
          <a:p>
            <a:r>
              <a:rPr lang="en-US" dirty="0"/>
              <a:t>Deep Learning</a:t>
            </a:r>
          </a:p>
        </p:txBody>
      </p:sp>
    </p:spTree>
    <p:extLst>
      <p:ext uri="{BB962C8B-B14F-4D97-AF65-F5344CB8AC3E}">
        <p14:creationId xmlns:p14="http://schemas.microsoft.com/office/powerpoint/2010/main" val="12665600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47F3F2-3DCA-4FBC-9A61-CD4981D4AB0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145</a:t>
            </a:fld>
            <a:endParaRPr lang="en-US" sz="1200" dirty="0">
              <a:solidFill>
                <a:srgbClr val="888888"/>
              </a:solidFill>
            </a:endParaRPr>
          </a:p>
        </p:txBody>
      </p:sp>
      <p:sp>
        <p:nvSpPr>
          <p:cNvPr id="3" name="TextBox 2">
            <a:extLst>
              <a:ext uri="{FF2B5EF4-FFF2-40B4-BE49-F238E27FC236}">
                <a16:creationId xmlns:a16="http://schemas.microsoft.com/office/drawing/2014/main" id="{81BFCCE8-52A4-4F07-AC80-B651B20D401C}"/>
              </a:ext>
            </a:extLst>
          </p:cNvPr>
          <p:cNvSpPr txBox="1"/>
          <p:nvPr/>
        </p:nvSpPr>
        <p:spPr>
          <a:xfrm>
            <a:off x="0" y="4636943"/>
            <a:ext cx="9144000" cy="215444"/>
          </a:xfrm>
          <a:prstGeom prst="rect">
            <a:avLst/>
          </a:prstGeom>
          <a:noFill/>
        </p:spPr>
        <p:txBody>
          <a:bodyPr wrap="square" rtlCol="0">
            <a:spAutoFit/>
          </a:bodyPr>
          <a:lstStyle/>
          <a:p>
            <a:pPr algn="ctr"/>
            <a:r>
              <a:rPr lang="en-US" sz="800" dirty="0">
                <a:solidFill>
                  <a:schemeClr val="tx2"/>
                </a:solidFill>
              </a:rPr>
              <a:t>Source: http://mattturck.com/wp-content/uploads/2017/05/Matt-Turck-FirstMark-2017-Big-Data-Landscape.png</a:t>
            </a:r>
          </a:p>
        </p:txBody>
      </p:sp>
      <p:pic>
        <p:nvPicPr>
          <p:cNvPr id="15" name="Picture 14" descr="A picture containing screenshot&#10;&#10;Description generated with high confidence">
            <a:extLst>
              <a:ext uri="{FF2B5EF4-FFF2-40B4-BE49-F238E27FC236}">
                <a16:creationId xmlns:a16="http://schemas.microsoft.com/office/drawing/2014/main" id="{DDE84679-699B-4A4F-97C6-76ECD5AFE182}"/>
              </a:ext>
            </a:extLst>
          </p:cNvPr>
          <p:cNvPicPr>
            <a:picLocks noChangeAspect="1"/>
          </p:cNvPicPr>
          <p:nvPr/>
        </p:nvPicPr>
        <p:blipFill>
          <a:blip r:embed="rId2"/>
          <a:stretch>
            <a:fillRect/>
          </a:stretch>
        </p:blipFill>
        <p:spPr>
          <a:xfrm>
            <a:off x="914400" y="111870"/>
            <a:ext cx="7315200" cy="4528458"/>
          </a:xfrm>
          <a:prstGeom prst="rect">
            <a:avLst/>
          </a:prstGeom>
        </p:spPr>
      </p:pic>
      <p:sp>
        <p:nvSpPr>
          <p:cNvPr id="17" name="Rectangle: Rounded Corners 16">
            <a:extLst>
              <a:ext uri="{FF2B5EF4-FFF2-40B4-BE49-F238E27FC236}">
                <a16:creationId xmlns:a16="http://schemas.microsoft.com/office/drawing/2014/main" id="{382E5EA4-0BF3-4711-B1ED-F4F85DBCAD28}"/>
              </a:ext>
            </a:extLst>
          </p:cNvPr>
          <p:cNvSpPr/>
          <p:nvPr/>
        </p:nvSpPr>
        <p:spPr>
          <a:xfrm>
            <a:off x="977417" y="2876653"/>
            <a:ext cx="4291503" cy="172011"/>
          </a:xfrm>
          <a:prstGeom prst="roundRect">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B4B902EE-244B-4D1D-AED1-7BFCD2A03E47}"/>
              </a:ext>
            </a:extLst>
          </p:cNvPr>
          <p:cNvSpPr/>
          <p:nvPr/>
        </p:nvSpPr>
        <p:spPr>
          <a:xfrm>
            <a:off x="1822621" y="111870"/>
            <a:ext cx="584476" cy="172011"/>
          </a:xfrm>
          <a:prstGeom prst="round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99848D8C-6D28-419B-8453-1F4E9A871B38}"/>
              </a:ext>
            </a:extLst>
          </p:cNvPr>
          <p:cNvSpPr/>
          <p:nvPr/>
        </p:nvSpPr>
        <p:spPr>
          <a:xfrm>
            <a:off x="4022124" y="111870"/>
            <a:ext cx="554819" cy="172011"/>
          </a:xfrm>
          <a:prstGeom prst="round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4D603493-1033-4C5A-B53A-2F3950245A64}"/>
              </a:ext>
            </a:extLst>
          </p:cNvPr>
          <p:cNvSpPr/>
          <p:nvPr/>
        </p:nvSpPr>
        <p:spPr>
          <a:xfrm>
            <a:off x="6374849" y="111870"/>
            <a:ext cx="762413" cy="172011"/>
          </a:xfrm>
          <a:prstGeom prst="round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C373E341-9A2A-453B-A697-F29D08CC7135}"/>
              </a:ext>
            </a:extLst>
          </p:cNvPr>
          <p:cNvSpPr/>
          <p:nvPr/>
        </p:nvSpPr>
        <p:spPr>
          <a:xfrm>
            <a:off x="4190174" y="3072549"/>
            <a:ext cx="762413" cy="172011"/>
          </a:xfrm>
          <a:prstGeom prst="round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CAC3C120-1FB2-43A6-BCE6-58D19FA6F5BA}"/>
              </a:ext>
            </a:extLst>
          </p:cNvPr>
          <p:cNvSpPr/>
          <p:nvPr/>
        </p:nvSpPr>
        <p:spPr>
          <a:xfrm>
            <a:off x="3315316" y="3843611"/>
            <a:ext cx="762413" cy="172011"/>
          </a:xfrm>
          <a:prstGeom prst="round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latin typeface="Calibri" panose="020F0502020204030204" pitchFamily="34" charset="0"/>
              <a:cs typeface="Calibri" panose="020F0502020204030204" pitchFamily="34" charset="0"/>
            </a:endParaRPr>
          </a:p>
        </p:txBody>
      </p:sp>
      <p:sp>
        <p:nvSpPr>
          <p:cNvPr id="25" name="Rectangle: Rounded Corners 24">
            <a:extLst>
              <a:ext uri="{FF2B5EF4-FFF2-40B4-BE49-F238E27FC236}">
                <a16:creationId xmlns:a16="http://schemas.microsoft.com/office/drawing/2014/main" id="{4B3FDA31-4B00-466F-9E6A-ED83BA35C8C9}"/>
              </a:ext>
            </a:extLst>
          </p:cNvPr>
          <p:cNvSpPr/>
          <p:nvPr/>
        </p:nvSpPr>
        <p:spPr>
          <a:xfrm>
            <a:off x="7058180" y="3843611"/>
            <a:ext cx="572114" cy="172011"/>
          </a:xfrm>
          <a:prstGeom prst="round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364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xit" presetSubtype="0" fill="hold" grpId="1" nodeType="with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xit" presetSubtype="0" fill="hold" grpId="1" nodeType="withEffect">
                                  <p:stCondLst>
                                    <p:cond delay="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xit" presetSubtype="0" fill="hold" grpId="1"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xit" presetSubtype="0" fill="hold" grpId="1" nodeType="withEffect">
                                  <p:stCondLst>
                                    <p:cond delay="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xit" presetSubtype="0" fill="hold" grpId="1" nodeType="withEffect">
                                  <p:stCondLst>
                                    <p:cond delay="0"/>
                                  </p:stCondLst>
                                  <p:childTnLst>
                                    <p:animEffect transition="out" filter="fade">
                                      <p:cBhvr>
                                        <p:cTn id="51" dur="500"/>
                                        <p:tgtEl>
                                          <p:spTgt spid="24"/>
                                        </p:tgtEl>
                                      </p:cBhvr>
                                    </p:animEffect>
                                    <p:set>
                                      <p:cBhvr>
                                        <p:cTn id="5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742B05-1D0D-4EC3-9618-5BD470759828}"/>
              </a:ext>
            </a:extLst>
          </p:cNvPr>
          <p:cNvSpPr>
            <a:spLocks noGrp="1"/>
          </p:cNvSpPr>
          <p:nvPr>
            <p:ph type="body" idx="2"/>
          </p:nvPr>
        </p:nvSpPr>
        <p:spPr/>
        <p:txBody>
          <a:bodyPr/>
          <a:lstStyle/>
          <a:p>
            <a:r>
              <a:rPr lang="en-US" dirty="0"/>
              <a:t>Machine Learning/Deep Learning at Cisco Systems</a:t>
            </a:r>
          </a:p>
        </p:txBody>
      </p:sp>
      <p:sp>
        <p:nvSpPr>
          <p:cNvPr id="4" name="Slide Number Placeholder 3">
            <a:extLst>
              <a:ext uri="{FF2B5EF4-FFF2-40B4-BE49-F238E27FC236}">
                <a16:creationId xmlns:a16="http://schemas.microsoft.com/office/drawing/2014/main" id="{66363C8B-94E5-4D49-8AC1-99B0143B0B3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146</a:t>
            </a:fld>
            <a:endParaRPr lang="en-US" sz="1200" dirty="0">
              <a:solidFill>
                <a:srgbClr val="888888"/>
              </a:solidFill>
            </a:endParaRPr>
          </a:p>
        </p:txBody>
      </p:sp>
      <p:sp>
        <p:nvSpPr>
          <p:cNvPr id="5" name="Text Placeholder 4">
            <a:extLst>
              <a:ext uri="{FF2B5EF4-FFF2-40B4-BE49-F238E27FC236}">
                <a16:creationId xmlns:a16="http://schemas.microsoft.com/office/drawing/2014/main" id="{B5BE5716-9170-4F0D-89C1-153BBDFDD327}"/>
              </a:ext>
            </a:extLst>
          </p:cNvPr>
          <p:cNvSpPr>
            <a:spLocks noGrp="1"/>
          </p:cNvSpPr>
          <p:nvPr>
            <p:ph type="body" idx="13"/>
          </p:nvPr>
        </p:nvSpPr>
        <p:spPr/>
        <p:txBody>
          <a:bodyPr>
            <a:normAutofit fontScale="92500" lnSpcReduction="10000"/>
          </a:bodyPr>
          <a:lstStyle/>
          <a:p>
            <a:r>
              <a:rPr lang="en-US" dirty="0"/>
              <a:t>Cisco Encrypted Traffic Analysis</a:t>
            </a:r>
          </a:p>
          <a:p>
            <a:pPr lvl="1"/>
            <a:r>
              <a:rPr lang="en-US" dirty="0"/>
              <a:t>Malware detection</a:t>
            </a:r>
          </a:p>
          <a:p>
            <a:r>
              <a:rPr lang="en-US" dirty="0"/>
              <a:t>Cisco DNA Analytics</a:t>
            </a:r>
          </a:p>
          <a:p>
            <a:pPr lvl="1"/>
            <a:r>
              <a:rPr lang="en-US" dirty="0"/>
              <a:t>Optimizes network functions across users</a:t>
            </a:r>
          </a:p>
          <a:p>
            <a:r>
              <a:rPr lang="en-US" dirty="0"/>
              <a:t>Cisco Intersight</a:t>
            </a:r>
          </a:p>
          <a:p>
            <a:pPr lvl="1"/>
            <a:r>
              <a:rPr lang="en-US" dirty="0"/>
              <a:t>Detect issues and connect with TAC</a:t>
            </a:r>
          </a:p>
          <a:p>
            <a:r>
              <a:rPr lang="en-US" dirty="0"/>
              <a:t>Cisco Spark Assistant</a:t>
            </a:r>
          </a:p>
          <a:p>
            <a:pPr lvl="1"/>
            <a:r>
              <a:rPr lang="en-US" dirty="0"/>
              <a:t>Meeting automation and optimization</a:t>
            </a:r>
          </a:p>
          <a:p>
            <a:r>
              <a:rPr lang="en-US" dirty="0"/>
              <a:t>What else?</a:t>
            </a:r>
          </a:p>
          <a:p>
            <a:pPr lvl="1"/>
            <a:endParaRPr lang="en-US" dirty="0"/>
          </a:p>
        </p:txBody>
      </p:sp>
      <p:sp>
        <p:nvSpPr>
          <p:cNvPr id="6" name="TextBox 5">
            <a:extLst>
              <a:ext uri="{FF2B5EF4-FFF2-40B4-BE49-F238E27FC236}">
                <a16:creationId xmlns:a16="http://schemas.microsoft.com/office/drawing/2014/main" id="{E516C9F4-3198-4BF9-9E47-E483C5D1A0B8}"/>
              </a:ext>
            </a:extLst>
          </p:cNvPr>
          <p:cNvSpPr txBox="1"/>
          <p:nvPr/>
        </p:nvSpPr>
        <p:spPr>
          <a:xfrm>
            <a:off x="0" y="4298389"/>
            <a:ext cx="4572000" cy="553998"/>
          </a:xfrm>
          <a:prstGeom prst="rect">
            <a:avLst/>
          </a:prstGeom>
          <a:noFill/>
        </p:spPr>
        <p:txBody>
          <a:bodyPr wrap="square" rtlCol="0">
            <a:spAutoFit/>
          </a:bodyPr>
          <a:lstStyle/>
          <a:p>
            <a:pPr algn="ctr"/>
            <a:r>
              <a:rPr lang="en-US" sz="1000" dirty="0">
                <a:solidFill>
                  <a:schemeClr val="tx2"/>
                </a:solidFill>
              </a:rPr>
              <a:t>Source: https://png.kisspng.com/20180401/jdw/kisspng-cisco-systems-router-data-center-computer-software-ai-5ac115ef7ef1f6.91676325152260350352.png</a:t>
            </a:r>
          </a:p>
        </p:txBody>
      </p:sp>
      <p:pic>
        <p:nvPicPr>
          <p:cNvPr id="10" name="Picture 9">
            <a:extLst>
              <a:ext uri="{FF2B5EF4-FFF2-40B4-BE49-F238E27FC236}">
                <a16:creationId xmlns:a16="http://schemas.microsoft.com/office/drawing/2014/main" id="{BC1866F4-8007-4450-BAC7-872F50EE0398}"/>
              </a:ext>
            </a:extLst>
          </p:cNvPr>
          <p:cNvPicPr>
            <a:picLocks noChangeAspect="1"/>
          </p:cNvPicPr>
          <p:nvPr/>
        </p:nvPicPr>
        <p:blipFill>
          <a:blip r:embed="rId2"/>
          <a:stretch>
            <a:fillRect/>
          </a:stretch>
        </p:blipFill>
        <p:spPr>
          <a:xfrm>
            <a:off x="350382" y="1197461"/>
            <a:ext cx="3871236" cy="2748578"/>
          </a:xfrm>
          <a:prstGeom prst="rect">
            <a:avLst/>
          </a:prstGeom>
        </p:spPr>
      </p:pic>
    </p:spTree>
    <p:extLst>
      <p:ext uri="{BB962C8B-B14F-4D97-AF65-F5344CB8AC3E}">
        <p14:creationId xmlns:p14="http://schemas.microsoft.com/office/powerpoint/2010/main" val="38794134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41FB85-1873-4B5C-ADAD-D0F84381715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147</a:t>
            </a:fld>
            <a:endParaRPr lang="en-US" sz="1200" dirty="0">
              <a:solidFill>
                <a:srgbClr val="888888"/>
              </a:solidFill>
            </a:endParaRPr>
          </a:p>
        </p:txBody>
      </p:sp>
      <p:sp>
        <p:nvSpPr>
          <p:cNvPr id="3" name="TextBox 2">
            <a:extLst>
              <a:ext uri="{FF2B5EF4-FFF2-40B4-BE49-F238E27FC236}">
                <a16:creationId xmlns:a16="http://schemas.microsoft.com/office/drawing/2014/main" id="{83800FB4-2AE1-4F8B-86FA-6DA3C2B39C9F}"/>
              </a:ext>
            </a:extLst>
          </p:cNvPr>
          <p:cNvSpPr txBox="1"/>
          <p:nvPr/>
        </p:nvSpPr>
        <p:spPr>
          <a:xfrm>
            <a:off x="1006763" y="4331855"/>
            <a:ext cx="7130474" cy="246221"/>
          </a:xfrm>
          <a:prstGeom prst="rect">
            <a:avLst/>
          </a:prstGeom>
          <a:noFill/>
        </p:spPr>
        <p:txBody>
          <a:bodyPr wrap="square" rtlCol="0">
            <a:spAutoFit/>
          </a:bodyPr>
          <a:lstStyle/>
          <a:p>
            <a:pPr algn="ctr"/>
            <a:r>
              <a:rPr lang="en-US" sz="1000" dirty="0">
                <a:solidFill>
                  <a:schemeClr val="tx2"/>
                </a:solidFill>
              </a:rPr>
              <a:t>Source: https://upload.wikimedia.org/wikipedia/commons/b/b9/CRISP-DM_Process_Diagram.png</a:t>
            </a:r>
          </a:p>
        </p:txBody>
      </p:sp>
      <p:pic>
        <p:nvPicPr>
          <p:cNvPr id="4" name="Picture 3" descr="A picture containing text&#10;&#10;Description generated with high confidence">
            <a:extLst>
              <a:ext uri="{FF2B5EF4-FFF2-40B4-BE49-F238E27FC236}">
                <a16:creationId xmlns:a16="http://schemas.microsoft.com/office/drawing/2014/main" id="{ACB68D36-A00D-4E08-91A4-9448343B4BC3}"/>
              </a:ext>
            </a:extLst>
          </p:cNvPr>
          <p:cNvPicPr>
            <a:picLocks noChangeAspect="1"/>
          </p:cNvPicPr>
          <p:nvPr/>
        </p:nvPicPr>
        <p:blipFill>
          <a:blip r:embed="rId2"/>
          <a:stretch>
            <a:fillRect/>
          </a:stretch>
        </p:blipFill>
        <p:spPr>
          <a:xfrm>
            <a:off x="2848708" y="845204"/>
            <a:ext cx="3446584" cy="3453092"/>
          </a:xfrm>
          <a:prstGeom prst="rect">
            <a:avLst/>
          </a:prstGeom>
        </p:spPr>
      </p:pic>
      <p:sp>
        <p:nvSpPr>
          <p:cNvPr id="5" name="TextBox 4">
            <a:extLst>
              <a:ext uri="{FF2B5EF4-FFF2-40B4-BE49-F238E27FC236}">
                <a16:creationId xmlns:a16="http://schemas.microsoft.com/office/drawing/2014/main" id="{B8B35BAE-1172-4A32-9AB7-0C8E7DE29F0C}"/>
              </a:ext>
            </a:extLst>
          </p:cNvPr>
          <p:cNvSpPr txBox="1"/>
          <p:nvPr/>
        </p:nvSpPr>
        <p:spPr>
          <a:xfrm>
            <a:off x="572655" y="408039"/>
            <a:ext cx="7998690"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a:latin typeface="Calibri" panose="020F0502020204030204" pitchFamily="34" charset="0"/>
                <a:cs typeface="Calibri" panose="020F0502020204030204" pitchFamily="34" charset="0"/>
              </a:rPr>
              <a:t>How can </a:t>
            </a:r>
            <a:r>
              <a:rPr lang="en-US" sz="2400" dirty="0">
                <a:latin typeface="Calibri" panose="020F0502020204030204" pitchFamily="34" charset="0"/>
                <a:cs typeface="Calibri" panose="020F0502020204030204" pitchFamily="34" charset="0"/>
              </a:rPr>
              <a:t>you apply ML/DL in YOUR role?</a:t>
            </a:r>
          </a:p>
        </p:txBody>
      </p:sp>
    </p:spTree>
    <p:extLst>
      <p:ext uri="{BB962C8B-B14F-4D97-AF65-F5344CB8AC3E}">
        <p14:creationId xmlns:p14="http://schemas.microsoft.com/office/powerpoint/2010/main" val="29438138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mtClean="0"/>
              <a:pPr/>
              <a:t>148</a:t>
            </a:fld>
            <a:endParaRPr lang="en-US" dirty="0"/>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nchor="b">
            <a:normAutofit/>
          </a:bodyPr>
          <a:lstStyle/>
          <a:p>
            <a:r>
              <a:rPr lang="en-US" dirty="0"/>
              <a:t>Workshop Wrap-up</a:t>
            </a:r>
          </a:p>
        </p:txBody>
      </p:sp>
    </p:spTree>
    <p:extLst>
      <p:ext uri="{BB962C8B-B14F-4D97-AF65-F5344CB8AC3E}">
        <p14:creationId xmlns:p14="http://schemas.microsoft.com/office/powerpoint/2010/main" val="11666733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0626AC-F472-4A2B-91FA-9B1EF53F91E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149</a:t>
            </a:fld>
            <a:endParaRPr lang="en-US" sz="1200" dirty="0">
              <a:solidFill>
                <a:srgbClr val="888888"/>
              </a:solidFill>
            </a:endParaRPr>
          </a:p>
        </p:txBody>
      </p:sp>
      <p:sp>
        <p:nvSpPr>
          <p:cNvPr id="3" name="Text Placeholder 2">
            <a:extLst>
              <a:ext uri="{FF2B5EF4-FFF2-40B4-BE49-F238E27FC236}">
                <a16:creationId xmlns:a16="http://schemas.microsoft.com/office/drawing/2014/main" id="{08FBADCA-52A5-4039-BF29-F83D12B800AD}"/>
              </a:ext>
            </a:extLst>
          </p:cNvPr>
          <p:cNvSpPr>
            <a:spLocks noGrp="1"/>
          </p:cNvSpPr>
          <p:nvPr>
            <p:ph type="body" sz="quarter" idx="13"/>
          </p:nvPr>
        </p:nvSpPr>
        <p:spPr/>
        <p:txBody>
          <a:bodyPr/>
          <a:lstStyle/>
          <a:p>
            <a:r>
              <a:rPr lang="en-US" dirty="0"/>
              <a:t>Unanswered Questions</a:t>
            </a:r>
          </a:p>
        </p:txBody>
      </p:sp>
      <p:sp>
        <p:nvSpPr>
          <p:cNvPr id="4" name="Text Placeholder 3">
            <a:extLst>
              <a:ext uri="{FF2B5EF4-FFF2-40B4-BE49-F238E27FC236}">
                <a16:creationId xmlns:a16="http://schemas.microsoft.com/office/drawing/2014/main" id="{DD15FCD0-B00E-4715-A600-9FD0861CFE32}"/>
              </a:ext>
            </a:extLst>
          </p:cNvPr>
          <p:cNvSpPr>
            <a:spLocks noGrp="1"/>
          </p:cNvSpPr>
          <p:nvPr>
            <p:ph type="body" sz="quarter" idx="14"/>
          </p:nvPr>
        </p:nvSpPr>
        <p:spPr/>
        <p:txBody>
          <a:bodyPr>
            <a:normAutofit fontScale="70000" lnSpcReduction="20000"/>
          </a:bodyPr>
          <a:lstStyle/>
          <a:p>
            <a:r>
              <a:rPr lang="en-US" dirty="0"/>
              <a:t>What did we fail to cover? What questions do you still have?</a:t>
            </a:r>
          </a:p>
        </p:txBody>
      </p:sp>
      <p:sp>
        <p:nvSpPr>
          <p:cNvPr id="5" name="TextBox 4">
            <a:extLst>
              <a:ext uri="{FF2B5EF4-FFF2-40B4-BE49-F238E27FC236}">
                <a16:creationId xmlns:a16="http://schemas.microsoft.com/office/drawing/2014/main" id="{056BC835-511E-4A19-BB58-898C4AA2B1E2}"/>
              </a:ext>
            </a:extLst>
          </p:cNvPr>
          <p:cNvSpPr txBox="1"/>
          <p:nvPr/>
        </p:nvSpPr>
        <p:spPr>
          <a:xfrm>
            <a:off x="2108718" y="3095555"/>
            <a:ext cx="4926564"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4000" dirty="0">
                <a:latin typeface="Calibri" panose="020F0502020204030204" pitchFamily="34" charset="0"/>
                <a:cs typeface="Calibri" panose="020F0502020204030204" pitchFamily="34" charset="0"/>
              </a:rPr>
              <a:t>john@expectedx.com</a:t>
            </a:r>
          </a:p>
        </p:txBody>
      </p:sp>
    </p:spTree>
    <p:extLst>
      <p:ext uri="{BB962C8B-B14F-4D97-AF65-F5344CB8AC3E}">
        <p14:creationId xmlns:p14="http://schemas.microsoft.com/office/powerpoint/2010/main" val="3306116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FD4CF9-5EF5-4D2D-8CE7-8CC58399FCE9}"/>
              </a:ext>
            </a:extLst>
          </p:cNvPr>
          <p:cNvSpPr>
            <a:spLocks noGrp="1"/>
          </p:cNvSpPr>
          <p:nvPr>
            <p:ph type="body" idx="2"/>
          </p:nvPr>
        </p:nvSpPr>
        <p:spPr/>
        <p:txBody>
          <a:bodyPr/>
          <a:lstStyle/>
          <a:p>
            <a:r>
              <a:rPr lang="en-US" dirty="0"/>
              <a:t>Key Terms - Statistics</a:t>
            </a:r>
          </a:p>
        </p:txBody>
      </p:sp>
      <p:sp>
        <p:nvSpPr>
          <p:cNvPr id="4" name="Slide Number Placeholder 3">
            <a:extLst>
              <a:ext uri="{FF2B5EF4-FFF2-40B4-BE49-F238E27FC236}">
                <a16:creationId xmlns:a16="http://schemas.microsoft.com/office/drawing/2014/main" id="{60C6A3CC-DB0C-40D4-8927-EEC2222789D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15</a:t>
            </a:fld>
            <a:endParaRPr lang="en-US" sz="1200" dirty="0">
              <a:solidFill>
                <a:srgbClr val="888888"/>
              </a:solidFill>
            </a:endParaRPr>
          </a:p>
        </p:txBody>
      </p:sp>
      <p:sp>
        <p:nvSpPr>
          <p:cNvPr id="5" name="Text Placeholder 4">
            <a:extLst>
              <a:ext uri="{FF2B5EF4-FFF2-40B4-BE49-F238E27FC236}">
                <a16:creationId xmlns:a16="http://schemas.microsoft.com/office/drawing/2014/main" id="{9D6BDCB4-7165-4488-ADF2-08E7CE4B33A2}"/>
              </a:ext>
            </a:extLst>
          </p:cNvPr>
          <p:cNvSpPr>
            <a:spLocks noGrp="1"/>
          </p:cNvSpPr>
          <p:nvPr>
            <p:ph type="body" idx="13"/>
          </p:nvPr>
        </p:nvSpPr>
        <p:spPr/>
        <p:txBody>
          <a:bodyPr/>
          <a:lstStyle/>
          <a:p>
            <a:r>
              <a:rPr lang="en-US" b="1" dirty="0"/>
              <a:t>Measures of Central Tendency</a:t>
            </a:r>
          </a:p>
          <a:p>
            <a:pPr lvl="1"/>
            <a:r>
              <a:rPr lang="en-US" dirty="0"/>
              <a:t>Mean, Median, Mode</a:t>
            </a:r>
          </a:p>
          <a:p>
            <a:r>
              <a:rPr lang="en-US" b="1" dirty="0"/>
              <a:t>Measures of Dispersion</a:t>
            </a:r>
          </a:p>
          <a:p>
            <a:pPr lvl="1"/>
            <a:r>
              <a:rPr lang="en-US" dirty="0"/>
              <a:t>Variance/Standard Deviation</a:t>
            </a:r>
          </a:p>
          <a:p>
            <a:pPr lvl="1"/>
            <a:r>
              <a:rPr lang="en-US" dirty="0"/>
              <a:t>Range/Inter-quartile Range</a:t>
            </a:r>
          </a:p>
          <a:p>
            <a:r>
              <a:rPr lang="en-US" sz="2200" b="1" dirty="0"/>
              <a:t>Data </a:t>
            </a:r>
            <a:r>
              <a:rPr lang="en-US" b="1" dirty="0"/>
              <a:t>Types</a:t>
            </a:r>
            <a:endParaRPr lang="en-US" sz="2200" b="1" dirty="0"/>
          </a:p>
          <a:p>
            <a:pPr lvl="1"/>
            <a:r>
              <a:rPr lang="en-US" dirty="0"/>
              <a:t>Quantitative/Qualitative</a:t>
            </a:r>
          </a:p>
          <a:p>
            <a:pPr lvl="1"/>
            <a:r>
              <a:rPr lang="en-US" dirty="0"/>
              <a:t>Continuous/Discrete</a:t>
            </a:r>
          </a:p>
        </p:txBody>
      </p:sp>
      <p:sp>
        <p:nvSpPr>
          <p:cNvPr id="6" name="TextBox 5">
            <a:extLst>
              <a:ext uri="{FF2B5EF4-FFF2-40B4-BE49-F238E27FC236}">
                <a16:creationId xmlns:a16="http://schemas.microsoft.com/office/drawing/2014/main" id="{60603BB5-19E2-49C8-BB0E-EF57E4C8D8CC}"/>
              </a:ext>
            </a:extLst>
          </p:cNvPr>
          <p:cNvSpPr txBox="1"/>
          <p:nvPr/>
        </p:nvSpPr>
        <p:spPr>
          <a:xfrm>
            <a:off x="0" y="4331855"/>
            <a:ext cx="4572000" cy="400110"/>
          </a:xfrm>
          <a:prstGeom prst="rect">
            <a:avLst/>
          </a:prstGeom>
          <a:noFill/>
        </p:spPr>
        <p:txBody>
          <a:bodyPr wrap="square" rtlCol="0">
            <a:spAutoFit/>
          </a:bodyPr>
          <a:lstStyle/>
          <a:p>
            <a:pPr algn="ctr"/>
            <a:r>
              <a:rPr lang="en-US" sz="1000" dirty="0">
                <a:solidFill>
                  <a:schemeClr val="tx2"/>
                </a:solidFill>
              </a:rPr>
              <a:t>Source: http://cfile22.uf.tistory.com/image/2744E743585C560E17B141;</a:t>
            </a:r>
          </a:p>
          <a:p>
            <a:pPr algn="ctr"/>
            <a:r>
              <a:rPr lang="en-US" sz="1000" dirty="0">
                <a:solidFill>
                  <a:schemeClr val="tx2"/>
                </a:solidFill>
              </a:rPr>
              <a:t>http://projectmanager.com.au/wp-content/uploads/2016/07/Weaver_SD1.jpg</a:t>
            </a:r>
          </a:p>
        </p:txBody>
      </p:sp>
      <p:pic>
        <p:nvPicPr>
          <p:cNvPr id="8" name="Picture 7">
            <a:extLst>
              <a:ext uri="{FF2B5EF4-FFF2-40B4-BE49-F238E27FC236}">
                <a16:creationId xmlns:a16="http://schemas.microsoft.com/office/drawing/2014/main" id="{5E5210B3-487B-4A98-A5E0-C60B4143ECB6}"/>
              </a:ext>
            </a:extLst>
          </p:cNvPr>
          <p:cNvPicPr>
            <a:picLocks noChangeAspect="1"/>
          </p:cNvPicPr>
          <p:nvPr/>
        </p:nvPicPr>
        <p:blipFill>
          <a:blip r:embed="rId2"/>
          <a:stretch>
            <a:fillRect/>
          </a:stretch>
        </p:blipFill>
        <p:spPr>
          <a:xfrm>
            <a:off x="655782" y="590550"/>
            <a:ext cx="3260436" cy="2422356"/>
          </a:xfrm>
          <a:prstGeom prst="rect">
            <a:avLst/>
          </a:prstGeom>
        </p:spPr>
      </p:pic>
      <p:pic>
        <p:nvPicPr>
          <p:cNvPr id="10" name="Picture 9">
            <a:extLst>
              <a:ext uri="{FF2B5EF4-FFF2-40B4-BE49-F238E27FC236}">
                <a16:creationId xmlns:a16="http://schemas.microsoft.com/office/drawing/2014/main" id="{26EE66BE-0A94-42C8-BBD7-067191D740D6}"/>
              </a:ext>
            </a:extLst>
          </p:cNvPr>
          <p:cNvPicPr>
            <a:picLocks noChangeAspect="1"/>
          </p:cNvPicPr>
          <p:nvPr/>
        </p:nvPicPr>
        <p:blipFill>
          <a:blip r:embed="rId3"/>
          <a:stretch>
            <a:fillRect/>
          </a:stretch>
        </p:blipFill>
        <p:spPr>
          <a:xfrm>
            <a:off x="1487055" y="3081012"/>
            <a:ext cx="1597892" cy="1182738"/>
          </a:xfrm>
          <a:prstGeom prst="rect">
            <a:avLst/>
          </a:prstGeom>
        </p:spPr>
      </p:pic>
    </p:spTree>
    <p:extLst>
      <p:ext uri="{BB962C8B-B14F-4D97-AF65-F5344CB8AC3E}">
        <p14:creationId xmlns:p14="http://schemas.microsoft.com/office/powerpoint/2010/main" val="1949935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D5CB1-3911-4386-80CB-B56BF3C0F34C}"/>
              </a:ext>
            </a:extLst>
          </p:cNvPr>
          <p:cNvSpPr>
            <a:spLocks noGrp="1"/>
          </p:cNvSpPr>
          <p:nvPr>
            <p:ph type="body" idx="1"/>
          </p:nvPr>
        </p:nvSpPr>
        <p:spPr/>
        <p:txBody>
          <a:bodyPr/>
          <a:lstStyle/>
          <a:p>
            <a:pPr marL="341313" indent="0">
              <a:buNone/>
            </a:pPr>
            <a:r>
              <a:rPr lang="en-US" b="1" dirty="0"/>
              <a:t>Online MOOCs</a:t>
            </a:r>
          </a:p>
          <a:p>
            <a:r>
              <a:rPr lang="en-US" dirty="0"/>
              <a:t>Coursera</a:t>
            </a:r>
          </a:p>
          <a:p>
            <a:r>
              <a:rPr lang="en-US" dirty="0"/>
              <a:t>edX</a:t>
            </a:r>
          </a:p>
          <a:p>
            <a:r>
              <a:rPr lang="en-US" dirty="0"/>
              <a:t>Udemy</a:t>
            </a:r>
          </a:p>
          <a:p>
            <a:r>
              <a:rPr lang="en-US" dirty="0"/>
              <a:t>Udacity</a:t>
            </a:r>
          </a:p>
          <a:p>
            <a:r>
              <a:rPr lang="en-US" dirty="0"/>
              <a:t>Linda.com</a:t>
            </a:r>
          </a:p>
          <a:p>
            <a:pPr marL="341313" indent="0">
              <a:buNone/>
            </a:pPr>
            <a:endParaRPr lang="en-US" dirty="0"/>
          </a:p>
        </p:txBody>
      </p:sp>
      <p:sp>
        <p:nvSpPr>
          <p:cNvPr id="3" name="Text Placeholder 2">
            <a:extLst>
              <a:ext uri="{FF2B5EF4-FFF2-40B4-BE49-F238E27FC236}">
                <a16:creationId xmlns:a16="http://schemas.microsoft.com/office/drawing/2014/main" id="{36617321-1F81-4ECB-B84B-7267B45C07A8}"/>
              </a:ext>
            </a:extLst>
          </p:cNvPr>
          <p:cNvSpPr>
            <a:spLocks noGrp="1"/>
          </p:cNvSpPr>
          <p:nvPr>
            <p:ph type="body" idx="2"/>
          </p:nvPr>
        </p:nvSpPr>
        <p:spPr/>
        <p:txBody>
          <a:bodyPr/>
          <a:lstStyle/>
          <a:p>
            <a:r>
              <a:rPr lang="en-US" dirty="0"/>
              <a:t>Additional resources</a:t>
            </a:r>
          </a:p>
        </p:txBody>
      </p:sp>
      <p:sp>
        <p:nvSpPr>
          <p:cNvPr id="4" name="Slide Number Placeholder 3">
            <a:extLst>
              <a:ext uri="{FF2B5EF4-FFF2-40B4-BE49-F238E27FC236}">
                <a16:creationId xmlns:a16="http://schemas.microsoft.com/office/drawing/2014/main" id="{CDBD147F-D78B-4CE6-8FCD-CE443C8CCDB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150</a:t>
            </a:fld>
            <a:endParaRPr lang="en-US" sz="1200" dirty="0">
              <a:solidFill>
                <a:srgbClr val="888888"/>
              </a:solidFill>
            </a:endParaRPr>
          </a:p>
        </p:txBody>
      </p:sp>
      <p:sp>
        <p:nvSpPr>
          <p:cNvPr id="5" name="Text Placeholder 4">
            <a:extLst>
              <a:ext uri="{FF2B5EF4-FFF2-40B4-BE49-F238E27FC236}">
                <a16:creationId xmlns:a16="http://schemas.microsoft.com/office/drawing/2014/main" id="{6D0CE3F6-FF55-4BB3-BF25-266391EDF5DA}"/>
              </a:ext>
            </a:extLst>
          </p:cNvPr>
          <p:cNvSpPr>
            <a:spLocks noGrp="1"/>
          </p:cNvSpPr>
          <p:nvPr>
            <p:ph type="body" idx="13"/>
          </p:nvPr>
        </p:nvSpPr>
        <p:spPr/>
        <p:txBody>
          <a:bodyPr/>
          <a:lstStyle/>
          <a:p>
            <a:pPr marL="341313" indent="0">
              <a:buNone/>
            </a:pPr>
            <a:r>
              <a:rPr lang="en-US" b="1" dirty="0"/>
              <a:t>Machine Learning Platforms</a:t>
            </a:r>
          </a:p>
          <a:p>
            <a:r>
              <a:rPr lang="en-US" dirty="0"/>
              <a:t>Orange (free!)</a:t>
            </a:r>
          </a:p>
          <a:p>
            <a:r>
              <a:rPr lang="en-US" dirty="0"/>
              <a:t>RapidMiner (free-ish!)</a:t>
            </a:r>
          </a:p>
          <a:p>
            <a:r>
              <a:rPr lang="en-US" dirty="0"/>
              <a:t>KNIME (free!)</a:t>
            </a:r>
          </a:p>
          <a:p>
            <a:r>
              <a:rPr lang="en-US" dirty="0"/>
              <a:t>Dataiku (paid </a:t>
            </a:r>
            <a:r>
              <a:rPr lang="en-US" dirty="0">
                <a:sym typeface="Wingdings" panose="05000000000000000000" pitchFamily="2" charset="2"/>
              </a:rPr>
              <a:t>)</a:t>
            </a:r>
            <a:endParaRPr lang="en-US" dirty="0"/>
          </a:p>
          <a:p>
            <a:r>
              <a:rPr lang="en-US" dirty="0"/>
              <a:t>Anaconda Python (free!)</a:t>
            </a:r>
          </a:p>
          <a:p>
            <a:r>
              <a:rPr lang="en-US" dirty="0"/>
              <a:t>Microsoft R/R Studio (free!)</a:t>
            </a:r>
          </a:p>
          <a:p>
            <a:endParaRPr lang="en-US" dirty="0"/>
          </a:p>
          <a:p>
            <a:endParaRPr lang="en-US" dirty="0"/>
          </a:p>
        </p:txBody>
      </p:sp>
    </p:spTree>
    <p:extLst>
      <p:ext uri="{BB962C8B-B14F-4D97-AF65-F5344CB8AC3E}">
        <p14:creationId xmlns:p14="http://schemas.microsoft.com/office/powerpoint/2010/main" val="11935533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D5CB1-3911-4386-80CB-B56BF3C0F34C}"/>
              </a:ext>
            </a:extLst>
          </p:cNvPr>
          <p:cNvSpPr>
            <a:spLocks noGrp="1"/>
          </p:cNvSpPr>
          <p:nvPr>
            <p:ph type="body" idx="1"/>
          </p:nvPr>
        </p:nvSpPr>
        <p:spPr/>
        <p:txBody>
          <a:bodyPr>
            <a:normAutofit fontScale="92500" lnSpcReduction="10000"/>
          </a:bodyPr>
          <a:lstStyle/>
          <a:p>
            <a:pPr marL="341313" indent="0">
              <a:buNone/>
            </a:pPr>
            <a:r>
              <a:rPr lang="en-US" b="1" dirty="0"/>
              <a:t>ML/DL Packages and Programs</a:t>
            </a:r>
          </a:p>
          <a:p>
            <a:r>
              <a:rPr lang="en-US" dirty="0"/>
              <a:t>Jupyter Notebooks/Lab</a:t>
            </a:r>
          </a:p>
          <a:p>
            <a:r>
              <a:rPr lang="en-US" dirty="0"/>
              <a:t>TensorFlow</a:t>
            </a:r>
          </a:p>
          <a:p>
            <a:r>
              <a:rPr lang="en-US" dirty="0"/>
              <a:t>MXnet</a:t>
            </a:r>
          </a:p>
          <a:p>
            <a:r>
              <a:rPr lang="en-US" dirty="0"/>
              <a:t>Caffe2</a:t>
            </a:r>
          </a:p>
          <a:p>
            <a:r>
              <a:rPr lang="en-US" dirty="0"/>
              <a:t>H20.ai</a:t>
            </a:r>
          </a:p>
          <a:p>
            <a:r>
              <a:rPr lang="en-US" dirty="0"/>
              <a:t>Keras</a:t>
            </a:r>
          </a:p>
          <a:p>
            <a:r>
              <a:rPr lang="en-US" dirty="0"/>
              <a:t>PyTorch</a:t>
            </a:r>
          </a:p>
          <a:p>
            <a:r>
              <a:rPr lang="en-US" dirty="0"/>
              <a:t>Scikit-learn</a:t>
            </a:r>
          </a:p>
          <a:p>
            <a:r>
              <a:rPr lang="en-US" dirty="0"/>
              <a:t>DL4J</a:t>
            </a:r>
          </a:p>
          <a:p>
            <a:r>
              <a:rPr lang="en-US" dirty="0"/>
              <a:t>Microsoft Cognitive Services</a:t>
            </a:r>
          </a:p>
          <a:p>
            <a:pPr marL="341313" indent="0">
              <a:buNone/>
            </a:pPr>
            <a:endParaRPr lang="en-US" dirty="0"/>
          </a:p>
        </p:txBody>
      </p:sp>
      <p:sp>
        <p:nvSpPr>
          <p:cNvPr id="3" name="Text Placeholder 2">
            <a:extLst>
              <a:ext uri="{FF2B5EF4-FFF2-40B4-BE49-F238E27FC236}">
                <a16:creationId xmlns:a16="http://schemas.microsoft.com/office/drawing/2014/main" id="{36617321-1F81-4ECB-B84B-7267B45C07A8}"/>
              </a:ext>
            </a:extLst>
          </p:cNvPr>
          <p:cNvSpPr>
            <a:spLocks noGrp="1"/>
          </p:cNvSpPr>
          <p:nvPr>
            <p:ph type="body" idx="2"/>
          </p:nvPr>
        </p:nvSpPr>
        <p:spPr/>
        <p:txBody>
          <a:bodyPr/>
          <a:lstStyle/>
          <a:p>
            <a:r>
              <a:rPr lang="en-US" dirty="0"/>
              <a:t>Additional resources</a:t>
            </a:r>
          </a:p>
        </p:txBody>
      </p:sp>
      <p:sp>
        <p:nvSpPr>
          <p:cNvPr id="4" name="Slide Number Placeholder 3">
            <a:extLst>
              <a:ext uri="{FF2B5EF4-FFF2-40B4-BE49-F238E27FC236}">
                <a16:creationId xmlns:a16="http://schemas.microsoft.com/office/drawing/2014/main" id="{CDBD147F-D78B-4CE6-8FCD-CE443C8CCDB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151</a:t>
            </a:fld>
            <a:endParaRPr lang="en-US" sz="1200" dirty="0">
              <a:solidFill>
                <a:srgbClr val="888888"/>
              </a:solidFill>
            </a:endParaRPr>
          </a:p>
        </p:txBody>
      </p:sp>
      <p:sp>
        <p:nvSpPr>
          <p:cNvPr id="5" name="Text Placeholder 4">
            <a:extLst>
              <a:ext uri="{FF2B5EF4-FFF2-40B4-BE49-F238E27FC236}">
                <a16:creationId xmlns:a16="http://schemas.microsoft.com/office/drawing/2014/main" id="{6D0CE3F6-FF55-4BB3-BF25-266391EDF5DA}"/>
              </a:ext>
            </a:extLst>
          </p:cNvPr>
          <p:cNvSpPr>
            <a:spLocks noGrp="1"/>
          </p:cNvSpPr>
          <p:nvPr>
            <p:ph type="body" idx="13"/>
          </p:nvPr>
        </p:nvSpPr>
        <p:spPr/>
        <p:txBody>
          <a:bodyPr/>
          <a:lstStyle/>
          <a:p>
            <a:pPr marL="341313" indent="0">
              <a:buNone/>
            </a:pPr>
            <a:r>
              <a:rPr lang="en-US" b="1" dirty="0"/>
              <a:t>Big Data ML/DL Suites</a:t>
            </a:r>
          </a:p>
          <a:p>
            <a:r>
              <a:rPr lang="en-US" dirty="0"/>
              <a:t>Google Cloud Platform</a:t>
            </a:r>
          </a:p>
          <a:p>
            <a:r>
              <a:rPr lang="en-US" dirty="0"/>
              <a:t>Microsoft Azure </a:t>
            </a:r>
          </a:p>
          <a:p>
            <a:r>
              <a:rPr lang="en-US" dirty="0"/>
              <a:t>Amazon Web Services</a:t>
            </a:r>
          </a:p>
          <a:p>
            <a:r>
              <a:rPr lang="en-US" dirty="0"/>
              <a:t>Cloudera</a:t>
            </a:r>
          </a:p>
          <a:p>
            <a:r>
              <a:rPr lang="en-US" dirty="0"/>
              <a:t>IBM Bluemix</a:t>
            </a:r>
          </a:p>
          <a:p>
            <a:r>
              <a:rPr lang="en-US" dirty="0"/>
              <a:t>SAS</a:t>
            </a:r>
          </a:p>
          <a:p>
            <a:r>
              <a:rPr lang="en-US" dirty="0"/>
              <a:t>SPSS</a:t>
            </a:r>
          </a:p>
          <a:p>
            <a:r>
              <a:rPr lang="en-US" dirty="0"/>
              <a:t>Apache</a:t>
            </a:r>
          </a:p>
          <a:p>
            <a:endParaRPr lang="en-US" dirty="0"/>
          </a:p>
        </p:txBody>
      </p:sp>
    </p:spTree>
    <p:extLst>
      <p:ext uri="{BB962C8B-B14F-4D97-AF65-F5344CB8AC3E}">
        <p14:creationId xmlns:p14="http://schemas.microsoft.com/office/powerpoint/2010/main" val="17103311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kating, text, man, book&#10;&#10;Description generated with very high confidence">
            <a:extLst>
              <a:ext uri="{FF2B5EF4-FFF2-40B4-BE49-F238E27FC236}">
                <a16:creationId xmlns:a16="http://schemas.microsoft.com/office/drawing/2014/main" id="{18717B03-15A5-4095-879A-3091FC111200}"/>
              </a:ext>
            </a:extLst>
          </p:cNvPr>
          <p:cNvPicPr>
            <a:picLocks noChangeAspect="1"/>
          </p:cNvPicPr>
          <p:nvPr/>
        </p:nvPicPr>
        <p:blipFill>
          <a:blip r:embed="rId2"/>
          <a:stretch>
            <a:fillRect/>
          </a:stretch>
        </p:blipFill>
        <p:spPr>
          <a:xfrm>
            <a:off x="4086439" y="436728"/>
            <a:ext cx="4164698" cy="4270044"/>
          </a:xfrm>
          <a:prstGeom prst="rect">
            <a:avLst/>
          </a:prstGeom>
        </p:spPr>
      </p:pic>
      <p:sp>
        <p:nvSpPr>
          <p:cNvPr id="2" name="Slide Number Placeholder 1">
            <a:extLst>
              <a:ext uri="{FF2B5EF4-FFF2-40B4-BE49-F238E27FC236}">
                <a16:creationId xmlns:a16="http://schemas.microsoft.com/office/drawing/2014/main" id="{782FEC19-8CF8-480F-BE73-401AF949E7F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152</a:t>
            </a:fld>
            <a:endParaRPr lang="en-US" sz="1200" dirty="0">
              <a:solidFill>
                <a:srgbClr val="888888"/>
              </a:solidFill>
            </a:endParaRPr>
          </a:p>
        </p:txBody>
      </p:sp>
      <p:sp>
        <p:nvSpPr>
          <p:cNvPr id="6" name="Speech Bubble: Oval 5">
            <a:extLst>
              <a:ext uri="{FF2B5EF4-FFF2-40B4-BE49-F238E27FC236}">
                <a16:creationId xmlns:a16="http://schemas.microsoft.com/office/drawing/2014/main" id="{C91DCABE-CB9A-45C8-958C-745C699820F8}"/>
              </a:ext>
            </a:extLst>
          </p:cNvPr>
          <p:cNvSpPr/>
          <p:nvPr/>
        </p:nvSpPr>
        <p:spPr>
          <a:xfrm>
            <a:off x="750627" y="388883"/>
            <a:ext cx="2664576" cy="1954924"/>
          </a:xfrm>
          <a:prstGeom prst="wedgeEllipseCallout">
            <a:avLst>
              <a:gd name="adj1" fmla="val 102557"/>
              <a:gd name="adj2" fmla="val 7701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i="1" u="sng" dirty="0">
                <a:latin typeface="Calibri" panose="020F0502020204030204" pitchFamily="34" charset="0"/>
                <a:cs typeface="Calibri" panose="020F0502020204030204" pitchFamily="34" charset="0"/>
              </a:rPr>
              <a:t>Thank you! </a:t>
            </a:r>
            <a:r>
              <a:rPr lang="en-US" sz="2000" b="1" i="1" dirty="0">
                <a:latin typeface="Calibri" panose="020F0502020204030204" pitchFamily="34" charset="0"/>
                <a:cs typeface="Calibri" panose="020F0502020204030204" pitchFamily="34" charset="0"/>
              </a:rPr>
              <a:t>Keep learning, this is just the beginning!</a:t>
            </a:r>
          </a:p>
        </p:txBody>
      </p:sp>
    </p:spTree>
    <p:extLst>
      <p:ext uri="{BB962C8B-B14F-4D97-AF65-F5344CB8AC3E}">
        <p14:creationId xmlns:p14="http://schemas.microsoft.com/office/powerpoint/2010/main" val="3173652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6CE575-4598-4C5E-9D88-A5A568324A02}"/>
              </a:ext>
            </a:extLst>
          </p:cNvPr>
          <p:cNvPicPr>
            <a:picLocks noChangeAspect="1"/>
          </p:cNvPicPr>
          <p:nvPr/>
        </p:nvPicPr>
        <p:blipFill>
          <a:blip r:embed="rId2"/>
          <a:stretch>
            <a:fillRect/>
          </a:stretch>
        </p:blipFill>
        <p:spPr>
          <a:xfrm>
            <a:off x="4125098" y="1317024"/>
            <a:ext cx="5018902" cy="2509451"/>
          </a:xfrm>
          <a:prstGeom prst="rect">
            <a:avLst/>
          </a:prstGeom>
        </p:spPr>
      </p:pic>
      <p:sp>
        <p:nvSpPr>
          <p:cNvPr id="3" name="Text Placeholder 2">
            <a:extLst>
              <a:ext uri="{FF2B5EF4-FFF2-40B4-BE49-F238E27FC236}">
                <a16:creationId xmlns:a16="http://schemas.microsoft.com/office/drawing/2014/main" id="{98FD4CF9-5EF5-4D2D-8CE7-8CC58399FCE9}"/>
              </a:ext>
            </a:extLst>
          </p:cNvPr>
          <p:cNvSpPr>
            <a:spLocks noGrp="1"/>
          </p:cNvSpPr>
          <p:nvPr>
            <p:ph type="body" idx="2"/>
          </p:nvPr>
        </p:nvSpPr>
        <p:spPr/>
        <p:txBody>
          <a:bodyPr/>
          <a:lstStyle/>
          <a:p>
            <a:r>
              <a:rPr lang="en-US" dirty="0"/>
              <a:t>Key Terms - Statistics</a:t>
            </a:r>
          </a:p>
        </p:txBody>
      </p:sp>
      <p:sp>
        <p:nvSpPr>
          <p:cNvPr id="4" name="Slide Number Placeholder 3">
            <a:extLst>
              <a:ext uri="{FF2B5EF4-FFF2-40B4-BE49-F238E27FC236}">
                <a16:creationId xmlns:a16="http://schemas.microsoft.com/office/drawing/2014/main" id="{60C6A3CC-DB0C-40D4-8927-EEC2222789D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16</a:t>
            </a:fld>
            <a:endParaRPr lang="en-US" sz="1200" dirty="0">
              <a:solidFill>
                <a:srgbClr val="888888"/>
              </a:solidFill>
            </a:endParaRPr>
          </a:p>
        </p:txBody>
      </p:sp>
      <p:sp>
        <p:nvSpPr>
          <p:cNvPr id="5" name="Text Placeholder 4">
            <a:extLst>
              <a:ext uri="{FF2B5EF4-FFF2-40B4-BE49-F238E27FC236}">
                <a16:creationId xmlns:a16="http://schemas.microsoft.com/office/drawing/2014/main" id="{9D6BDCB4-7165-4488-ADF2-08E7CE4B33A2}"/>
              </a:ext>
            </a:extLst>
          </p:cNvPr>
          <p:cNvSpPr>
            <a:spLocks noGrp="1"/>
          </p:cNvSpPr>
          <p:nvPr>
            <p:ph type="body" idx="13"/>
          </p:nvPr>
        </p:nvSpPr>
        <p:spPr>
          <a:xfrm>
            <a:off x="0" y="590550"/>
            <a:ext cx="4572000" cy="4200600"/>
          </a:xfrm>
        </p:spPr>
        <p:txBody>
          <a:bodyPr/>
          <a:lstStyle/>
          <a:p>
            <a:r>
              <a:rPr lang="en-US" b="1" dirty="0"/>
              <a:t>Distributions</a:t>
            </a:r>
          </a:p>
          <a:p>
            <a:pPr lvl="1"/>
            <a:r>
              <a:rPr lang="en-US" dirty="0"/>
              <a:t>Normal/Gaussian (bell curve)</a:t>
            </a:r>
          </a:p>
          <a:p>
            <a:pPr lvl="1"/>
            <a:r>
              <a:rPr lang="en-US" dirty="0"/>
              <a:t>Bernoulli /Binomial</a:t>
            </a:r>
          </a:p>
          <a:p>
            <a:pPr lvl="1"/>
            <a:r>
              <a:rPr lang="en-US" dirty="0"/>
              <a:t>Density/Distribution functions</a:t>
            </a:r>
          </a:p>
          <a:p>
            <a:r>
              <a:rPr lang="en-US" b="1" dirty="0"/>
              <a:t>Relationships</a:t>
            </a:r>
          </a:p>
          <a:p>
            <a:pPr lvl="1"/>
            <a:r>
              <a:rPr lang="en-US" dirty="0"/>
              <a:t>Between observations/features</a:t>
            </a:r>
          </a:p>
          <a:p>
            <a:pPr lvl="1"/>
            <a:r>
              <a:rPr lang="en-US" dirty="0"/>
              <a:t>Independent (IV)/Dependent (DV) variables (features)</a:t>
            </a:r>
          </a:p>
          <a:p>
            <a:r>
              <a:rPr lang="en-US" b="1" dirty="0"/>
              <a:t>Error</a:t>
            </a:r>
          </a:p>
          <a:p>
            <a:pPr lvl="1"/>
            <a:r>
              <a:rPr lang="en-US" dirty="0"/>
              <a:t>Systematic/Random</a:t>
            </a:r>
          </a:p>
          <a:p>
            <a:pPr lvl="1"/>
            <a:r>
              <a:rPr lang="en-US" dirty="0"/>
              <a:t>Sampling </a:t>
            </a:r>
          </a:p>
          <a:p>
            <a:pPr marL="684212" lvl="1" indent="0">
              <a:buNone/>
            </a:pPr>
            <a:endParaRPr lang="en-US" dirty="0"/>
          </a:p>
        </p:txBody>
      </p:sp>
      <p:sp>
        <p:nvSpPr>
          <p:cNvPr id="6" name="TextBox 5">
            <a:extLst>
              <a:ext uri="{FF2B5EF4-FFF2-40B4-BE49-F238E27FC236}">
                <a16:creationId xmlns:a16="http://schemas.microsoft.com/office/drawing/2014/main" id="{60603BB5-19E2-49C8-BB0E-EF57E4C8D8CC}"/>
              </a:ext>
            </a:extLst>
          </p:cNvPr>
          <p:cNvSpPr txBox="1"/>
          <p:nvPr/>
        </p:nvSpPr>
        <p:spPr>
          <a:xfrm>
            <a:off x="4572000" y="4298389"/>
            <a:ext cx="4572000" cy="553998"/>
          </a:xfrm>
          <a:prstGeom prst="rect">
            <a:avLst/>
          </a:prstGeom>
          <a:noFill/>
        </p:spPr>
        <p:txBody>
          <a:bodyPr wrap="square" rtlCol="0">
            <a:spAutoFit/>
          </a:bodyPr>
          <a:lstStyle/>
          <a:p>
            <a:pPr algn="ctr"/>
            <a:r>
              <a:rPr lang="en-US" sz="1000" dirty="0">
                <a:solidFill>
                  <a:schemeClr val="tx2"/>
                </a:solidFill>
              </a:rPr>
              <a:t>Source: http://www.webpages.uidaho.edu/phiguera/FOR504_2014/Week3_matlab_06.png</a:t>
            </a:r>
          </a:p>
        </p:txBody>
      </p:sp>
    </p:spTree>
    <p:extLst>
      <p:ext uri="{BB962C8B-B14F-4D97-AF65-F5344CB8AC3E}">
        <p14:creationId xmlns:p14="http://schemas.microsoft.com/office/powerpoint/2010/main" val="3728818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0BCEFF-805A-44E7-AA49-65F8CBBCC132}"/>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17</a:t>
            </a:fld>
            <a:endParaRPr lang="en-US" sz="1200" dirty="0">
              <a:solidFill>
                <a:srgbClr val="888888"/>
              </a:solidFill>
            </a:endParaRPr>
          </a:p>
        </p:txBody>
      </p:sp>
      <p:pic>
        <p:nvPicPr>
          <p:cNvPr id="4" name="Picture 3">
            <a:extLst>
              <a:ext uri="{FF2B5EF4-FFF2-40B4-BE49-F238E27FC236}">
                <a16:creationId xmlns:a16="http://schemas.microsoft.com/office/drawing/2014/main" id="{C43C83D1-CACA-42F5-92D8-97B36A278F8E}"/>
              </a:ext>
            </a:extLst>
          </p:cNvPr>
          <p:cNvPicPr>
            <a:picLocks noChangeAspect="1"/>
          </p:cNvPicPr>
          <p:nvPr/>
        </p:nvPicPr>
        <p:blipFill>
          <a:blip r:embed="rId2"/>
          <a:stretch>
            <a:fillRect/>
          </a:stretch>
        </p:blipFill>
        <p:spPr>
          <a:xfrm>
            <a:off x="2854037" y="182457"/>
            <a:ext cx="3435926" cy="4149398"/>
          </a:xfrm>
          <a:prstGeom prst="rect">
            <a:avLst/>
          </a:prstGeom>
        </p:spPr>
      </p:pic>
      <p:sp>
        <p:nvSpPr>
          <p:cNvPr id="5" name="TextBox 4">
            <a:extLst>
              <a:ext uri="{FF2B5EF4-FFF2-40B4-BE49-F238E27FC236}">
                <a16:creationId xmlns:a16="http://schemas.microsoft.com/office/drawing/2014/main" id="{50E41AE8-0835-4592-9037-823A42C25678}"/>
              </a:ext>
            </a:extLst>
          </p:cNvPr>
          <p:cNvSpPr txBox="1"/>
          <p:nvPr/>
        </p:nvSpPr>
        <p:spPr>
          <a:xfrm>
            <a:off x="406400" y="849745"/>
            <a:ext cx="2447638" cy="830997"/>
          </a:xfrm>
          <a:prstGeom prst="rect">
            <a:avLst/>
          </a:prstGeom>
          <a:noFill/>
        </p:spPr>
        <p:txBody>
          <a:bodyPr wrap="square" rtlCol="0">
            <a:spAutoFit/>
          </a:bodyPr>
          <a:lstStyle/>
          <a:p>
            <a:pPr algn="ctr"/>
            <a:r>
              <a:rPr lang="en-US" sz="4800" dirty="0">
                <a:latin typeface="Old English Text MT" panose="03040902040508030806" pitchFamily="66" charset="0"/>
              </a:rPr>
              <a:t>PAST</a:t>
            </a:r>
          </a:p>
        </p:txBody>
      </p:sp>
      <p:sp>
        <p:nvSpPr>
          <p:cNvPr id="9" name="TextBox 8">
            <a:extLst>
              <a:ext uri="{FF2B5EF4-FFF2-40B4-BE49-F238E27FC236}">
                <a16:creationId xmlns:a16="http://schemas.microsoft.com/office/drawing/2014/main" id="{A4F6890F-B6CB-409A-AB5B-9270D4E8558E}"/>
              </a:ext>
            </a:extLst>
          </p:cNvPr>
          <p:cNvSpPr txBox="1"/>
          <p:nvPr/>
        </p:nvSpPr>
        <p:spPr>
          <a:xfrm>
            <a:off x="572654" y="3330161"/>
            <a:ext cx="2115127" cy="307777"/>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Statistics</a:t>
            </a:r>
          </a:p>
        </p:txBody>
      </p:sp>
      <p:sp>
        <p:nvSpPr>
          <p:cNvPr id="10" name="TextBox 9">
            <a:extLst>
              <a:ext uri="{FF2B5EF4-FFF2-40B4-BE49-F238E27FC236}">
                <a16:creationId xmlns:a16="http://schemas.microsoft.com/office/drawing/2014/main" id="{1B0BD870-52FF-4BF9-ABD8-6A4A6CE85B7E}"/>
              </a:ext>
            </a:extLst>
          </p:cNvPr>
          <p:cNvSpPr txBox="1"/>
          <p:nvPr/>
        </p:nvSpPr>
        <p:spPr>
          <a:xfrm>
            <a:off x="6132947" y="849745"/>
            <a:ext cx="2761672" cy="830997"/>
          </a:xfrm>
          <a:prstGeom prst="rect">
            <a:avLst/>
          </a:prstGeom>
          <a:noFill/>
        </p:spPr>
        <p:txBody>
          <a:bodyPr wrap="square" rtlCol="0">
            <a:spAutoFit/>
          </a:bodyPr>
          <a:lstStyle/>
          <a:p>
            <a:pPr algn="ctr"/>
            <a:r>
              <a:rPr lang="en-US" sz="4800" dirty="0">
                <a:latin typeface="Eras Bold ITC" panose="020B0907030504020204" pitchFamily="34" charset="0"/>
              </a:rPr>
              <a:t>FUTURE</a:t>
            </a:r>
          </a:p>
        </p:txBody>
      </p:sp>
      <p:sp>
        <p:nvSpPr>
          <p:cNvPr id="11" name="TextBox 10">
            <a:extLst>
              <a:ext uri="{FF2B5EF4-FFF2-40B4-BE49-F238E27FC236}">
                <a16:creationId xmlns:a16="http://schemas.microsoft.com/office/drawing/2014/main" id="{FF7761D4-F336-48D6-A8A5-389FDB9B3F4F}"/>
              </a:ext>
            </a:extLst>
          </p:cNvPr>
          <p:cNvSpPr txBox="1"/>
          <p:nvPr/>
        </p:nvSpPr>
        <p:spPr>
          <a:xfrm>
            <a:off x="6456218" y="3330161"/>
            <a:ext cx="2115127" cy="307777"/>
          </a:xfrm>
          <a:prstGeom prst="rect">
            <a:avLst/>
          </a:prstGeom>
          <a:noFill/>
        </p:spPr>
        <p:txBody>
          <a:bodyPr wrap="square" rtlCol="0">
            <a:spAutoFit/>
          </a:bodyPr>
          <a:lstStyle/>
          <a:p>
            <a:pPr algn="ctr"/>
            <a:r>
              <a:rPr lang="en-US" i="1" dirty="0">
                <a:latin typeface="Calibri" panose="020F0502020204030204" pitchFamily="34" charset="0"/>
                <a:cs typeface="Calibri" panose="020F0502020204030204" pitchFamily="34" charset="0"/>
              </a:rPr>
              <a:t>Probability</a:t>
            </a:r>
          </a:p>
        </p:txBody>
      </p:sp>
      <p:sp>
        <p:nvSpPr>
          <p:cNvPr id="12" name="TextBox 11">
            <a:extLst>
              <a:ext uri="{FF2B5EF4-FFF2-40B4-BE49-F238E27FC236}">
                <a16:creationId xmlns:a16="http://schemas.microsoft.com/office/drawing/2014/main" id="{16006502-A66D-43FA-8FCE-471DCAE9E6BE}"/>
              </a:ext>
            </a:extLst>
          </p:cNvPr>
          <p:cNvSpPr txBox="1"/>
          <p:nvPr/>
        </p:nvSpPr>
        <p:spPr>
          <a:xfrm>
            <a:off x="1006763" y="4331855"/>
            <a:ext cx="7130474" cy="553998"/>
          </a:xfrm>
          <a:prstGeom prst="rect">
            <a:avLst/>
          </a:prstGeom>
          <a:noFill/>
        </p:spPr>
        <p:txBody>
          <a:bodyPr wrap="square" rtlCol="0">
            <a:spAutoFit/>
          </a:bodyPr>
          <a:lstStyle/>
          <a:p>
            <a:pPr algn="ctr"/>
            <a:r>
              <a:rPr lang="en-US" sz="1000" dirty="0">
                <a:solidFill>
                  <a:schemeClr val="tx2"/>
                </a:solidFill>
              </a:rPr>
              <a:t>Source: http://www.creationoutreach.com/sitebuildercontent/sitebuilderpictures/janus1.gif;</a:t>
            </a:r>
          </a:p>
          <a:p>
            <a:pPr algn="ctr"/>
            <a:r>
              <a:rPr lang="en-US" sz="1000" dirty="0">
                <a:solidFill>
                  <a:schemeClr val="tx2"/>
                </a:solidFill>
              </a:rPr>
              <a:t>https://www.rd.com/wp-content/uploads/2018/04/grocery-bag.jpg;</a:t>
            </a:r>
          </a:p>
          <a:p>
            <a:pPr algn="ctr"/>
            <a:r>
              <a:rPr lang="en-US" sz="1000" dirty="0">
                <a:solidFill>
                  <a:schemeClr val="tx2"/>
                </a:solidFill>
              </a:rPr>
              <a:t>https://ak8.picdn.net/shutterstock/videos/22275028/thumb/12.jpg?i10c=img.resize(height:160)</a:t>
            </a:r>
          </a:p>
        </p:txBody>
      </p:sp>
      <p:pic>
        <p:nvPicPr>
          <p:cNvPr id="14" name="Picture 13">
            <a:extLst>
              <a:ext uri="{FF2B5EF4-FFF2-40B4-BE49-F238E27FC236}">
                <a16:creationId xmlns:a16="http://schemas.microsoft.com/office/drawing/2014/main" id="{C8D85705-2743-4AC4-9E24-0CA09F87E000}"/>
              </a:ext>
            </a:extLst>
          </p:cNvPr>
          <p:cNvPicPr>
            <a:picLocks noChangeAspect="1"/>
          </p:cNvPicPr>
          <p:nvPr/>
        </p:nvPicPr>
        <p:blipFill>
          <a:blip r:embed="rId3"/>
          <a:stretch>
            <a:fillRect/>
          </a:stretch>
        </p:blipFill>
        <p:spPr>
          <a:xfrm>
            <a:off x="826653" y="1970277"/>
            <a:ext cx="1607128" cy="1070348"/>
          </a:xfrm>
          <a:prstGeom prst="rect">
            <a:avLst/>
          </a:prstGeom>
        </p:spPr>
      </p:pic>
      <p:pic>
        <p:nvPicPr>
          <p:cNvPr id="18" name="Picture 17">
            <a:extLst>
              <a:ext uri="{FF2B5EF4-FFF2-40B4-BE49-F238E27FC236}">
                <a16:creationId xmlns:a16="http://schemas.microsoft.com/office/drawing/2014/main" id="{561DE37B-D416-4411-8057-2DE60EB6CD98}"/>
              </a:ext>
            </a:extLst>
          </p:cNvPr>
          <p:cNvPicPr>
            <a:picLocks noChangeAspect="1"/>
          </p:cNvPicPr>
          <p:nvPr/>
        </p:nvPicPr>
        <p:blipFill>
          <a:blip r:embed="rId4"/>
          <a:stretch>
            <a:fillRect/>
          </a:stretch>
        </p:blipFill>
        <p:spPr>
          <a:xfrm>
            <a:off x="6479308" y="1959795"/>
            <a:ext cx="2068946" cy="1091312"/>
          </a:xfrm>
          <a:prstGeom prst="rect">
            <a:avLst/>
          </a:prstGeom>
        </p:spPr>
      </p:pic>
    </p:spTree>
    <p:extLst>
      <p:ext uri="{BB962C8B-B14F-4D97-AF65-F5344CB8AC3E}">
        <p14:creationId xmlns:p14="http://schemas.microsoft.com/office/powerpoint/2010/main" val="68214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8D3E82-4998-4410-9443-1BD27B92ADC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18</a:t>
            </a:fld>
            <a:endParaRPr lang="en-US" sz="1200" dirty="0">
              <a:solidFill>
                <a:srgbClr val="888888"/>
              </a:solidFill>
            </a:endParaRPr>
          </a:p>
        </p:txBody>
      </p:sp>
      <p:sp>
        <p:nvSpPr>
          <p:cNvPr id="3" name="Text Placeholder 2">
            <a:extLst>
              <a:ext uri="{FF2B5EF4-FFF2-40B4-BE49-F238E27FC236}">
                <a16:creationId xmlns:a16="http://schemas.microsoft.com/office/drawing/2014/main" id="{2CF2A856-BD74-4171-97BF-D0F261063045}"/>
              </a:ext>
            </a:extLst>
          </p:cNvPr>
          <p:cNvSpPr>
            <a:spLocks noGrp="1"/>
          </p:cNvSpPr>
          <p:nvPr>
            <p:ph type="body" sz="quarter" idx="13"/>
          </p:nvPr>
        </p:nvSpPr>
        <p:spPr/>
        <p:txBody>
          <a:bodyPr/>
          <a:lstStyle/>
          <a:p>
            <a:r>
              <a:rPr lang="en-US" dirty="0"/>
              <a:t>What is ‘Probability?’</a:t>
            </a:r>
          </a:p>
        </p:txBody>
      </p:sp>
      <p:sp>
        <p:nvSpPr>
          <p:cNvPr id="4" name="Text Placeholder 3">
            <a:extLst>
              <a:ext uri="{FF2B5EF4-FFF2-40B4-BE49-F238E27FC236}">
                <a16:creationId xmlns:a16="http://schemas.microsoft.com/office/drawing/2014/main" id="{E8372193-DBED-40E3-A57C-99B7FF0D2178}"/>
              </a:ext>
            </a:extLst>
          </p:cNvPr>
          <p:cNvSpPr>
            <a:spLocks noGrp="1"/>
          </p:cNvSpPr>
          <p:nvPr>
            <p:ph type="body" sz="quarter" idx="14"/>
          </p:nvPr>
        </p:nvSpPr>
        <p:spPr/>
        <p:txBody>
          <a:bodyPr/>
          <a:lstStyle/>
          <a:p>
            <a:r>
              <a:rPr lang="en-US" dirty="0"/>
              <a:t>Do we even really know?</a:t>
            </a:r>
          </a:p>
        </p:txBody>
      </p:sp>
    </p:spTree>
    <p:extLst>
      <p:ext uri="{BB962C8B-B14F-4D97-AF65-F5344CB8AC3E}">
        <p14:creationId xmlns:p14="http://schemas.microsoft.com/office/powerpoint/2010/main" val="330503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054B3F-57AC-4FC8-A565-8DB0D6BC5B2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19</a:t>
            </a:fld>
            <a:endParaRPr lang="en-US" sz="1200" dirty="0">
              <a:solidFill>
                <a:srgbClr val="888888"/>
              </a:solidFill>
            </a:endParaRPr>
          </a:p>
        </p:txBody>
      </p:sp>
      <p:sp>
        <p:nvSpPr>
          <p:cNvPr id="5" name="TextBox 4">
            <a:extLst>
              <a:ext uri="{FF2B5EF4-FFF2-40B4-BE49-F238E27FC236}">
                <a16:creationId xmlns:a16="http://schemas.microsoft.com/office/drawing/2014/main" id="{8D87F917-ECD0-4878-9D02-D50016061381}"/>
              </a:ext>
            </a:extLst>
          </p:cNvPr>
          <p:cNvSpPr txBox="1"/>
          <p:nvPr/>
        </p:nvSpPr>
        <p:spPr>
          <a:xfrm>
            <a:off x="1006763" y="4331855"/>
            <a:ext cx="7130474" cy="400110"/>
          </a:xfrm>
          <a:prstGeom prst="rect">
            <a:avLst/>
          </a:prstGeom>
          <a:noFill/>
        </p:spPr>
        <p:txBody>
          <a:bodyPr wrap="square" rtlCol="0">
            <a:spAutoFit/>
          </a:bodyPr>
          <a:lstStyle/>
          <a:p>
            <a:pPr algn="ctr"/>
            <a:r>
              <a:rPr lang="en-US" sz="1000" dirty="0">
                <a:solidFill>
                  <a:schemeClr val="tx2"/>
                </a:solidFill>
              </a:rPr>
              <a:t>Source: http://mathaholic.com/images/lawoflargenumbers.jpg</a:t>
            </a:r>
          </a:p>
          <a:p>
            <a:pPr algn="ctr"/>
            <a:r>
              <a:rPr lang="en-US" sz="1000" dirty="0">
                <a:solidFill>
                  <a:schemeClr val="tx2"/>
                </a:solidFill>
              </a:rPr>
              <a:t>https://thumbs.gfycat.com/CluelessDefinitiveBongo-max-1mb.gif</a:t>
            </a:r>
          </a:p>
        </p:txBody>
      </p:sp>
      <p:sp>
        <p:nvSpPr>
          <p:cNvPr id="9" name="TextBox 8">
            <a:extLst>
              <a:ext uri="{FF2B5EF4-FFF2-40B4-BE49-F238E27FC236}">
                <a16:creationId xmlns:a16="http://schemas.microsoft.com/office/drawing/2014/main" id="{2D7579B9-4B66-4C31-B7A5-0003EA6D248C}"/>
              </a:ext>
            </a:extLst>
          </p:cNvPr>
          <p:cNvSpPr txBox="1"/>
          <p:nvPr/>
        </p:nvSpPr>
        <p:spPr>
          <a:xfrm>
            <a:off x="542925" y="755868"/>
            <a:ext cx="8058150" cy="33547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Collective:</a:t>
            </a:r>
          </a:p>
          <a:p>
            <a:pPr algn="ctr"/>
            <a:r>
              <a:rPr lang="en-US" sz="1800" dirty="0">
                <a:latin typeface="Calibri" panose="020F0502020204030204" pitchFamily="34" charset="0"/>
                <a:cs typeface="Calibri" panose="020F0502020204030204" pitchFamily="34" charset="0"/>
              </a:rPr>
              <a:t>An ‘infinite’ sequence of observations with each observation ending in the recording of a certain </a:t>
            </a:r>
            <a:r>
              <a:rPr lang="en-US" sz="1800" b="1" dirty="0">
                <a:latin typeface="Calibri" panose="020F0502020204030204" pitchFamily="34" charset="0"/>
                <a:cs typeface="Calibri" panose="020F0502020204030204" pitchFamily="34" charset="0"/>
              </a:rPr>
              <a:t>Attribute. </a:t>
            </a:r>
            <a:r>
              <a:rPr lang="en-US" sz="1800" i="1" dirty="0">
                <a:latin typeface="Calibri" panose="020F0502020204030204" pitchFamily="34" charset="0"/>
                <a:cs typeface="Calibri" panose="020F0502020204030204" pitchFamily="34" charset="0"/>
              </a:rPr>
              <a:t>Probability cannot exist without Collectives.</a:t>
            </a:r>
          </a:p>
          <a:p>
            <a:pPr algn="ctr"/>
            <a:endParaRPr lang="en-US" sz="1800" i="1" dirty="0">
              <a:latin typeface="Calibri" panose="020F0502020204030204" pitchFamily="34" charset="0"/>
              <a:cs typeface="Calibri" panose="020F0502020204030204" pitchFamily="34" charset="0"/>
            </a:endParaRPr>
          </a:p>
          <a:p>
            <a:pPr algn="ctr"/>
            <a:r>
              <a:rPr lang="en-US" sz="1800" b="1" dirty="0">
                <a:latin typeface="Calibri" panose="020F0502020204030204" pitchFamily="34" charset="0"/>
                <a:cs typeface="Calibri" panose="020F0502020204030204" pitchFamily="34" charset="0"/>
              </a:rPr>
              <a:t>Two conditions of Collectives:</a:t>
            </a:r>
          </a:p>
          <a:p>
            <a:pPr marL="285750" indent="-285750" algn="ctr">
              <a:buFont typeface="Arial" panose="020B0604020202020204" pitchFamily="34" charset="0"/>
              <a:buChar char="•"/>
            </a:pPr>
            <a:r>
              <a:rPr lang="en-US" sz="1800" dirty="0">
                <a:latin typeface="Calibri" panose="020F0502020204030204" pitchFamily="34" charset="0"/>
                <a:cs typeface="Calibri" panose="020F0502020204030204" pitchFamily="34" charset="0"/>
              </a:rPr>
              <a:t>‘Relative Frequency’ of some attribute must possess a ‘Limiting Value’</a:t>
            </a:r>
          </a:p>
          <a:p>
            <a:pPr marL="285750" indent="-285750" algn="ctr">
              <a:buFont typeface="Arial" panose="020B0604020202020204" pitchFamily="34" charset="0"/>
              <a:buChar char="•"/>
            </a:pPr>
            <a:r>
              <a:rPr lang="en-US" sz="1800" dirty="0">
                <a:latin typeface="Calibri" panose="020F0502020204030204" pitchFamily="34" charset="0"/>
                <a:cs typeface="Calibri" panose="020F0502020204030204" pitchFamily="34" charset="0"/>
              </a:rPr>
              <a:t>Limiting Values must remain the same in all partial sequences of the Collective</a:t>
            </a:r>
          </a:p>
          <a:p>
            <a:pPr algn="ctr"/>
            <a:endParaRPr lang="en-US" sz="1800" dirty="0">
              <a:latin typeface="Calibri" panose="020F0502020204030204" pitchFamily="34" charset="0"/>
              <a:cs typeface="Calibri" panose="020F0502020204030204" pitchFamily="34" charset="0"/>
            </a:endParaRPr>
          </a:p>
          <a:p>
            <a:pPr algn="ctr"/>
            <a:r>
              <a:rPr lang="en-US" sz="1800" b="1" dirty="0">
                <a:latin typeface="Calibri" panose="020F0502020204030204" pitchFamily="34" charset="0"/>
                <a:cs typeface="Calibri" panose="020F0502020204030204" pitchFamily="34" charset="0"/>
              </a:rPr>
              <a:t>Example:</a:t>
            </a:r>
          </a:p>
          <a:p>
            <a:pPr algn="ctr"/>
            <a:r>
              <a:rPr lang="en-US" sz="1800" dirty="0">
                <a:latin typeface="Calibri" panose="020F0502020204030204" pitchFamily="34" charset="0"/>
                <a:cs typeface="Calibri" panose="020F0502020204030204" pitchFamily="34" charset="0"/>
              </a:rPr>
              <a:t>All throws of two dice during the course of a game (</a:t>
            </a:r>
            <a:r>
              <a:rPr lang="en-US" sz="1800" b="1" dirty="0">
                <a:latin typeface="Calibri" panose="020F0502020204030204" pitchFamily="34" charset="0"/>
                <a:cs typeface="Calibri" panose="020F0502020204030204" pitchFamily="34" charset="0"/>
              </a:rPr>
              <a:t>Collective</a:t>
            </a:r>
            <a:r>
              <a:rPr lang="en-US" sz="1800" dirty="0">
                <a:latin typeface="Calibri" panose="020F0502020204030204" pitchFamily="34" charset="0"/>
                <a:cs typeface="Calibri" panose="020F0502020204030204" pitchFamily="34" charset="0"/>
              </a:rPr>
              <a:t>) and the points thrown each time (</a:t>
            </a:r>
            <a:r>
              <a:rPr lang="en-US" sz="1800" b="1" dirty="0">
                <a:latin typeface="Calibri" panose="020F0502020204030204" pitchFamily="34" charset="0"/>
                <a:cs typeface="Calibri" panose="020F0502020204030204" pitchFamily="34" charset="0"/>
              </a:rPr>
              <a:t>Attribute</a:t>
            </a:r>
            <a:r>
              <a:rPr lang="en-US" sz="1800" dirty="0">
                <a:latin typeface="Calibri" panose="020F0502020204030204" pitchFamily="34" charset="0"/>
                <a:cs typeface="Calibri" panose="020F0502020204030204" pitchFamily="34" charset="0"/>
              </a:rPr>
              <a:t>)</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7283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5F469-5B99-4715-9878-3738E60FCDB4}"/>
              </a:ext>
            </a:extLst>
          </p:cNvPr>
          <p:cNvSpPr>
            <a:spLocks noGrp="1"/>
          </p:cNvSpPr>
          <p:nvPr>
            <p:ph type="sldNum" idx="12"/>
          </p:nvPr>
        </p:nvSpPr>
        <p:spPr/>
        <p:txBody>
          <a:bodyPr/>
          <a:lstStyle/>
          <a:p>
            <a:fld id="{00000000-1234-1234-1234-123412341234}" type="slidenum">
              <a:rPr lang="en-US" smtClean="0"/>
              <a:pPr/>
              <a:t>2</a:t>
            </a:fld>
            <a:endParaRPr lang="en-US" dirty="0"/>
          </a:p>
        </p:txBody>
      </p:sp>
      <p:sp>
        <p:nvSpPr>
          <p:cNvPr id="3" name="Text Placeholder 2">
            <a:extLst>
              <a:ext uri="{FF2B5EF4-FFF2-40B4-BE49-F238E27FC236}">
                <a16:creationId xmlns:a16="http://schemas.microsoft.com/office/drawing/2014/main" id="{CB675D5D-8552-47A8-8BC3-4F7BD0B89DBF}"/>
              </a:ext>
            </a:extLst>
          </p:cNvPr>
          <p:cNvSpPr>
            <a:spLocks noGrp="1"/>
          </p:cNvSpPr>
          <p:nvPr>
            <p:ph type="body" sz="quarter" idx="13"/>
          </p:nvPr>
        </p:nvSpPr>
        <p:spPr/>
        <p:txBody>
          <a:bodyPr>
            <a:normAutofit fontScale="77500" lnSpcReduction="20000"/>
          </a:bodyPr>
          <a:lstStyle/>
          <a:p>
            <a:r>
              <a:rPr lang="en-US" dirty="0"/>
              <a:t>Machine Learning and Deep Learning Fundamentals with Python</a:t>
            </a:r>
          </a:p>
        </p:txBody>
      </p:sp>
      <p:sp>
        <p:nvSpPr>
          <p:cNvPr id="7" name="Text Placeholder 6">
            <a:extLst>
              <a:ext uri="{FF2B5EF4-FFF2-40B4-BE49-F238E27FC236}">
                <a16:creationId xmlns:a16="http://schemas.microsoft.com/office/drawing/2014/main" id="{F8E7C89C-09D6-4B46-9B1C-EF6C9E84E113}"/>
              </a:ext>
            </a:extLst>
          </p:cNvPr>
          <p:cNvSpPr>
            <a:spLocks noGrp="1"/>
          </p:cNvSpPr>
          <p:nvPr>
            <p:ph type="body" sz="quarter" idx="14"/>
          </p:nvPr>
        </p:nvSpPr>
        <p:spPr/>
        <p:txBody>
          <a:bodyPr/>
          <a:lstStyle/>
          <a:p>
            <a:r>
              <a:rPr lang="en-US" dirty="0"/>
              <a:t>John Sukup - Instructor</a:t>
            </a:r>
          </a:p>
        </p:txBody>
      </p:sp>
      <p:pic>
        <p:nvPicPr>
          <p:cNvPr id="9" name="Picture 8">
            <a:extLst>
              <a:ext uri="{FF2B5EF4-FFF2-40B4-BE49-F238E27FC236}">
                <a16:creationId xmlns:a16="http://schemas.microsoft.com/office/drawing/2014/main" id="{E79539B9-CB94-4155-A4EF-5ECC24456CA1}"/>
              </a:ext>
            </a:extLst>
          </p:cNvPr>
          <p:cNvPicPr>
            <a:picLocks noChangeAspect="1"/>
          </p:cNvPicPr>
          <p:nvPr/>
        </p:nvPicPr>
        <p:blipFill>
          <a:blip r:embed="rId2"/>
          <a:stretch>
            <a:fillRect/>
          </a:stretch>
        </p:blipFill>
        <p:spPr>
          <a:xfrm>
            <a:off x="3071032" y="3048000"/>
            <a:ext cx="3001936" cy="1508314"/>
          </a:xfrm>
          <a:prstGeom prst="rect">
            <a:avLst/>
          </a:prstGeom>
        </p:spPr>
      </p:pic>
    </p:spTree>
    <p:extLst>
      <p:ext uri="{BB962C8B-B14F-4D97-AF65-F5344CB8AC3E}">
        <p14:creationId xmlns:p14="http://schemas.microsoft.com/office/powerpoint/2010/main" val="4837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054B3F-57AC-4FC8-A565-8DB0D6BC5B2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20</a:t>
            </a:fld>
            <a:endParaRPr lang="en-US" sz="1200" dirty="0">
              <a:solidFill>
                <a:srgbClr val="888888"/>
              </a:solidFill>
            </a:endParaRPr>
          </a:p>
        </p:txBody>
      </p:sp>
      <p:sp>
        <p:nvSpPr>
          <p:cNvPr id="9" name="TextBox 8">
            <a:extLst>
              <a:ext uri="{FF2B5EF4-FFF2-40B4-BE49-F238E27FC236}">
                <a16:creationId xmlns:a16="http://schemas.microsoft.com/office/drawing/2014/main" id="{2D7579B9-4B66-4C31-B7A5-0003EA6D248C}"/>
              </a:ext>
            </a:extLst>
          </p:cNvPr>
          <p:cNvSpPr txBox="1"/>
          <p:nvPr/>
        </p:nvSpPr>
        <p:spPr>
          <a:xfrm>
            <a:off x="542925" y="2222757"/>
            <a:ext cx="8058150"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Randomness:</a:t>
            </a:r>
          </a:p>
          <a:p>
            <a:pPr algn="ctr"/>
            <a:r>
              <a:rPr lang="en-US" sz="1800" dirty="0">
                <a:latin typeface="Calibri" panose="020F0502020204030204" pitchFamily="34" charset="0"/>
                <a:cs typeface="Calibri" panose="020F0502020204030204" pitchFamily="34" charset="0"/>
              </a:rPr>
              <a:t>The arbitrary selection of observations and their outcomes from a </a:t>
            </a:r>
            <a:r>
              <a:rPr lang="en-US" sz="1800" b="1" dirty="0">
                <a:latin typeface="Calibri" panose="020F0502020204030204" pitchFamily="34" charset="0"/>
                <a:cs typeface="Calibri" panose="020F0502020204030204" pitchFamily="34" charset="0"/>
              </a:rPr>
              <a:t>Collective </a:t>
            </a:r>
            <a:r>
              <a:rPr lang="en-US" sz="1800" dirty="0">
                <a:latin typeface="Calibri" panose="020F0502020204030204" pitchFamily="34" charset="0"/>
                <a:cs typeface="Calibri" panose="020F0502020204030204" pitchFamily="34" charset="0"/>
              </a:rPr>
              <a:t>(‘Place Selection’) should exhibit nearly the same </a:t>
            </a:r>
            <a:r>
              <a:rPr lang="en-US" sz="1800" b="1" dirty="0">
                <a:latin typeface="Calibri" panose="020F0502020204030204" pitchFamily="34" charset="0"/>
                <a:cs typeface="Calibri" panose="020F0502020204030204" pitchFamily="34" charset="0"/>
              </a:rPr>
              <a:t>Relative Frequency </a:t>
            </a:r>
            <a:r>
              <a:rPr lang="en-US" sz="1800" dirty="0">
                <a:latin typeface="Calibri" panose="020F0502020204030204" pitchFamily="34" charset="0"/>
                <a:cs typeface="Calibri" panose="020F0502020204030204" pitchFamily="34" charset="0"/>
              </a:rPr>
              <a:t>of an </a:t>
            </a:r>
            <a:r>
              <a:rPr lang="en-US" sz="1800" b="1" dirty="0">
                <a:latin typeface="Calibri" panose="020F0502020204030204" pitchFamily="34" charset="0"/>
                <a:cs typeface="Calibri" panose="020F0502020204030204" pitchFamily="34" charset="0"/>
              </a:rPr>
              <a:t>Attribute</a:t>
            </a:r>
            <a:endParaRPr lang="en-US" sz="18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6477AA3-A92C-4113-8391-3ED65D2742ED}"/>
              </a:ext>
            </a:extLst>
          </p:cNvPr>
          <p:cNvSpPr txBox="1"/>
          <p:nvPr/>
        </p:nvSpPr>
        <p:spPr>
          <a:xfrm>
            <a:off x="542925" y="367266"/>
            <a:ext cx="805815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Relative Frequency:</a:t>
            </a:r>
          </a:p>
          <a:p>
            <a:pPr algn="ctr"/>
            <a:r>
              <a:rPr lang="en-US" sz="1800" dirty="0">
                <a:latin typeface="Calibri" panose="020F0502020204030204" pitchFamily="34" charset="0"/>
                <a:cs typeface="Calibri" panose="020F0502020204030204" pitchFamily="34" charset="0"/>
              </a:rPr>
              <a:t>The ratio of occurrences of an </a:t>
            </a:r>
            <a:r>
              <a:rPr lang="en-US" sz="1800" b="1" dirty="0">
                <a:latin typeface="Calibri" panose="020F0502020204030204" pitchFamily="34" charset="0"/>
                <a:cs typeface="Calibri" panose="020F0502020204030204" pitchFamily="34" charset="0"/>
              </a:rPr>
              <a:t>Attribute</a:t>
            </a:r>
            <a:r>
              <a:rPr lang="en-US" sz="1800" dirty="0">
                <a:latin typeface="Calibri" panose="020F0502020204030204" pitchFamily="34" charset="0"/>
                <a:cs typeface="Calibri" panose="020F0502020204030204" pitchFamily="34" charset="0"/>
              </a:rPr>
              <a:t> to total number of observations</a:t>
            </a:r>
          </a:p>
        </p:txBody>
      </p:sp>
      <p:sp>
        <p:nvSpPr>
          <p:cNvPr id="12" name="TextBox 11">
            <a:extLst>
              <a:ext uri="{FF2B5EF4-FFF2-40B4-BE49-F238E27FC236}">
                <a16:creationId xmlns:a16="http://schemas.microsoft.com/office/drawing/2014/main" id="{18AA923A-7610-4832-856A-0516890BFE2E}"/>
              </a:ext>
            </a:extLst>
          </p:cNvPr>
          <p:cNvSpPr txBox="1"/>
          <p:nvPr/>
        </p:nvSpPr>
        <p:spPr>
          <a:xfrm>
            <a:off x="542925" y="1156512"/>
            <a:ext cx="8058150"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Limiting Value:</a:t>
            </a:r>
          </a:p>
          <a:p>
            <a:pPr algn="ctr"/>
            <a:r>
              <a:rPr lang="en-US" sz="1800" dirty="0">
                <a:latin typeface="Calibri" panose="020F0502020204030204" pitchFamily="34" charset="0"/>
                <a:cs typeface="Calibri" panose="020F0502020204030204" pitchFamily="34" charset="0"/>
              </a:rPr>
              <a:t>The expected </a:t>
            </a:r>
            <a:r>
              <a:rPr lang="en-US" sz="1800" b="1" dirty="0">
                <a:latin typeface="Calibri" panose="020F0502020204030204" pitchFamily="34" charset="0"/>
                <a:cs typeface="Calibri" panose="020F0502020204030204" pitchFamily="34" charset="0"/>
              </a:rPr>
              <a:t>Relative Frequency</a:t>
            </a:r>
            <a:r>
              <a:rPr lang="en-US" sz="1800" dirty="0">
                <a:latin typeface="Calibri" panose="020F0502020204030204" pitchFamily="34" charset="0"/>
                <a:cs typeface="Calibri" panose="020F0502020204030204" pitchFamily="34" charset="0"/>
              </a:rPr>
              <a:t> of and </a:t>
            </a:r>
            <a:r>
              <a:rPr lang="en-US" sz="1800" b="1" dirty="0">
                <a:latin typeface="Calibri" panose="020F0502020204030204" pitchFamily="34" charset="0"/>
                <a:cs typeface="Calibri" panose="020F0502020204030204" pitchFamily="34" charset="0"/>
              </a:rPr>
              <a:t>Attribute</a:t>
            </a:r>
            <a:r>
              <a:rPr lang="en-US" sz="1800" dirty="0">
                <a:latin typeface="Calibri" panose="020F0502020204030204" pitchFamily="34" charset="0"/>
                <a:cs typeface="Calibri" panose="020F0502020204030204" pitchFamily="34" charset="0"/>
              </a:rPr>
              <a:t> as a </a:t>
            </a:r>
            <a:r>
              <a:rPr lang="en-US" sz="1800" b="1" dirty="0">
                <a:latin typeface="Calibri" panose="020F0502020204030204" pitchFamily="34" charset="0"/>
                <a:cs typeface="Calibri" panose="020F0502020204030204" pitchFamily="34" charset="0"/>
              </a:rPr>
              <a:t>Collection</a:t>
            </a:r>
            <a:r>
              <a:rPr lang="en-US" sz="1800" dirty="0">
                <a:latin typeface="Calibri" panose="020F0502020204030204" pitchFamily="34" charset="0"/>
                <a:cs typeface="Calibri" panose="020F0502020204030204" pitchFamily="34" charset="0"/>
              </a:rPr>
              <a:t> approaches infinity</a:t>
            </a:r>
            <a:endParaRPr lang="en-US" sz="18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A39808F-84EC-43D2-996B-4EBE578D4510}"/>
              </a:ext>
            </a:extLst>
          </p:cNvPr>
          <p:cNvSpPr txBox="1"/>
          <p:nvPr/>
        </p:nvSpPr>
        <p:spPr>
          <a:xfrm>
            <a:off x="542925" y="3289002"/>
            <a:ext cx="8058150" cy="120032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Probability:</a:t>
            </a:r>
          </a:p>
          <a:p>
            <a:pPr algn="ctr"/>
            <a:r>
              <a:rPr lang="en-US" sz="1800" dirty="0">
                <a:latin typeface="Calibri" panose="020F0502020204030204" pitchFamily="34" charset="0"/>
                <a:cs typeface="Calibri" panose="020F0502020204030204" pitchFamily="34" charset="0"/>
              </a:rPr>
              <a:t>The </a:t>
            </a:r>
            <a:r>
              <a:rPr lang="en-US" sz="1800" b="1" dirty="0">
                <a:latin typeface="Calibri" panose="020F0502020204030204" pitchFamily="34" charset="0"/>
                <a:cs typeface="Calibri" panose="020F0502020204030204" pitchFamily="34" charset="0"/>
              </a:rPr>
              <a:t>Limiting Value</a:t>
            </a:r>
            <a:r>
              <a:rPr lang="en-US" sz="1800" dirty="0">
                <a:latin typeface="Calibri" panose="020F0502020204030204" pitchFamily="34" charset="0"/>
                <a:cs typeface="Calibri" panose="020F0502020204030204" pitchFamily="34" charset="0"/>
              </a:rPr>
              <a:t> of the </a:t>
            </a:r>
            <a:r>
              <a:rPr lang="en-US" sz="1800" b="1" dirty="0">
                <a:latin typeface="Calibri" panose="020F0502020204030204" pitchFamily="34" charset="0"/>
                <a:cs typeface="Calibri" panose="020F0502020204030204" pitchFamily="34" charset="0"/>
              </a:rPr>
              <a:t>Relative Frequency</a:t>
            </a:r>
            <a:r>
              <a:rPr lang="en-US" sz="1800" dirty="0">
                <a:latin typeface="Calibri" panose="020F0502020204030204" pitchFamily="34" charset="0"/>
                <a:cs typeface="Calibri" panose="020F0502020204030204" pitchFamily="34" charset="0"/>
              </a:rPr>
              <a:t> of a given </a:t>
            </a:r>
            <a:r>
              <a:rPr lang="en-US" sz="1800" b="1" dirty="0">
                <a:latin typeface="Calibri" panose="020F0502020204030204" pitchFamily="34" charset="0"/>
                <a:cs typeface="Calibri" panose="020F0502020204030204" pitchFamily="34" charset="0"/>
              </a:rPr>
              <a:t>Attribute</a:t>
            </a:r>
            <a:r>
              <a:rPr lang="en-US" sz="1800" dirty="0">
                <a:latin typeface="Calibri" panose="020F0502020204030204" pitchFamily="34" charset="0"/>
                <a:cs typeface="Calibri" panose="020F0502020204030204" pitchFamily="34" charset="0"/>
              </a:rPr>
              <a:t> assumed to be independent of any </a:t>
            </a:r>
            <a:r>
              <a:rPr lang="en-US" sz="1800" b="1" dirty="0">
                <a:latin typeface="Calibri" panose="020F0502020204030204" pitchFamily="34" charset="0"/>
                <a:cs typeface="Calibri" panose="020F0502020204030204" pitchFamily="34" charset="0"/>
              </a:rPr>
              <a:t>Place Selection </a:t>
            </a:r>
            <a:r>
              <a:rPr lang="en-US" sz="1800" dirty="0">
                <a:latin typeface="Calibri" panose="020F0502020204030204" pitchFamily="34" charset="0"/>
                <a:cs typeface="Calibri" panose="020F0502020204030204" pitchFamily="34" charset="0"/>
              </a:rPr>
              <a:t>is called the </a:t>
            </a:r>
            <a:r>
              <a:rPr lang="en-US" sz="1800" b="1" u="sng" dirty="0">
                <a:latin typeface="Calibri" panose="020F0502020204030204" pitchFamily="34" charset="0"/>
                <a:cs typeface="Calibri" panose="020F0502020204030204" pitchFamily="34" charset="0"/>
              </a:rPr>
              <a:t>Probability </a:t>
            </a:r>
            <a:r>
              <a:rPr lang="en-US" sz="1800" u="sng" dirty="0">
                <a:latin typeface="Calibri" panose="020F0502020204030204" pitchFamily="34" charset="0"/>
                <a:cs typeface="Calibri" panose="020F0502020204030204" pitchFamily="34" charset="0"/>
              </a:rPr>
              <a:t>of the </a:t>
            </a:r>
            <a:r>
              <a:rPr lang="en-US" sz="1800" b="1" u="sng" dirty="0">
                <a:latin typeface="Calibri" panose="020F0502020204030204" pitchFamily="34" charset="0"/>
                <a:cs typeface="Calibri" panose="020F0502020204030204" pitchFamily="34" charset="0"/>
              </a:rPr>
              <a:t>Attribute </a:t>
            </a:r>
            <a:r>
              <a:rPr lang="en-US" sz="1800" u="sng" dirty="0">
                <a:latin typeface="Calibri" panose="020F0502020204030204" pitchFamily="34" charset="0"/>
                <a:cs typeface="Calibri" panose="020F0502020204030204" pitchFamily="34" charset="0"/>
              </a:rPr>
              <a:t>within the given </a:t>
            </a:r>
            <a:r>
              <a:rPr lang="en-US" sz="1800" b="1" u="sng" dirty="0">
                <a:latin typeface="Calibri" panose="020F0502020204030204" pitchFamily="34" charset="0"/>
                <a:cs typeface="Calibri" panose="020F0502020204030204" pitchFamily="34" charset="0"/>
              </a:rPr>
              <a:t>Collective</a:t>
            </a:r>
          </a:p>
        </p:txBody>
      </p:sp>
    </p:spTree>
    <p:extLst>
      <p:ext uri="{BB962C8B-B14F-4D97-AF65-F5344CB8AC3E}">
        <p14:creationId xmlns:p14="http://schemas.microsoft.com/office/powerpoint/2010/main" val="212843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D9781-5B50-4FFE-83D3-E1852F6B23E1}"/>
              </a:ext>
            </a:extLst>
          </p:cNvPr>
          <p:cNvSpPr>
            <a:spLocks noGrp="1"/>
          </p:cNvSpPr>
          <p:nvPr>
            <p:ph type="body" idx="1"/>
          </p:nvPr>
        </p:nvSpPr>
        <p:spPr/>
        <p:txBody>
          <a:bodyPr>
            <a:normAutofit/>
          </a:bodyPr>
          <a:lstStyle/>
          <a:p>
            <a:pPr marL="341313" indent="0">
              <a:buNone/>
            </a:pPr>
            <a:r>
              <a:rPr lang="en-US" b="1" dirty="0"/>
              <a:t>Example: </a:t>
            </a:r>
          </a:p>
          <a:p>
            <a:r>
              <a:rPr lang="en-US" dirty="0"/>
              <a:t>Attribute of single throw of two dice is sum of points – say ’12’</a:t>
            </a:r>
          </a:p>
          <a:p>
            <a:r>
              <a:rPr lang="en-US" dirty="0"/>
              <a:t>Roll 200 times, 12 appears 5 times (5/200 = Relative Frequency)</a:t>
            </a:r>
          </a:p>
          <a:p>
            <a:r>
              <a:rPr lang="en-US" dirty="0"/>
              <a:t>Increasing number of throws stabilizes Relative Frequency to the Limiting Value</a:t>
            </a:r>
          </a:p>
          <a:p>
            <a:endParaRPr lang="en-US" dirty="0"/>
          </a:p>
        </p:txBody>
      </p:sp>
      <p:sp>
        <p:nvSpPr>
          <p:cNvPr id="6" name="Text Placeholder 5">
            <a:extLst>
              <a:ext uri="{FF2B5EF4-FFF2-40B4-BE49-F238E27FC236}">
                <a16:creationId xmlns:a16="http://schemas.microsoft.com/office/drawing/2014/main" id="{B2415F2F-5D0F-4525-8044-E0EDA9DAE872}"/>
              </a:ext>
            </a:extLst>
          </p:cNvPr>
          <p:cNvSpPr>
            <a:spLocks noGrp="1"/>
          </p:cNvSpPr>
          <p:nvPr>
            <p:ph type="body" idx="2"/>
          </p:nvPr>
        </p:nvSpPr>
        <p:spPr/>
        <p:txBody>
          <a:bodyPr/>
          <a:lstStyle/>
          <a:p>
            <a:r>
              <a:rPr lang="en-US" dirty="0"/>
              <a:t>Probability example</a:t>
            </a:r>
          </a:p>
        </p:txBody>
      </p:sp>
      <p:sp>
        <p:nvSpPr>
          <p:cNvPr id="4" name="Slide Number Placeholder 3">
            <a:extLst>
              <a:ext uri="{FF2B5EF4-FFF2-40B4-BE49-F238E27FC236}">
                <a16:creationId xmlns:a16="http://schemas.microsoft.com/office/drawing/2014/main" id="{18B05C2E-D3F0-4E88-B9C8-F2F18D8069B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21</a:t>
            </a:fld>
            <a:endParaRPr lang="en-US" sz="1200" dirty="0">
              <a:solidFill>
                <a:srgbClr val="888888"/>
              </a:solidFill>
            </a:endParaRPr>
          </a:p>
        </p:txBody>
      </p:sp>
      <p:sp>
        <p:nvSpPr>
          <p:cNvPr id="7" name="TextBox 6">
            <a:extLst>
              <a:ext uri="{FF2B5EF4-FFF2-40B4-BE49-F238E27FC236}">
                <a16:creationId xmlns:a16="http://schemas.microsoft.com/office/drawing/2014/main" id="{40E9D5B3-997A-461F-8945-0AA503E4A720}"/>
              </a:ext>
            </a:extLst>
          </p:cNvPr>
          <p:cNvSpPr txBox="1"/>
          <p:nvPr/>
        </p:nvSpPr>
        <p:spPr>
          <a:xfrm>
            <a:off x="4800600" y="4331855"/>
            <a:ext cx="4343400" cy="246221"/>
          </a:xfrm>
          <a:prstGeom prst="rect">
            <a:avLst/>
          </a:prstGeom>
          <a:noFill/>
        </p:spPr>
        <p:txBody>
          <a:bodyPr wrap="square" rtlCol="0">
            <a:spAutoFit/>
          </a:bodyPr>
          <a:lstStyle/>
          <a:p>
            <a:pPr algn="ctr"/>
            <a:r>
              <a:rPr lang="en-US" sz="1000" dirty="0">
                <a:solidFill>
                  <a:schemeClr val="tx2"/>
                </a:solidFill>
              </a:rPr>
              <a:t>Source: https://thumbs.gfycat.com/CluelessDefinitiveBongo-max-1mb.gif</a:t>
            </a:r>
          </a:p>
        </p:txBody>
      </p:sp>
      <p:pic>
        <p:nvPicPr>
          <p:cNvPr id="11" name="Picture 10" descr="A close up of a red light&#10;&#10;Description generated with high confidence">
            <a:extLst>
              <a:ext uri="{FF2B5EF4-FFF2-40B4-BE49-F238E27FC236}">
                <a16:creationId xmlns:a16="http://schemas.microsoft.com/office/drawing/2014/main" id="{F6C9EFFA-957B-4D80-ADE7-264D4D4E15EB}"/>
              </a:ext>
            </a:extLst>
          </p:cNvPr>
          <p:cNvPicPr>
            <a:picLocks noChangeAspect="1"/>
          </p:cNvPicPr>
          <p:nvPr/>
        </p:nvPicPr>
        <p:blipFill>
          <a:blip r:embed="rId2"/>
          <a:stretch>
            <a:fillRect/>
          </a:stretch>
        </p:blipFill>
        <p:spPr>
          <a:xfrm>
            <a:off x="5554903" y="1422977"/>
            <a:ext cx="3063394" cy="2297546"/>
          </a:xfrm>
          <a:prstGeom prst="rect">
            <a:avLst/>
          </a:prstGeom>
        </p:spPr>
      </p:pic>
    </p:spTree>
    <p:extLst>
      <p:ext uri="{BB962C8B-B14F-4D97-AF65-F5344CB8AC3E}">
        <p14:creationId xmlns:p14="http://schemas.microsoft.com/office/powerpoint/2010/main" val="623482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D9781-5B50-4FFE-83D3-E1852F6B23E1}"/>
              </a:ext>
            </a:extLst>
          </p:cNvPr>
          <p:cNvSpPr>
            <a:spLocks noGrp="1"/>
          </p:cNvSpPr>
          <p:nvPr>
            <p:ph type="body" idx="1"/>
          </p:nvPr>
        </p:nvSpPr>
        <p:spPr>
          <a:xfrm>
            <a:off x="4572000" y="590550"/>
            <a:ext cx="4572000" cy="4200600"/>
          </a:xfrm>
        </p:spPr>
        <p:txBody>
          <a:bodyPr anchor="ctr">
            <a:normAutofit/>
          </a:bodyPr>
          <a:lstStyle/>
          <a:p>
            <a:r>
              <a:rPr lang="en-US" dirty="0"/>
              <a:t>The Theory of Probability deals exclusively with frequencies in long sequences of observations</a:t>
            </a:r>
          </a:p>
          <a:p>
            <a:r>
              <a:rPr lang="en-US" dirty="0"/>
              <a:t>Yet since we cannot observe </a:t>
            </a:r>
            <a:r>
              <a:rPr lang="en-US" i="1" dirty="0"/>
              <a:t>infinitely </a:t>
            </a:r>
            <a:r>
              <a:rPr lang="en-US" dirty="0"/>
              <a:t>long sequences, can we ever </a:t>
            </a:r>
            <a:r>
              <a:rPr lang="en-US" i="1" dirty="0"/>
              <a:t>know</a:t>
            </a:r>
            <a:r>
              <a:rPr lang="en-US" dirty="0"/>
              <a:t> a </a:t>
            </a:r>
            <a:r>
              <a:rPr lang="en-US" i="1" dirty="0"/>
              <a:t>true probability</a:t>
            </a:r>
            <a:r>
              <a:rPr lang="en-US" dirty="0"/>
              <a:t>?</a:t>
            </a:r>
          </a:p>
          <a:p>
            <a:r>
              <a:rPr lang="en-US" dirty="0"/>
              <a:t>Frequentist “vs.” Bayesian</a:t>
            </a:r>
          </a:p>
        </p:txBody>
      </p:sp>
      <p:sp>
        <p:nvSpPr>
          <p:cNvPr id="6" name="Text Placeholder 5">
            <a:extLst>
              <a:ext uri="{FF2B5EF4-FFF2-40B4-BE49-F238E27FC236}">
                <a16:creationId xmlns:a16="http://schemas.microsoft.com/office/drawing/2014/main" id="{B2415F2F-5D0F-4525-8044-E0EDA9DAE872}"/>
              </a:ext>
            </a:extLst>
          </p:cNvPr>
          <p:cNvSpPr>
            <a:spLocks noGrp="1"/>
          </p:cNvSpPr>
          <p:nvPr>
            <p:ph type="body" idx="2"/>
          </p:nvPr>
        </p:nvSpPr>
        <p:spPr/>
        <p:txBody>
          <a:bodyPr/>
          <a:lstStyle/>
          <a:p>
            <a:r>
              <a:rPr lang="en-US" dirty="0"/>
              <a:t>Theory of Probability </a:t>
            </a:r>
          </a:p>
        </p:txBody>
      </p:sp>
      <p:sp>
        <p:nvSpPr>
          <p:cNvPr id="4" name="Slide Number Placeholder 3">
            <a:extLst>
              <a:ext uri="{FF2B5EF4-FFF2-40B4-BE49-F238E27FC236}">
                <a16:creationId xmlns:a16="http://schemas.microsoft.com/office/drawing/2014/main" id="{18B05C2E-D3F0-4E88-B9C8-F2F18D8069B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22</a:t>
            </a:fld>
            <a:endParaRPr lang="en-US" sz="1200" dirty="0">
              <a:solidFill>
                <a:srgbClr val="888888"/>
              </a:solidFill>
            </a:endParaRPr>
          </a:p>
        </p:txBody>
      </p:sp>
      <p:sp>
        <p:nvSpPr>
          <p:cNvPr id="7" name="TextBox 6">
            <a:extLst>
              <a:ext uri="{FF2B5EF4-FFF2-40B4-BE49-F238E27FC236}">
                <a16:creationId xmlns:a16="http://schemas.microsoft.com/office/drawing/2014/main" id="{40E9D5B3-997A-461F-8945-0AA503E4A720}"/>
              </a:ext>
            </a:extLst>
          </p:cNvPr>
          <p:cNvSpPr txBox="1"/>
          <p:nvPr/>
        </p:nvSpPr>
        <p:spPr>
          <a:xfrm>
            <a:off x="0" y="4331855"/>
            <a:ext cx="4572000" cy="246221"/>
          </a:xfrm>
          <a:prstGeom prst="rect">
            <a:avLst/>
          </a:prstGeom>
          <a:noFill/>
        </p:spPr>
        <p:txBody>
          <a:bodyPr wrap="square" rtlCol="0">
            <a:spAutoFit/>
          </a:bodyPr>
          <a:lstStyle/>
          <a:p>
            <a:pPr algn="ctr"/>
            <a:r>
              <a:rPr lang="en-US" sz="1000" dirty="0">
                <a:solidFill>
                  <a:schemeClr val="tx2"/>
                </a:solidFill>
              </a:rPr>
              <a:t>Source: http://mathaholic.com/images/lawoflargenumbers.jpg</a:t>
            </a:r>
          </a:p>
        </p:txBody>
      </p:sp>
      <p:pic>
        <p:nvPicPr>
          <p:cNvPr id="5" name="Picture 4" descr="A close up of a map&#10;&#10;Description generated with very high confidence">
            <a:extLst>
              <a:ext uri="{FF2B5EF4-FFF2-40B4-BE49-F238E27FC236}">
                <a16:creationId xmlns:a16="http://schemas.microsoft.com/office/drawing/2014/main" id="{C9CFF1C3-2BB6-4F1B-BEB0-FF2EAEE11F95}"/>
              </a:ext>
            </a:extLst>
          </p:cNvPr>
          <p:cNvPicPr>
            <a:picLocks noChangeAspect="1"/>
          </p:cNvPicPr>
          <p:nvPr/>
        </p:nvPicPr>
        <p:blipFill>
          <a:blip r:embed="rId2"/>
          <a:stretch>
            <a:fillRect/>
          </a:stretch>
        </p:blipFill>
        <p:spPr>
          <a:xfrm>
            <a:off x="139301" y="1085956"/>
            <a:ext cx="4293398" cy="2971588"/>
          </a:xfrm>
          <a:prstGeom prst="rect">
            <a:avLst/>
          </a:prstGeom>
        </p:spPr>
      </p:pic>
    </p:spTree>
    <p:extLst>
      <p:ext uri="{BB962C8B-B14F-4D97-AF65-F5344CB8AC3E}">
        <p14:creationId xmlns:p14="http://schemas.microsoft.com/office/powerpoint/2010/main" val="3981936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8D3E82-4998-4410-9443-1BD27B92ADC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23</a:t>
            </a:fld>
            <a:endParaRPr lang="en-US" sz="1200" dirty="0">
              <a:solidFill>
                <a:srgbClr val="888888"/>
              </a:solidFill>
            </a:endParaRPr>
          </a:p>
        </p:txBody>
      </p:sp>
      <p:sp>
        <p:nvSpPr>
          <p:cNvPr id="3" name="Text Placeholder 2">
            <a:extLst>
              <a:ext uri="{FF2B5EF4-FFF2-40B4-BE49-F238E27FC236}">
                <a16:creationId xmlns:a16="http://schemas.microsoft.com/office/drawing/2014/main" id="{2CF2A856-BD74-4171-97BF-D0F261063045}"/>
              </a:ext>
            </a:extLst>
          </p:cNvPr>
          <p:cNvSpPr>
            <a:spLocks noGrp="1"/>
          </p:cNvSpPr>
          <p:nvPr>
            <p:ph type="body" sz="quarter" idx="13"/>
          </p:nvPr>
        </p:nvSpPr>
        <p:spPr/>
        <p:txBody>
          <a:bodyPr>
            <a:normAutofit lnSpcReduction="10000"/>
          </a:bodyPr>
          <a:lstStyle/>
          <a:p>
            <a:r>
              <a:rPr lang="en-US" dirty="0"/>
              <a:t>What is ‘Machine Learning?’</a:t>
            </a:r>
          </a:p>
        </p:txBody>
      </p:sp>
      <p:sp>
        <p:nvSpPr>
          <p:cNvPr id="4" name="Text Placeholder 3">
            <a:extLst>
              <a:ext uri="{FF2B5EF4-FFF2-40B4-BE49-F238E27FC236}">
                <a16:creationId xmlns:a16="http://schemas.microsoft.com/office/drawing/2014/main" id="{E8372193-DBED-40E3-A57C-99B7FF0D2178}"/>
              </a:ext>
            </a:extLst>
          </p:cNvPr>
          <p:cNvSpPr>
            <a:spLocks noGrp="1"/>
          </p:cNvSpPr>
          <p:nvPr>
            <p:ph type="body" sz="quarter" idx="14"/>
          </p:nvPr>
        </p:nvSpPr>
        <p:spPr/>
        <p:txBody>
          <a:bodyPr/>
          <a:lstStyle/>
          <a:p>
            <a:r>
              <a:rPr lang="en-US" dirty="0"/>
              <a:t>Don’t worry…it’s not the AI takeover</a:t>
            </a:r>
          </a:p>
        </p:txBody>
      </p:sp>
    </p:spTree>
    <p:extLst>
      <p:ext uri="{BB962C8B-B14F-4D97-AF65-F5344CB8AC3E}">
        <p14:creationId xmlns:p14="http://schemas.microsoft.com/office/powerpoint/2010/main" val="2559311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215324-5FEB-4B70-BA9B-9EA1ED73308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24</a:t>
            </a:fld>
            <a:endParaRPr lang="en-US" sz="1200" dirty="0">
              <a:solidFill>
                <a:srgbClr val="888888"/>
              </a:solidFill>
            </a:endParaRPr>
          </a:p>
        </p:txBody>
      </p:sp>
      <p:sp>
        <p:nvSpPr>
          <p:cNvPr id="3" name="TextBox 2">
            <a:extLst>
              <a:ext uri="{FF2B5EF4-FFF2-40B4-BE49-F238E27FC236}">
                <a16:creationId xmlns:a16="http://schemas.microsoft.com/office/drawing/2014/main" id="{13D5354F-9A02-4D73-95F8-60789498DD1F}"/>
              </a:ext>
            </a:extLst>
          </p:cNvPr>
          <p:cNvSpPr txBox="1"/>
          <p:nvPr/>
        </p:nvSpPr>
        <p:spPr>
          <a:xfrm>
            <a:off x="1006763" y="4331855"/>
            <a:ext cx="7130474" cy="246221"/>
          </a:xfrm>
          <a:prstGeom prst="rect">
            <a:avLst/>
          </a:prstGeom>
          <a:noFill/>
        </p:spPr>
        <p:txBody>
          <a:bodyPr wrap="square" rtlCol="0">
            <a:spAutoFit/>
          </a:bodyPr>
          <a:lstStyle/>
          <a:p>
            <a:pPr algn="ctr"/>
            <a:r>
              <a:rPr lang="en-US" sz="1000" dirty="0">
                <a:solidFill>
                  <a:schemeClr val="tx2"/>
                </a:solidFill>
              </a:rPr>
              <a:t>Source: https://www.talend.com/wp-content/uploads/MachineLearningTalend2.png</a:t>
            </a:r>
          </a:p>
        </p:txBody>
      </p:sp>
      <p:pic>
        <p:nvPicPr>
          <p:cNvPr id="5" name="Picture 4">
            <a:extLst>
              <a:ext uri="{FF2B5EF4-FFF2-40B4-BE49-F238E27FC236}">
                <a16:creationId xmlns:a16="http://schemas.microsoft.com/office/drawing/2014/main" id="{D46332A2-4EE9-4256-B320-DA1A40B53F89}"/>
              </a:ext>
            </a:extLst>
          </p:cNvPr>
          <p:cNvPicPr>
            <a:picLocks noChangeAspect="1"/>
          </p:cNvPicPr>
          <p:nvPr/>
        </p:nvPicPr>
        <p:blipFill>
          <a:blip r:embed="rId2"/>
          <a:stretch>
            <a:fillRect/>
          </a:stretch>
        </p:blipFill>
        <p:spPr>
          <a:xfrm>
            <a:off x="2015843" y="1481504"/>
            <a:ext cx="5112314" cy="2180492"/>
          </a:xfrm>
          <a:prstGeom prst="rect">
            <a:avLst/>
          </a:prstGeom>
        </p:spPr>
      </p:pic>
    </p:spTree>
    <p:extLst>
      <p:ext uri="{BB962C8B-B14F-4D97-AF65-F5344CB8AC3E}">
        <p14:creationId xmlns:p14="http://schemas.microsoft.com/office/powerpoint/2010/main" val="2780628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1BAC7A-5E55-4579-BC60-3DA34547CDC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25</a:t>
            </a:fld>
            <a:endParaRPr lang="en-US" sz="1200" dirty="0">
              <a:solidFill>
                <a:srgbClr val="888888"/>
              </a:solidFill>
            </a:endParaRPr>
          </a:p>
        </p:txBody>
      </p:sp>
      <p:sp>
        <p:nvSpPr>
          <p:cNvPr id="3" name="TextBox 2">
            <a:extLst>
              <a:ext uri="{FF2B5EF4-FFF2-40B4-BE49-F238E27FC236}">
                <a16:creationId xmlns:a16="http://schemas.microsoft.com/office/drawing/2014/main" id="{4FB662E0-073B-4B7D-8E91-439A8EE62025}"/>
              </a:ext>
            </a:extLst>
          </p:cNvPr>
          <p:cNvSpPr txBox="1"/>
          <p:nvPr/>
        </p:nvSpPr>
        <p:spPr>
          <a:xfrm>
            <a:off x="542925" y="367266"/>
            <a:ext cx="8058150" cy="92333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Statistical Learning/Modeling:</a:t>
            </a:r>
          </a:p>
          <a:p>
            <a:pPr algn="ctr"/>
            <a:r>
              <a:rPr lang="en-US" sz="1800" dirty="0">
                <a:latin typeface="Calibri" panose="020F0502020204030204" pitchFamily="34" charset="0"/>
                <a:cs typeface="Calibri" panose="020F0502020204030204" pitchFamily="34" charset="0"/>
              </a:rPr>
              <a:t>The mathematical formalization of relationships between features (</a:t>
            </a:r>
            <a:r>
              <a:rPr lang="el-GR" sz="1800" b="1" i="1" dirty="0">
                <a:latin typeface="Calibri" panose="020F0502020204030204" pitchFamily="34" charset="0"/>
                <a:cs typeface="Calibri" panose="020F0502020204030204" pitchFamily="34" charset="0"/>
              </a:rPr>
              <a:t>Χ</a:t>
            </a:r>
            <a:r>
              <a:rPr lang="en-US" sz="1800" dirty="0">
                <a:latin typeface="Calibri" panose="020F0502020204030204" pitchFamily="34" charset="0"/>
                <a:cs typeface="Calibri" panose="020F0502020204030204" pitchFamily="34" charset="0"/>
              </a:rPr>
              <a:t>) in a data set and/or the relationships between features (</a:t>
            </a:r>
            <a:r>
              <a:rPr lang="en-US" sz="1800" b="1" i="1" dirty="0">
                <a:latin typeface="Calibri" panose="020F0502020204030204" pitchFamily="34" charset="0"/>
                <a:cs typeface="Calibri" panose="020F0502020204030204" pitchFamily="34" charset="0"/>
              </a:rPr>
              <a:t>X</a:t>
            </a:r>
            <a:r>
              <a:rPr lang="en-US" sz="1800" dirty="0">
                <a:latin typeface="Calibri" panose="020F0502020204030204" pitchFamily="34" charset="0"/>
                <a:cs typeface="Calibri" panose="020F0502020204030204" pitchFamily="34" charset="0"/>
              </a:rPr>
              <a:t>) and a “target” (</a:t>
            </a:r>
            <a:r>
              <a:rPr lang="en-US" sz="1800" b="1" i="1" dirty="0">
                <a:latin typeface="Calibri" panose="020F0502020204030204" pitchFamily="34" charset="0"/>
                <a:cs typeface="Calibri" panose="020F0502020204030204" pitchFamily="34" charset="0"/>
              </a:rPr>
              <a:t>Y</a:t>
            </a:r>
            <a:r>
              <a:rPr lang="en-US" sz="1800" dirty="0">
                <a:latin typeface="Calibri" panose="020F0502020204030204" pitchFamily="34" charset="0"/>
                <a:cs typeface="Calibri" panose="020F0502020204030204" pitchFamily="34" charset="0"/>
              </a:rPr>
              <a:t>) or “outcome”</a:t>
            </a:r>
          </a:p>
        </p:txBody>
      </p:sp>
      <p:sp>
        <p:nvSpPr>
          <p:cNvPr id="4" name="TextBox 3">
            <a:extLst>
              <a:ext uri="{FF2B5EF4-FFF2-40B4-BE49-F238E27FC236}">
                <a16:creationId xmlns:a16="http://schemas.microsoft.com/office/drawing/2014/main" id="{E0308EE8-80C5-42EF-A97E-BF660D18C249}"/>
              </a:ext>
            </a:extLst>
          </p:cNvPr>
          <p:cNvSpPr txBox="1"/>
          <p:nvPr/>
        </p:nvSpPr>
        <p:spPr>
          <a:xfrm>
            <a:off x="542925" y="2433250"/>
            <a:ext cx="8058150"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Machine Learning:</a:t>
            </a:r>
          </a:p>
          <a:p>
            <a:pPr algn="ctr"/>
            <a:r>
              <a:rPr lang="en-US" sz="1800" dirty="0">
                <a:latin typeface="Calibri" panose="020F0502020204030204" pitchFamily="34" charset="0"/>
                <a:cs typeface="Calibri" panose="020F0502020204030204" pitchFamily="34" charset="0"/>
              </a:rPr>
              <a:t>An algorithmic approach to iteratively tuning the parameters of a </a:t>
            </a:r>
            <a:r>
              <a:rPr lang="en-US" sz="1800" b="1" dirty="0">
                <a:latin typeface="Calibri" panose="020F0502020204030204" pitchFamily="34" charset="0"/>
                <a:cs typeface="Calibri" panose="020F0502020204030204" pitchFamily="34" charset="0"/>
              </a:rPr>
              <a:t>Statistical Model</a:t>
            </a:r>
            <a:r>
              <a:rPr lang="en-US" sz="1800" dirty="0">
                <a:latin typeface="Calibri" panose="020F0502020204030204" pitchFamily="34" charset="0"/>
                <a:cs typeface="Calibri" panose="020F0502020204030204" pitchFamily="34" charset="0"/>
              </a:rPr>
              <a:t> to achieve the best estimated model – effectively training than explicitly programming.</a:t>
            </a:r>
          </a:p>
        </p:txBody>
      </p:sp>
      <p:pic>
        <p:nvPicPr>
          <p:cNvPr id="10" name="Picture 9" descr="A close up of a stool&#10;&#10;Description generated with high confidence">
            <a:extLst>
              <a:ext uri="{FF2B5EF4-FFF2-40B4-BE49-F238E27FC236}">
                <a16:creationId xmlns:a16="http://schemas.microsoft.com/office/drawing/2014/main" id="{0E21BC8F-37B3-4412-8D36-39386B2A2728}"/>
              </a:ext>
            </a:extLst>
          </p:cNvPr>
          <p:cNvPicPr>
            <a:picLocks noChangeAspect="1"/>
          </p:cNvPicPr>
          <p:nvPr/>
        </p:nvPicPr>
        <p:blipFill>
          <a:blip r:embed="rId2"/>
          <a:stretch>
            <a:fillRect/>
          </a:stretch>
        </p:blipFill>
        <p:spPr>
          <a:xfrm>
            <a:off x="2844313" y="1490171"/>
            <a:ext cx="3455374" cy="604982"/>
          </a:xfrm>
          <a:prstGeom prst="rect">
            <a:avLst/>
          </a:prstGeom>
        </p:spPr>
      </p:pic>
      <p:pic>
        <p:nvPicPr>
          <p:cNvPr id="9" name="Picture 8">
            <a:extLst>
              <a:ext uri="{FF2B5EF4-FFF2-40B4-BE49-F238E27FC236}">
                <a16:creationId xmlns:a16="http://schemas.microsoft.com/office/drawing/2014/main" id="{4D1257F5-F74A-43F1-AE42-E91E8A0A2C6A}"/>
              </a:ext>
            </a:extLst>
          </p:cNvPr>
          <p:cNvPicPr>
            <a:picLocks noChangeAspect="1"/>
          </p:cNvPicPr>
          <p:nvPr/>
        </p:nvPicPr>
        <p:blipFill>
          <a:blip r:embed="rId3"/>
          <a:stretch>
            <a:fillRect/>
          </a:stretch>
        </p:blipFill>
        <p:spPr>
          <a:xfrm>
            <a:off x="2844313" y="3766839"/>
            <a:ext cx="3455374" cy="829010"/>
          </a:xfrm>
          <a:prstGeom prst="rect">
            <a:avLst/>
          </a:prstGeom>
        </p:spPr>
      </p:pic>
    </p:spTree>
    <p:extLst>
      <p:ext uri="{BB962C8B-B14F-4D97-AF65-F5344CB8AC3E}">
        <p14:creationId xmlns:p14="http://schemas.microsoft.com/office/powerpoint/2010/main" val="61630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346209-25DE-4962-A554-82F9218DF15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26</a:t>
            </a:fld>
            <a:endParaRPr lang="en-US" sz="1200" dirty="0">
              <a:solidFill>
                <a:srgbClr val="888888"/>
              </a:solidFill>
            </a:endParaRPr>
          </a:p>
        </p:txBody>
      </p:sp>
      <p:sp>
        <p:nvSpPr>
          <p:cNvPr id="3" name="Text Placeholder 2">
            <a:extLst>
              <a:ext uri="{FF2B5EF4-FFF2-40B4-BE49-F238E27FC236}">
                <a16:creationId xmlns:a16="http://schemas.microsoft.com/office/drawing/2014/main" id="{4A3106A4-F7E8-40E5-B79C-A30A57B89C9B}"/>
              </a:ext>
            </a:extLst>
          </p:cNvPr>
          <p:cNvSpPr>
            <a:spLocks noGrp="1"/>
          </p:cNvSpPr>
          <p:nvPr>
            <p:ph type="body" sz="quarter" idx="13"/>
          </p:nvPr>
        </p:nvSpPr>
        <p:spPr/>
        <p:txBody>
          <a:bodyPr>
            <a:normAutofit fontScale="92500"/>
          </a:bodyPr>
          <a:lstStyle/>
          <a:p>
            <a:r>
              <a:rPr lang="en-US" dirty="0"/>
              <a:t>What two reasons might we want to estimate f(X)?</a:t>
            </a:r>
          </a:p>
        </p:txBody>
      </p:sp>
    </p:spTree>
    <p:extLst>
      <p:ext uri="{BB962C8B-B14F-4D97-AF65-F5344CB8AC3E}">
        <p14:creationId xmlns:p14="http://schemas.microsoft.com/office/powerpoint/2010/main" val="2607403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1A12A9-F4C1-4562-BA07-4C00F102B4BB}"/>
              </a:ext>
            </a:extLst>
          </p:cNvPr>
          <p:cNvSpPr>
            <a:spLocks noGrp="1"/>
          </p:cNvSpPr>
          <p:nvPr>
            <p:ph type="body" idx="1"/>
          </p:nvPr>
        </p:nvSpPr>
        <p:spPr/>
        <p:txBody>
          <a:bodyPr>
            <a:normAutofit fontScale="92500" lnSpcReduction="10000"/>
          </a:bodyPr>
          <a:lstStyle/>
          <a:p>
            <a:pPr marL="341313" indent="0">
              <a:buNone/>
            </a:pPr>
            <a:r>
              <a:rPr lang="en-US" b="1" dirty="0"/>
              <a:t>Prediction:</a:t>
            </a:r>
          </a:p>
          <a:p>
            <a:r>
              <a:rPr lang="en-US" dirty="0"/>
              <a:t>Given a set of features (</a:t>
            </a:r>
            <a:r>
              <a:rPr lang="en-US" b="1" i="1" dirty="0"/>
              <a:t>x</a:t>
            </a:r>
            <a:r>
              <a:rPr lang="en-US" b="1" i="1" baseline="-25000" dirty="0"/>
              <a:t>1</a:t>
            </a:r>
            <a:r>
              <a:rPr lang="en-US" b="1" i="1" dirty="0"/>
              <a:t>, x</a:t>
            </a:r>
            <a:r>
              <a:rPr lang="en-US" b="1" i="1" baseline="-25000" dirty="0"/>
              <a:t>2</a:t>
            </a:r>
            <a:r>
              <a:rPr lang="en-US" b="1" i="1" dirty="0"/>
              <a:t>,…, x</a:t>
            </a:r>
            <a:r>
              <a:rPr lang="en-US" b="1" i="1" baseline="-25000" dirty="0"/>
              <a:t>n</a:t>
            </a:r>
            <a:r>
              <a:rPr lang="en-US" dirty="0"/>
              <a:t>) how can we best predict </a:t>
            </a:r>
            <a:r>
              <a:rPr lang="en-US" b="1" i="1" dirty="0"/>
              <a:t>Y</a:t>
            </a:r>
            <a:r>
              <a:rPr lang="en-US" dirty="0"/>
              <a:t>?</a:t>
            </a:r>
          </a:p>
          <a:p>
            <a:r>
              <a:rPr lang="en-US" dirty="0"/>
              <a:t>Two types of </a:t>
            </a:r>
            <a:r>
              <a:rPr lang="en-US" b="1" dirty="0"/>
              <a:t>Error</a:t>
            </a:r>
            <a:r>
              <a:rPr lang="en-US" dirty="0"/>
              <a:t>:</a:t>
            </a:r>
          </a:p>
          <a:p>
            <a:pPr lvl="1"/>
            <a:r>
              <a:rPr lang="en-US" i="1" dirty="0"/>
              <a:t>Reducible</a:t>
            </a:r>
            <a:r>
              <a:rPr lang="en-US" dirty="0"/>
              <a:t>: Error we can eliminate by model selection, parameter tuning, etc.</a:t>
            </a:r>
          </a:p>
          <a:p>
            <a:pPr lvl="1"/>
            <a:r>
              <a:rPr lang="en-US" i="1" dirty="0"/>
              <a:t>Irreducible</a:t>
            </a:r>
            <a:r>
              <a:rPr lang="en-US" dirty="0"/>
              <a:t>: Error inherent in our imperfect measurement of phenomenon</a:t>
            </a:r>
          </a:p>
          <a:p>
            <a:r>
              <a:rPr lang="en-US" dirty="0"/>
              <a:t>We </a:t>
            </a:r>
            <a:r>
              <a:rPr lang="en-US" i="1" dirty="0"/>
              <a:t>don’t</a:t>
            </a:r>
            <a:r>
              <a:rPr lang="en-US" dirty="0"/>
              <a:t> necessarily care about understanding the form of </a:t>
            </a:r>
            <a:r>
              <a:rPr lang="en-US" b="1" i="1" dirty="0"/>
              <a:t>f(X)</a:t>
            </a:r>
          </a:p>
        </p:txBody>
      </p:sp>
      <p:sp>
        <p:nvSpPr>
          <p:cNvPr id="3" name="Text Placeholder 2">
            <a:extLst>
              <a:ext uri="{FF2B5EF4-FFF2-40B4-BE49-F238E27FC236}">
                <a16:creationId xmlns:a16="http://schemas.microsoft.com/office/drawing/2014/main" id="{8C7329F5-5AC1-4310-A4E6-FEBAC4542E68}"/>
              </a:ext>
            </a:extLst>
          </p:cNvPr>
          <p:cNvSpPr>
            <a:spLocks noGrp="1"/>
          </p:cNvSpPr>
          <p:nvPr>
            <p:ph type="body" idx="2"/>
          </p:nvPr>
        </p:nvSpPr>
        <p:spPr/>
        <p:txBody>
          <a:bodyPr/>
          <a:lstStyle/>
          <a:p>
            <a:r>
              <a:rPr lang="en-US" dirty="0"/>
              <a:t>Estimating Y as a function of X</a:t>
            </a:r>
          </a:p>
        </p:txBody>
      </p:sp>
      <p:sp>
        <p:nvSpPr>
          <p:cNvPr id="4" name="Slide Number Placeholder 3">
            <a:extLst>
              <a:ext uri="{FF2B5EF4-FFF2-40B4-BE49-F238E27FC236}">
                <a16:creationId xmlns:a16="http://schemas.microsoft.com/office/drawing/2014/main" id="{5D353A19-DE6F-47D3-AA20-2EFF8799431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27</a:t>
            </a:fld>
            <a:endParaRPr lang="en-US" sz="1200" dirty="0">
              <a:solidFill>
                <a:srgbClr val="888888"/>
              </a:solidFill>
            </a:endParaRPr>
          </a:p>
        </p:txBody>
      </p:sp>
      <p:sp>
        <p:nvSpPr>
          <p:cNvPr id="5" name="Text Placeholder 4">
            <a:extLst>
              <a:ext uri="{FF2B5EF4-FFF2-40B4-BE49-F238E27FC236}">
                <a16:creationId xmlns:a16="http://schemas.microsoft.com/office/drawing/2014/main" id="{88CBFED2-11EB-4823-8CC9-6E1F72972E22}"/>
              </a:ext>
            </a:extLst>
          </p:cNvPr>
          <p:cNvSpPr>
            <a:spLocks noGrp="1"/>
          </p:cNvSpPr>
          <p:nvPr>
            <p:ph type="body" idx="13"/>
          </p:nvPr>
        </p:nvSpPr>
        <p:spPr/>
        <p:txBody>
          <a:bodyPr>
            <a:normAutofit lnSpcReduction="10000"/>
          </a:bodyPr>
          <a:lstStyle/>
          <a:p>
            <a:pPr marL="341313" indent="0">
              <a:buNone/>
            </a:pPr>
            <a:r>
              <a:rPr lang="en-US" b="1" dirty="0"/>
              <a:t>Inference:</a:t>
            </a:r>
          </a:p>
          <a:p>
            <a:r>
              <a:rPr lang="en-US" dirty="0"/>
              <a:t>How is a given </a:t>
            </a:r>
            <a:r>
              <a:rPr lang="en-US" b="1" i="1" dirty="0"/>
              <a:t>Y</a:t>
            </a:r>
            <a:r>
              <a:rPr lang="en-US" dirty="0"/>
              <a:t> affected by changes in a set of features (</a:t>
            </a:r>
            <a:r>
              <a:rPr lang="en-US" b="1" i="1" dirty="0"/>
              <a:t>x</a:t>
            </a:r>
            <a:r>
              <a:rPr lang="en-US" b="1" i="1" baseline="-25000" dirty="0"/>
              <a:t>1</a:t>
            </a:r>
            <a:r>
              <a:rPr lang="en-US" b="1" i="1" dirty="0"/>
              <a:t>, x</a:t>
            </a:r>
            <a:r>
              <a:rPr lang="en-US" b="1" i="1" baseline="-25000" dirty="0"/>
              <a:t>2</a:t>
            </a:r>
            <a:r>
              <a:rPr lang="en-US" b="1" i="1" dirty="0"/>
              <a:t>,…, x</a:t>
            </a:r>
            <a:r>
              <a:rPr lang="en-US" b="1" i="1" baseline="-25000" dirty="0"/>
              <a:t>n</a:t>
            </a:r>
            <a:r>
              <a:rPr lang="en-US" dirty="0"/>
              <a:t>)?</a:t>
            </a:r>
          </a:p>
          <a:p>
            <a:pPr lvl="1"/>
            <a:r>
              <a:rPr lang="en-US" dirty="0"/>
              <a:t>Relationships between </a:t>
            </a:r>
            <a:r>
              <a:rPr lang="en-US" b="1" i="1" dirty="0"/>
              <a:t>Y</a:t>
            </a:r>
            <a:r>
              <a:rPr lang="en-US" dirty="0"/>
              <a:t> and each </a:t>
            </a:r>
            <a:r>
              <a:rPr lang="en-US" b="1" i="1" dirty="0"/>
              <a:t>x</a:t>
            </a:r>
          </a:p>
          <a:p>
            <a:pPr lvl="1"/>
            <a:r>
              <a:rPr lang="en-US" dirty="0"/>
              <a:t>Which features have an association with </a:t>
            </a:r>
            <a:r>
              <a:rPr lang="en-US" b="1" i="1" dirty="0"/>
              <a:t>Y</a:t>
            </a:r>
            <a:r>
              <a:rPr lang="en-US" dirty="0"/>
              <a:t>?</a:t>
            </a:r>
          </a:p>
          <a:p>
            <a:pPr lvl="1"/>
            <a:r>
              <a:rPr lang="en-US" dirty="0"/>
              <a:t>How can we best summarize </a:t>
            </a:r>
            <a:r>
              <a:rPr lang="en-US" b="1" i="1" dirty="0"/>
              <a:t>x/Y</a:t>
            </a:r>
            <a:r>
              <a:rPr lang="en-US" dirty="0"/>
              <a:t> relationship with a model?</a:t>
            </a:r>
          </a:p>
          <a:p>
            <a:r>
              <a:rPr lang="en-US" dirty="0"/>
              <a:t>We </a:t>
            </a:r>
            <a:r>
              <a:rPr lang="en-US" i="1" dirty="0"/>
              <a:t>do</a:t>
            </a:r>
            <a:r>
              <a:rPr lang="en-US" dirty="0"/>
              <a:t> care about understanding the form of </a:t>
            </a:r>
            <a:r>
              <a:rPr lang="en-US" b="1" i="1" dirty="0"/>
              <a:t>f(X)</a:t>
            </a:r>
          </a:p>
          <a:p>
            <a:endParaRPr lang="en-US" dirty="0"/>
          </a:p>
        </p:txBody>
      </p:sp>
    </p:spTree>
    <p:extLst>
      <p:ext uri="{BB962C8B-B14F-4D97-AF65-F5344CB8AC3E}">
        <p14:creationId xmlns:p14="http://schemas.microsoft.com/office/powerpoint/2010/main" val="3721427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14ABC1-9DE7-48F0-AF7F-E6CFEBC45354}"/>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28</a:t>
            </a:fld>
            <a:endParaRPr lang="en-US" sz="1200" dirty="0">
              <a:solidFill>
                <a:srgbClr val="888888"/>
              </a:solidFill>
            </a:endParaRPr>
          </a:p>
        </p:txBody>
      </p:sp>
      <p:sp>
        <p:nvSpPr>
          <p:cNvPr id="3" name="Rectangle 2">
            <a:extLst>
              <a:ext uri="{FF2B5EF4-FFF2-40B4-BE49-F238E27FC236}">
                <a16:creationId xmlns:a16="http://schemas.microsoft.com/office/drawing/2014/main" id="{D818B914-21E6-413F-806B-7D2EFFE5F5CD}"/>
              </a:ext>
            </a:extLst>
          </p:cNvPr>
          <p:cNvSpPr/>
          <p:nvPr/>
        </p:nvSpPr>
        <p:spPr>
          <a:xfrm>
            <a:off x="547502" y="2110085"/>
            <a:ext cx="8048998"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Accuracy vs. Interpretability</a:t>
            </a:r>
          </a:p>
        </p:txBody>
      </p:sp>
    </p:spTree>
    <p:extLst>
      <p:ext uri="{BB962C8B-B14F-4D97-AF65-F5344CB8AC3E}">
        <p14:creationId xmlns:p14="http://schemas.microsoft.com/office/powerpoint/2010/main" val="2650654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00103B-9CFC-464D-8944-194B448A46E9}"/>
              </a:ext>
            </a:extLst>
          </p:cNvPr>
          <p:cNvSpPr>
            <a:spLocks noGrp="1"/>
          </p:cNvSpPr>
          <p:nvPr>
            <p:ph type="body" idx="1"/>
          </p:nvPr>
        </p:nvSpPr>
        <p:spPr/>
        <p:txBody>
          <a:bodyPr/>
          <a:lstStyle/>
          <a:p>
            <a:r>
              <a:rPr lang="en-US" b="1" dirty="0"/>
              <a:t>Supervised learning – </a:t>
            </a:r>
            <a:r>
              <a:rPr lang="en-US" dirty="0"/>
              <a:t>ML where each observation has an associated target/outcome</a:t>
            </a:r>
          </a:p>
          <a:p>
            <a:r>
              <a:rPr lang="en-US" b="1" dirty="0"/>
              <a:t>Unsupervised learning – </a:t>
            </a:r>
            <a:r>
              <a:rPr lang="en-US" dirty="0"/>
              <a:t>ML where each observation does </a:t>
            </a:r>
            <a:r>
              <a:rPr lang="en-US" i="1" dirty="0"/>
              <a:t>not</a:t>
            </a:r>
            <a:r>
              <a:rPr lang="en-US" dirty="0"/>
              <a:t> have an associated target/outcome</a:t>
            </a:r>
          </a:p>
          <a:p>
            <a:r>
              <a:rPr lang="en-US" b="1" dirty="0"/>
              <a:t>Semi-supervised – </a:t>
            </a:r>
            <a:r>
              <a:rPr lang="en-US" dirty="0"/>
              <a:t>ML with a little of both the above</a:t>
            </a:r>
            <a:endParaRPr lang="en-US" b="1" dirty="0"/>
          </a:p>
        </p:txBody>
      </p:sp>
      <p:sp>
        <p:nvSpPr>
          <p:cNvPr id="3" name="Text Placeholder 2">
            <a:extLst>
              <a:ext uri="{FF2B5EF4-FFF2-40B4-BE49-F238E27FC236}">
                <a16:creationId xmlns:a16="http://schemas.microsoft.com/office/drawing/2014/main" id="{C5F8E5A0-765D-4451-BA3B-97E32C8C806F}"/>
              </a:ext>
            </a:extLst>
          </p:cNvPr>
          <p:cNvSpPr>
            <a:spLocks noGrp="1"/>
          </p:cNvSpPr>
          <p:nvPr>
            <p:ph type="body" idx="2"/>
          </p:nvPr>
        </p:nvSpPr>
        <p:spPr/>
        <p:txBody>
          <a:bodyPr/>
          <a:lstStyle/>
          <a:p>
            <a:r>
              <a:rPr lang="en-US" dirty="0"/>
              <a:t>Key Terms – Machine Learning</a:t>
            </a:r>
          </a:p>
        </p:txBody>
      </p:sp>
      <p:sp>
        <p:nvSpPr>
          <p:cNvPr id="4" name="Slide Number Placeholder 3">
            <a:extLst>
              <a:ext uri="{FF2B5EF4-FFF2-40B4-BE49-F238E27FC236}">
                <a16:creationId xmlns:a16="http://schemas.microsoft.com/office/drawing/2014/main" id="{C8A3EC25-66A8-4589-ACF2-A3423F38493E}"/>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29</a:t>
            </a:fld>
            <a:endParaRPr lang="en-US" sz="1200" dirty="0">
              <a:solidFill>
                <a:srgbClr val="888888"/>
              </a:solidFill>
            </a:endParaRPr>
          </a:p>
        </p:txBody>
      </p:sp>
      <p:pic>
        <p:nvPicPr>
          <p:cNvPr id="6" name="Picture 5" descr="A screenshot of a cell phone&#10;&#10;Description generated with very high confidence">
            <a:extLst>
              <a:ext uri="{FF2B5EF4-FFF2-40B4-BE49-F238E27FC236}">
                <a16:creationId xmlns:a16="http://schemas.microsoft.com/office/drawing/2014/main" id="{AC3062C0-795C-4F4A-9D7F-FE099C483222}"/>
              </a:ext>
            </a:extLst>
          </p:cNvPr>
          <p:cNvPicPr>
            <a:picLocks noChangeAspect="1"/>
          </p:cNvPicPr>
          <p:nvPr/>
        </p:nvPicPr>
        <p:blipFill>
          <a:blip r:embed="rId2"/>
          <a:stretch>
            <a:fillRect/>
          </a:stretch>
        </p:blipFill>
        <p:spPr>
          <a:xfrm>
            <a:off x="1080757" y="2728514"/>
            <a:ext cx="7687748" cy="1228896"/>
          </a:xfrm>
          <a:prstGeom prst="rect">
            <a:avLst/>
          </a:prstGeom>
        </p:spPr>
      </p:pic>
      <p:sp>
        <p:nvSpPr>
          <p:cNvPr id="7" name="Arrow: Right 6">
            <a:extLst>
              <a:ext uri="{FF2B5EF4-FFF2-40B4-BE49-F238E27FC236}">
                <a16:creationId xmlns:a16="http://schemas.microsoft.com/office/drawing/2014/main" id="{C7827F3A-7099-4144-B8D1-9FDD0B9884A6}"/>
              </a:ext>
            </a:extLst>
          </p:cNvPr>
          <p:cNvSpPr/>
          <p:nvPr/>
        </p:nvSpPr>
        <p:spPr>
          <a:xfrm>
            <a:off x="62753" y="2840403"/>
            <a:ext cx="955251" cy="36755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latin typeface="Calibri" panose="020F0502020204030204" pitchFamily="34" charset="0"/>
                <a:cs typeface="Calibri" panose="020F0502020204030204" pitchFamily="34" charset="0"/>
              </a:rPr>
              <a:t>Observation</a:t>
            </a:r>
          </a:p>
        </p:txBody>
      </p:sp>
      <p:sp>
        <p:nvSpPr>
          <p:cNvPr id="8" name="Left Brace 7">
            <a:extLst>
              <a:ext uri="{FF2B5EF4-FFF2-40B4-BE49-F238E27FC236}">
                <a16:creationId xmlns:a16="http://schemas.microsoft.com/office/drawing/2014/main" id="{44FE6AA1-E711-470E-9CCD-266CF86A42BC}"/>
              </a:ext>
            </a:extLst>
          </p:cNvPr>
          <p:cNvSpPr/>
          <p:nvPr/>
        </p:nvSpPr>
        <p:spPr>
          <a:xfrm rot="16200000">
            <a:off x="4797875" y="1254285"/>
            <a:ext cx="253513" cy="5782236"/>
          </a:xfrm>
          <a:prstGeom prst="leftBrace">
            <a:avLst/>
          </a:prstGeom>
        </p:spPr>
        <p:style>
          <a:lnRef idx="2">
            <a:schemeClr val="accent1"/>
          </a:lnRef>
          <a:fillRef idx="0">
            <a:schemeClr val="accent1"/>
          </a:fillRef>
          <a:effectRef idx="1">
            <a:schemeClr val="accent1"/>
          </a:effectRef>
          <a:fontRef idx="minor">
            <a:schemeClr val="tx1"/>
          </a:fontRef>
        </p:style>
        <p:txBody>
          <a:bodyPr vert="vert" rtlCol="0" anchor="ctr"/>
          <a:lstStyle/>
          <a:p>
            <a:pPr algn="ctr"/>
            <a:endParaRPr lang="en-US" dirty="0"/>
          </a:p>
        </p:txBody>
      </p:sp>
      <p:sp>
        <p:nvSpPr>
          <p:cNvPr id="9" name="Right Brace 8">
            <a:extLst>
              <a:ext uri="{FF2B5EF4-FFF2-40B4-BE49-F238E27FC236}">
                <a16:creationId xmlns:a16="http://schemas.microsoft.com/office/drawing/2014/main" id="{112B400C-D7A2-4F8B-AE57-BEF6C22CB50B}"/>
              </a:ext>
            </a:extLst>
          </p:cNvPr>
          <p:cNvSpPr/>
          <p:nvPr/>
        </p:nvSpPr>
        <p:spPr>
          <a:xfrm rot="16200000">
            <a:off x="8152401" y="2075840"/>
            <a:ext cx="276958" cy="955250"/>
          </a:xfrm>
          <a:prstGeom prst="rightBrace">
            <a:avLst/>
          </a:prstGeom>
        </p:spPr>
        <p:style>
          <a:lnRef idx="2">
            <a:schemeClr val="accent1"/>
          </a:lnRef>
          <a:fillRef idx="0">
            <a:schemeClr val="accent1"/>
          </a:fillRef>
          <a:effectRef idx="1">
            <a:schemeClr val="accent1"/>
          </a:effectRef>
          <a:fontRef idx="minor">
            <a:schemeClr val="tx1"/>
          </a:fontRef>
        </p:style>
        <p:txBody>
          <a:bodyPr vert="vert" rtlCol="0" anchor="ctr"/>
          <a:lstStyle/>
          <a:p>
            <a:pPr algn="ctr"/>
            <a:endParaRPr lang="en-US" dirty="0"/>
          </a:p>
        </p:txBody>
      </p:sp>
      <p:sp>
        <p:nvSpPr>
          <p:cNvPr id="10" name="TextBox 9">
            <a:extLst>
              <a:ext uri="{FF2B5EF4-FFF2-40B4-BE49-F238E27FC236}">
                <a16:creationId xmlns:a16="http://schemas.microsoft.com/office/drawing/2014/main" id="{66EB509F-ABF7-415A-8411-DC9F8B5564E6}"/>
              </a:ext>
            </a:extLst>
          </p:cNvPr>
          <p:cNvSpPr txBox="1"/>
          <p:nvPr/>
        </p:nvSpPr>
        <p:spPr>
          <a:xfrm>
            <a:off x="2813448" y="4377766"/>
            <a:ext cx="4222366"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Independent Variables (IVs)/Features/Predictors</a:t>
            </a:r>
          </a:p>
        </p:txBody>
      </p:sp>
      <p:sp>
        <p:nvSpPr>
          <p:cNvPr id="11" name="TextBox 10">
            <a:extLst>
              <a:ext uri="{FF2B5EF4-FFF2-40B4-BE49-F238E27FC236}">
                <a16:creationId xmlns:a16="http://schemas.microsoft.com/office/drawing/2014/main" id="{82D466B5-CAA9-4B8E-8A8D-1FC6C2EE5A66}"/>
              </a:ext>
            </a:extLst>
          </p:cNvPr>
          <p:cNvSpPr txBox="1"/>
          <p:nvPr/>
        </p:nvSpPr>
        <p:spPr>
          <a:xfrm>
            <a:off x="7590388" y="1916751"/>
            <a:ext cx="1400984"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800" dirty="0">
                <a:latin typeface="Calibri" panose="020F0502020204030204" pitchFamily="34" charset="0"/>
                <a:cs typeface="Calibri" panose="020F0502020204030204" pitchFamily="34" charset="0"/>
              </a:rPr>
              <a:t>Dependent Variable (DV)/</a:t>
            </a:r>
          </a:p>
          <a:p>
            <a:pPr algn="ctr"/>
            <a:r>
              <a:rPr lang="en-US" sz="800" dirty="0">
                <a:latin typeface="Calibri" panose="020F0502020204030204" pitchFamily="34" charset="0"/>
                <a:cs typeface="Calibri" panose="020F0502020204030204" pitchFamily="34" charset="0"/>
              </a:rPr>
              <a:t>Target/Outcome</a:t>
            </a:r>
          </a:p>
        </p:txBody>
      </p:sp>
      <p:sp>
        <p:nvSpPr>
          <p:cNvPr id="12" name="Rectangle 11">
            <a:extLst>
              <a:ext uri="{FF2B5EF4-FFF2-40B4-BE49-F238E27FC236}">
                <a16:creationId xmlns:a16="http://schemas.microsoft.com/office/drawing/2014/main" id="{5A1BBE94-4F59-4328-B93D-14077CDEAEF3}"/>
              </a:ext>
            </a:extLst>
          </p:cNvPr>
          <p:cNvSpPr/>
          <p:nvPr/>
        </p:nvSpPr>
        <p:spPr>
          <a:xfrm>
            <a:off x="7813255" y="2753180"/>
            <a:ext cx="955250" cy="1290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567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319AE8-3A17-44E7-A624-030044D51F19}"/>
              </a:ext>
            </a:extLst>
          </p:cNvPr>
          <p:cNvSpPr>
            <a:spLocks noGrp="1"/>
          </p:cNvSpPr>
          <p:nvPr>
            <p:ph type="body" idx="1"/>
          </p:nvPr>
        </p:nvSpPr>
        <p:spPr/>
        <p:txBody>
          <a:bodyPr>
            <a:normAutofit fontScale="85000" lnSpcReduction="20000"/>
          </a:bodyPr>
          <a:lstStyle/>
          <a:p>
            <a:r>
              <a:rPr lang="en-US" dirty="0"/>
              <a:t>12 Years in research and data analytics with The Nielsen Company, BlueCross BlueShield, and others </a:t>
            </a:r>
          </a:p>
          <a:p>
            <a:r>
              <a:rPr lang="en-US" dirty="0"/>
              <a:t>Model development for Department of Energy’s SPR and Telemedicine Impact Score projects </a:t>
            </a:r>
          </a:p>
          <a:p>
            <a:r>
              <a:rPr lang="en-US" dirty="0"/>
              <a:t>Business experience across several industries including healthcare, CPG, energy, financial services, insurance, consumer tech, and manufacturing</a:t>
            </a:r>
          </a:p>
          <a:p>
            <a:r>
              <a:rPr lang="en-US" dirty="0"/>
              <a:t>Expertise in data modeling, Big Data solutions consulting, Python, R, Microsoft Cognitive Services, etc.</a:t>
            </a:r>
          </a:p>
          <a:p>
            <a:r>
              <a:rPr lang="en-US" dirty="0"/>
              <a:t>MS/BS Purdue University and several professional certifications</a:t>
            </a:r>
          </a:p>
        </p:txBody>
      </p:sp>
      <p:sp>
        <p:nvSpPr>
          <p:cNvPr id="3" name="Text Placeholder 2">
            <a:extLst>
              <a:ext uri="{FF2B5EF4-FFF2-40B4-BE49-F238E27FC236}">
                <a16:creationId xmlns:a16="http://schemas.microsoft.com/office/drawing/2014/main" id="{B9807B74-4AF9-4790-901D-965C0F32860D}"/>
              </a:ext>
            </a:extLst>
          </p:cNvPr>
          <p:cNvSpPr>
            <a:spLocks noGrp="1"/>
          </p:cNvSpPr>
          <p:nvPr>
            <p:ph type="body" idx="2"/>
          </p:nvPr>
        </p:nvSpPr>
        <p:spPr/>
        <p:txBody>
          <a:bodyPr/>
          <a:lstStyle/>
          <a:p>
            <a:r>
              <a:rPr lang="en-US" dirty="0"/>
              <a:t>Instructor Introduction</a:t>
            </a:r>
          </a:p>
        </p:txBody>
      </p:sp>
      <p:sp>
        <p:nvSpPr>
          <p:cNvPr id="4" name="Slide Number Placeholder 3">
            <a:extLst>
              <a:ext uri="{FF2B5EF4-FFF2-40B4-BE49-F238E27FC236}">
                <a16:creationId xmlns:a16="http://schemas.microsoft.com/office/drawing/2014/main" id="{62CC7A13-2E6C-4F3D-98D9-E5E6FB6A1D55}"/>
              </a:ext>
            </a:extLst>
          </p:cNvPr>
          <p:cNvSpPr>
            <a:spLocks noGrp="1"/>
          </p:cNvSpPr>
          <p:nvPr>
            <p:ph type="sldNum" idx="12"/>
          </p:nvPr>
        </p:nvSpPr>
        <p:spPr/>
        <p:txBody>
          <a:bodyPr/>
          <a:lstStyle/>
          <a:p>
            <a:fld id="{00000000-1234-1234-1234-123412341234}" type="slidenum">
              <a:rPr lang="en-US" smtClean="0"/>
              <a:pPr/>
              <a:t>3</a:t>
            </a:fld>
            <a:endParaRPr lang="en-US" dirty="0"/>
          </a:p>
        </p:txBody>
      </p:sp>
      <p:pic>
        <p:nvPicPr>
          <p:cNvPr id="7" name="Picture 6">
            <a:extLst>
              <a:ext uri="{FF2B5EF4-FFF2-40B4-BE49-F238E27FC236}">
                <a16:creationId xmlns:a16="http://schemas.microsoft.com/office/drawing/2014/main" id="{97C6A7C7-E62F-448E-8F57-C41356DFFEA4}"/>
              </a:ext>
            </a:extLst>
          </p:cNvPr>
          <p:cNvPicPr>
            <a:picLocks noChangeAspect="1"/>
          </p:cNvPicPr>
          <p:nvPr/>
        </p:nvPicPr>
        <p:blipFill>
          <a:blip r:embed="rId2"/>
          <a:stretch>
            <a:fillRect/>
          </a:stretch>
        </p:blipFill>
        <p:spPr>
          <a:xfrm>
            <a:off x="4894730" y="676964"/>
            <a:ext cx="3926540" cy="4027772"/>
          </a:xfrm>
          <a:prstGeom prst="rect">
            <a:avLst/>
          </a:prstGeom>
        </p:spPr>
      </p:pic>
    </p:spTree>
    <p:extLst>
      <p:ext uri="{BB962C8B-B14F-4D97-AF65-F5344CB8AC3E}">
        <p14:creationId xmlns:p14="http://schemas.microsoft.com/office/powerpoint/2010/main" val="1429817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8DB1CA-A03F-499A-A766-C9DD452AD572}"/>
              </a:ext>
            </a:extLst>
          </p:cNvPr>
          <p:cNvSpPr>
            <a:spLocks noGrp="1"/>
          </p:cNvSpPr>
          <p:nvPr>
            <p:ph type="body" idx="2"/>
          </p:nvPr>
        </p:nvSpPr>
        <p:spPr/>
        <p:txBody>
          <a:bodyPr/>
          <a:lstStyle/>
          <a:p>
            <a:r>
              <a:rPr lang="en-US" dirty="0"/>
              <a:t>Supervised Learning</a:t>
            </a:r>
          </a:p>
        </p:txBody>
      </p:sp>
      <p:sp>
        <p:nvSpPr>
          <p:cNvPr id="4" name="Slide Number Placeholder 3">
            <a:extLst>
              <a:ext uri="{FF2B5EF4-FFF2-40B4-BE49-F238E27FC236}">
                <a16:creationId xmlns:a16="http://schemas.microsoft.com/office/drawing/2014/main" id="{AA7B39E7-A1FD-4BCD-B21D-89584910A67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30</a:t>
            </a:fld>
            <a:endParaRPr lang="en-US" sz="1200" dirty="0">
              <a:solidFill>
                <a:srgbClr val="888888"/>
              </a:solidFill>
            </a:endParaRPr>
          </a:p>
        </p:txBody>
      </p:sp>
      <p:sp>
        <p:nvSpPr>
          <p:cNvPr id="5" name="TextBox 4">
            <a:extLst>
              <a:ext uri="{FF2B5EF4-FFF2-40B4-BE49-F238E27FC236}">
                <a16:creationId xmlns:a16="http://schemas.microsoft.com/office/drawing/2014/main" id="{70F4BBE1-52F4-4082-87C7-A9C6D41FE6CA}"/>
              </a:ext>
            </a:extLst>
          </p:cNvPr>
          <p:cNvSpPr txBox="1"/>
          <p:nvPr/>
        </p:nvSpPr>
        <p:spPr>
          <a:xfrm>
            <a:off x="1006763" y="4331855"/>
            <a:ext cx="7130474" cy="246221"/>
          </a:xfrm>
          <a:prstGeom prst="rect">
            <a:avLst/>
          </a:prstGeom>
          <a:noFill/>
        </p:spPr>
        <p:txBody>
          <a:bodyPr wrap="square" rtlCol="0">
            <a:spAutoFit/>
          </a:bodyPr>
          <a:lstStyle/>
          <a:p>
            <a:pPr algn="ctr"/>
            <a:r>
              <a:rPr lang="en-US" sz="1000" dirty="0">
                <a:solidFill>
                  <a:schemeClr val="tx2"/>
                </a:solidFill>
              </a:rPr>
              <a:t>Source: https://aldro61.github.io/microbiome-summer-school-2017/figures/figure.classification.vs.regression.png</a:t>
            </a:r>
          </a:p>
        </p:txBody>
      </p:sp>
      <p:pic>
        <p:nvPicPr>
          <p:cNvPr id="7" name="Picture 6" descr="A close up of a map&#10;&#10;Description generated with very high confidence">
            <a:extLst>
              <a:ext uri="{FF2B5EF4-FFF2-40B4-BE49-F238E27FC236}">
                <a16:creationId xmlns:a16="http://schemas.microsoft.com/office/drawing/2014/main" id="{19567F35-FDA5-4B20-844B-4664261D5918}"/>
              </a:ext>
            </a:extLst>
          </p:cNvPr>
          <p:cNvPicPr>
            <a:picLocks noChangeAspect="1"/>
          </p:cNvPicPr>
          <p:nvPr/>
        </p:nvPicPr>
        <p:blipFill>
          <a:blip r:embed="rId2"/>
          <a:stretch>
            <a:fillRect/>
          </a:stretch>
        </p:blipFill>
        <p:spPr>
          <a:xfrm>
            <a:off x="990030" y="811644"/>
            <a:ext cx="7163940" cy="3520212"/>
          </a:xfrm>
          <a:prstGeom prst="rect">
            <a:avLst/>
          </a:prstGeom>
        </p:spPr>
      </p:pic>
      <p:sp>
        <p:nvSpPr>
          <p:cNvPr id="2" name="Oval 1">
            <a:extLst>
              <a:ext uri="{FF2B5EF4-FFF2-40B4-BE49-F238E27FC236}">
                <a16:creationId xmlns:a16="http://schemas.microsoft.com/office/drawing/2014/main" id="{C1DF63DF-D404-4FD7-B31E-37C026CFB2CC}"/>
              </a:ext>
            </a:extLst>
          </p:cNvPr>
          <p:cNvSpPr/>
          <p:nvPr/>
        </p:nvSpPr>
        <p:spPr>
          <a:xfrm>
            <a:off x="2054268" y="3181611"/>
            <a:ext cx="45719" cy="50104"/>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F532D937-EC25-4187-BAF5-86E1E6E2D05B}"/>
              </a:ext>
            </a:extLst>
          </p:cNvPr>
          <p:cNvSpPr/>
          <p:nvPr/>
        </p:nvSpPr>
        <p:spPr>
          <a:xfrm>
            <a:off x="990030" y="3022886"/>
            <a:ext cx="955251" cy="36755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latin typeface="Calibri" panose="020F0502020204030204" pitchFamily="34" charset="0"/>
                <a:cs typeface="Calibri" panose="020F0502020204030204" pitchFamily="34" charset="0"/>
              </a:rPr>
              <a:t>New Data</a:t>
            </a:r>
          </a:p>
        </p:txBody>
      </p:sp>
      <p:sp>
        <p:nvSpPr>
          <p:cNvPr id="9" name="Oval 8">
            <a:extLst>
              <a:ext uri="{FF2B5EF4-FFF2-40B4-BE49-F238E27FC236}">
                <a16:creationId xmlns:a16="http://schemas.microsoft.com/office/drawing/2014/main" id="{939FA25E-0362-4603-9235-D56C0B996AC1}"/>
              </a:ext>
            </a:extLst>
          </p:cNvPr>
          <p:cNvSpPr/>
          <p:nvPr/>
        </p:nvSpPr>
        <p:spPr>
          <a:xfrm>
            <a:off x="3513550" y="3732756"/>
            <a:ext cx="45719" cy="50104"/>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0" name="Arrow: Right 9">
            <a:extLst>
              <a:ext uri="{FF2B5EF4-FFF2-40B4-BE49-F238E27FC236}">
                <a16:creationId xmlns:a16="http://schemas.microsoft.com/office/drawing/2014/main" id="{ACD1595E-9AA4-4A4C-BCD0-AA28FC9D9B20}"/>
              </a:ext>
            </a:extLst>
          </p:cNvPr>
          <p:cNvSpPr/>
          <p:nvPr/>
        </p:nvSpPr>
        <p:spPr>
          <a:xfrm>
            <a:off x="2449312" y="3574031"/>
            <a:ext cx="955251" cy="36755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latin typeface="Calibri" panose="020F0502020204030204" pitchFamily="34" charset="0"/>
                <a:cs typeface="Calibri" panose="020F0502020204030204" pitchFamily="34" charset="0"/>
              </a:rPr>
              <a:t>New Data</a:t>
            </a:r>
          </a:p>
        </p:txBody>
      </p:sp>
      <p:sp>
        <p:nvSpPr>
          <p:cNvPr id="11" name="Oval 10">
            <a:extLst>
              <a:ext uri="{FF2B5EF4-FFF2-40B4-BE49-F238E27FC236}">
                <a16:creationId xmlns:a16="http://schemas.microsoft.com/office/drawing/2014/main" id="{ECD882C4-4B8A-4531-9488-29FC16580679}"/>
              </a:ext>
            </a:extLst>
          </p:cNvPr>
          <p:cNvSpPr/>
          <p:nvPr/>
        </p:nvSpPr>
        <p:spPr>
          <a:xfrm>
            <a:off x="6081386" y="2267211"/>
            <a:ext cx="45719" cy="50104"/>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2" name="Arrow: Right 11">
            <a:extLst>
              <a:ext uri="{FF2B5EF4-FFF2-40B4-BE49-F238E27FC236}">
                <a16:creationId xmlns:a16="http://schemas.microsoft.com/office/drawing/2014/main" id="{FD920849-4992-4762-9B2D-6A2F9BC12036}"/>
              </a:ext>
            </a:extLst>
          </p:cNvPr>
          <p:cNvSpPr/>
          <p:nvPr/>
        </p:nvSpPr>
        <p:spPr>
          <a:xfrm>
            <a:off x="5017148" y="2108486"/>
            <a:ext cx="955251" cy="36755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latin typeface="Calibri" panose="020F0502020204030204" pitchFamily="34" charset="0"/>
                <a:cs typeface="Calibri" panose="020F0502020204030204" pitchFamily="34" charset="0"/>
              </a:rPr>
              <a:t>New Data</a:t>
            </a:r>
          </a:p>
        </p:txBody>
      </p:sp>
    </p:spTree>
    <p:extLst>
      <p:ext uri="{BB962C8B-B14F-4D97-AF65-F5344CB8AC3E}">
        <p14:creationId xmlns:p14="http://schemas.microsoft.com/office/powerpoint/2010/main" val="383572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8DB1CA-A03F-499A-A766-C9DD452AD572}"/>
              </a:ext>
            </a:extLst>
          </p:cNvPr>
          <p:cNvSpPr>
            <a:spLocks noGrp="1"/>
          </p:cNvSpPr>
          <p:nvPr>
            <p:ph type="body" idx="2"/>
          </p:nvPr>
        </p:nvSpPr>
        <p:spPr/>
        <p:txBody>
          <a:bodyPr/>
          <a:lstStyle/>
          <a:p>
            <a:r>
              <a:rPr lang="en-US" dirty="0"/>
              <a:t>Unsupervised learning</a:t>
            </a:r>
          </a:p>
        </p:txBody>
      </p:sp>
      <p:sp>
        <p:nvSpPr>
          <p:cNvPr id="4" name="Slide Number Placeholder 3">
            <a:extLst>
              <a:ext uri="{FF2B5EF4-FFF2-40B4-BE49-F238E27FC236}">
                <a16:creationId xmlns:a16="http://schemas.microsoft.com/office/drawing/2014/main" id="{AA7B39E7-A1FD-4BCD-B21D-89584910A67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31</a:t>
            </a:fld>
            <a:endParaRPr lang="en-US" sz="1200" dirty="0">
              <a:solidFill>
                <a:srgbClr val="888888"/>
              </a:solidFill>
            </a:endParaRPr>
          </a:p>
        </p:txBody>
      </p:sp>
      <p:sp>
        <p:nvSpPr>
          <p:cNvPr id="5" name="TextBox 4">
            <a:extLst>
              <a:ext uri="{FF2B5EF4-FFF2-40B4-BE49-F238E27FC236}">
                <a16:creationId xmlns:a16="http://schemas.microsoft.com/office/drawing/2014/main" id="{70F4BBE1-52F4-4082-87C7-A9C6D41FE6CA}"/>
              </a:ext>
            </a:extLst>
          </p:cNvPr>
          <p:cNvSpPr txBox="1"/>
          <p:nvPr/>
        </p:nvSpPr>
        <p:spPr>
          <a:xfrm>
            <a:off x="1006763" y="4183947"/>
            <a:ext cx="7130474" cy="553998"/>
          </a:xfrm>
          <a:prstGeom prst="rect">
            <a:avLst/>
          </a:prstGeom>
          <a:noFill/>
        </p:spPr>
        <p:txBody>
          <a:bodyPr wrap="square" rtlCol="0">
            <a:spAutoFit/>
          </a:bodyPr>
          <a:lstStyle/>
          <a:p>
            <a:pPr algn="ctr"/>
            <a:r>
              <a:rPr lang="en-US" sz="1000" dirty="0">
                <a:solidFill>
                  <a:schemeClr val="tx2"/>
                </a:solidFill>
              </a:rPr>
              <a:t>Source: http://scikit-learn.org/stable/_images/sphx_glr_plot_dbscan_001.png; http://www.sthda.com/sthda/RDoc/figure/clustering/hierarchical-k-means-clustering-hierarchical-clustering-1.png;</a:t>
            </a:r>
          </a:p>
          <a:p>
            <a:pPr algn="ctr"/>
            <a:r>
              <a:rPr lang="en-US" sz="1000" dirty="0">
                <a:solidFill>
                  <a:schemeClr val="tx2"/>
                </a:solidFill>
              </a:rPr>
              <a:t>http://alexhwilliams.info/itsneuronalblog/img/pca/pca_two_views.png</a:t>
            </a:r>
          </a:p>
        </p:txBody>
      </p:sp>
      <p:pic>
        <p:nvPicPr>
          <p:cNvPr id="6" name="Picture 5" descr="A screenshot of a cell phone&#10;&#10;Description generated with high confidence">
            <a:extLst>
              <a:ext uri="{FF2B5EF4-FFF2-40B4-BE49-F238E27FC236}">
                <a16:creationId xmlns:a16="http://schemas.microsoft.com/office/drawing/2014/main" id="{E17F2EF1-BB5B-4C9E-99C3-96A0C52EB1E8}"/>
              </a:ext>
            </a:extLst>
          </p:cNvPr>
          <p:cNvPicPr>
            <a:picLocks noChangeAspect="1"/>
          </p:cNvPicPr>
          <p:nvPr/>
        </p:nvPicPr>
        <p:blipFill>
          <a:blip r:embed="rId2"/>
          <a:stretch>
            <a:fillRect/>
          </a:stretch>
        </p:blipFill>
        <p:spPr>
          <a:xfrm>
            <a:off x="280586" y="1507881"/>
            <a:ext cx="2913952" cy="2185464"/>
          </a:xfrm>
          <a:prstGeom prst="rect">
            <a:avLst/>
          </a:prstGeom>
        </p:spPr>
      </p:pic>
      <p:pic>
        <p:nvPicPr>
          <p:cNvPr id="9" name="Picture 8" descr="A screenshot of a cell phone&#10;&#10;Description generated with high confidence">
            <a:extLst>
              <a:ext uri="{FF2B5EF4-FFF2-40B4-BE49-F238E27FC236}">
                <a16:creationId xmlns:a16="http://schemas.microsoft.com/office/drawing/2014/main" id="{B52E766D-FEF4-4F30-B41B-33D473D1167A}"/>
              </a:ext>
            </a:extLst>
          </p:cNvPr>
          <p:cNvPicPr>
            <a:picLocks noChangeAspect="1"/>
          </p:cNvPicPr>
          <p:nvPr/>
        </p:nvPicPr>
        <p:blipFill>
          <a:blip r:embed="rId3"/>
          <a:stretch>
            <a:fillRect/>
          </a:stretch>
        </p:blipFill>
        <p:spPr>
          <a:xfrm>
            <a:off x="2987330" y="1281097"/>
            <a:ext cx="2847956" cy="2639032"/>
          </a:xfrm>
          <a:prstGeom prst="rect">
            <a:avLst/>
          </a:prstGeom>
        </p:spPr>
      </p:pic>
      <p:pic>
        <p:nvPicPr>
          <p:cNvPr id="11" name="Picture 10" descr="A picture containing sky, different, skiing, object&#10;&#10;Description generated with high confidence">
            <a:extLst>
              <a:ext uri="{FF2B5EF4-FFF2-40B4-BE49-F238E27FC236}">
                <a16:creationId xmlns:a16="http://schemas.microsoft.com/office/drawing/2014/main" id="{DDD62602-02A6-4600-A397-C0882BED610E}"/>
              </a:ext>
            </a:extLst>
          </p:cNvPr>
          <p:cNvPicPr>
            <a:picLocks noChangeAspect="1"/>
          </p:cNvPicPr>
          <p:nvPr/>
        </p:nvPicPr>
        <p:blipFill>
          <a:blip r:embed="rId4"/>
          <a:stretch>
            <a:fillRect/>
          </a:stretch>
        </p:blipFill>
        <p:spPr>
          <a:xfrm>
            <a:off x="5628079" y="1813880"/>
            <a:ext cx="3148824" cy="1573466"/>
          </a:xfrm>
          <a:prstGeom prst="rect">
            <a:avLst/>
          </a:prstGeom>
        </p:spPr>
      </p:pic>
      <p:sp>
        <p:nvSpPr>
          <p:cNvPr id="8" name="TextBox 7">
            <a:extLst>
              <a:ext uri="{FF2B5EF4-FFF2-40B4-BE49-F238E27FC236}">
                <a16:creationId xmlns:a16="http://schemas.microsoft.com/office/drawing/2014/main" id="{EBA7F1CD-FB12-4BE6-9264-6AD22FDD567E}"/>
              </a:ext>
            </a:extLst>
          </p:cNvPr>
          <p:cNvSpPr txBox="1"/>
          <p:nvPr/>
        </p:nvSpPr>
        <p:spPr>
          <a:xfrm>
            <a:off x="280585" y="773375"/>
            <a:ext cx="5347493"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b="1" dirty="0">
                <a:latin typeface="Calibri" panose="020F0502020204030204" pitchFamily="34" charset="0"/>
                <a:cs typeface="Calibri" panose="020F0502020204030204" pitchFamily="34" charset="0"/>
              </a:rPr>
              <a:t>Clustering</a:t>
            </a:r>
          </a:p>
        </p:txBody>
      </p:sp>
      <p:sp>
        <p:nvSpPr>
          <p:cNvPr id="12" name="Shape 1270">
            <a:extLst>
              <a:ext uri="{FF2B5EF4-FFF2-40B4-BE49-F238E27FC236}">
                <a16:creationId xmlns:a16="http://schemas.microsoft.com/office/drawing/2014/main" id="{D26499F1-B59E-41F2-9E53-354326CDB92A}"/>
              </a:ext>
            </a:extLst>
          </p:cNvPr>
          <p:cNvSpPr txBox="1"/>
          <p:nvPr/>
        </p:nvSpPr>
        <p:spPr>
          <a:xfrm>
            <a:off x="5835285" y="771052"/>
            <a:ext cx="3028129" cy="3101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Calibri" panose="020F0502020204030204" pitchFamily="34" charset="0"/>
                <a:cs typeface="Calibri" panose="020F0502020204030204" pitchFamily="34" charset="0"/>
              </a:rPr>
              <a:t>Dimensionality Reduction</a:t>
            </a:r>
            <a:endParaRPr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571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C57BB2-9DDA-4099-A448-FB2DAD69571E}"/>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32</a:t>
            </a:fld>
            <a:endParaRPr lang="en-US" sz="1200" dirty="0">
              <a:solidFill>
                <a:srgbClr val="888888"/>
              </a:solidFill>
            </a:endParaRPr>
          </a:p>
        </p:txBody>
      </p:sp>
      <p:sp>
        <p:nvSpPr>
          <p:cNvPr id="3" name="TextBox 2">
            <a:extLst>
              <a:ext uri="{FF2B5EF4-FFF2-40B4-BE49-F238E27FC236}">
                <a16:creationId xmlns:a16="http://schemas.microsoft.com/office/drawing/2014/main" id="{8A9E811F-BFC3-431D-807B-982E7B01B6E5}"/>
              </a:ext>
            </a:extLst>
          </p:cNvPr>
          <p:cNvSpPr txBox="1"/>
          <p:nvPr/>
        </p:nvSpPr>
        <p:spPr>
          <a:xfrm>
            <a:off x="2460817" y="408039"/>
            <a:ext cx="422236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b="1" dirty="0">
                <a:latin typeface="Calibri" panose="020F0502020204030204" pitchFamily="34" charset="0"/>
                <a:cs typeface="Calibri" panose="020F0502020204030204" pitchFamily="34" charset="0"/>
              </a:rPr>
              <a:t>Pop Quiz</a:t>
            </a:r>
          </a:p>
        </p:txBody>
      </p:sp>
      <p:sp>
        <p:nvSpPr>
          <p:cNvPr id="4" name="Rectangle 3">
            <a:extLst>
              <a:ext uri="{FF2B5EF4-FFF2-40B4-BE49-F238E27FC236}">
                <a16:creationId xmlns:a16="http://schemas.microsoft.com/office/drawing/2014/main" id="{BD53F63A-B773-4922-BF4A-01265F22ABA2}"/>
              </a:ext>
            </a:extLst>
          </p:cNvPr>
          <p:cNvSpPr/>
          <p:nvPr/>
        </p:nvSpPr>
        <p:spPr>
          <a:xfrm>
            <a:off x="488998" y="869704"/>
            <a:ext cx="8166018"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Classification or Regression?</a:t>
            </a:r>
          </a:p>
        </p:txBody>
      </p:sp>
      <p:sp>
        <p:nvSpPr>
          <p:cNvPr id="5" name="Rectangle 4">
            <a:extLst>
              <a:ext uri="{FF2B5EF4-FFF2-40B4-BE49-F238E27FC236}">
                <a16:creationId xmlns:a16="http://schemas.microsoft.com/office/drawing/2014/main" id="{402CE204-E627-4032-B528-1561028F7CAE}"/>
              </a:ext>
            </a:extLst>
          </p:cNvPr>
          <p:cNvSpPr/>
          <p:nvPr/>
        </p:nvSpPr>
        <p:spPr>
          <a:xfrm>
            <a:off x="1078826" y="3350466"/>
            <a:ext cx="6991016" cy="923330"/>
          </a:xfrm>
          <a:prstGeom prst="rect">
            <a:avLst/>
          </a:prstGeom>
          <a:noFill/>
        </p:spPr>
        <p:txBody>
          <a:bodyPr wrap="none" lIns="91440" tIns="45720" rIns="91440" bIns="45720">
            <a:spAutoFit/>
          </a:bodyPr>
          <a:lstStyle/>
          <a:p>
            <a:pPr algn="ctr"/>
            <a:r>
              <a:rPr lang="en-US" sz="5400" b="0" cap="none" spc="0" dirty="0">
                <a:ln w="0"/>
                <a:solidFill>
                  <a:schemeClr val="accent2"/>
                </a:solidFill>
                <a:effectLst>
                  <a:reflection blurRad="6350" stA="53000" endA="300" endPos="35500" dir="5400000" sy="-90000" algn="bl" rotWithShape="0"/>
                </a:effectLst>
                <a:latin typeface="Calibri" panose="020F0502020204030204" pitchFamily="34" charset="0"/>
                <a:cs typeface="Calibri" panose="020F0502020204030204" pitchFamily="34" charset="0"/>
              </a:rPr>
              <a:t>Prediction or Inference?</a:t>
            </a:r>
          </a:p>
        </p:txBody>
      </p:sp>
      <p:sp>
        <p:nvSpPr>
          <p:cNvPr id="6" name="TextBox 5">
            <a:extLst>
              <a:ext uri="{FF2B5EF4-FFF2-40B4-BE49-F238E27FC236}">
                <a16:creationId xmlns:a16="http://schemas.microsoft.com/office/drawing/2014/main" id="{7BADED70-A18C-4964-8B35-B19E2D2E3C4C}"/>
              </a:ext>
            </a:extLst>
          </p:cNvPr>
          <p:cNvSpPr txBox="1"/>
          <p:nvPr/>
        </p:nvSpPr>
        <p:spPr>
          <a:xfrm>
            <a:off x="98612" y="1967551"/>
            <a:ext cx="8946776" cy="1200329"/>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Data from Cisco is collected including annual revenue, headcount, employee demographics, and employee salaries. We want to understand what features affect salary.</a:t>
            </a:r>
          </a:p>
        </p:txBody>
      </p:sp>
      <p:sp>
        <p:nvSpPr>
          <p:cNvPr id="7" name="TextBox 6">
            <a:extLst>
              <a:ext uri="{FF2B5EF4-FFF2-40B4-BE49-F238E27FC236}">
                <a16:creationId xmlns:a16="http://schemas.microsoft.com/office/drawing/2014/main" id="{C1C389CD-5DBD-42D1-A0B9-00F1223A9E21}"/>
              </a:ext>
            </a:extLst>
          </p:cNvPr>
          <p:cNvSpPr txBox="1"/>
          <p:nvPr/>
        </p:nvSpPr>
        <p:spPr>
          <a:xfrm>
            <a:off x="98612" y="1598219"/>
            <a:ext cx="8946776" cy="1938992"/>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We’d like to know if Cisco’s new product, the Cisco 300 Series Wireless Access Point, will be a market success or failure. Data is collected on similar historical products launched by both Cisco and competitors including price, marketing channel spend, product features, recalls, and whether the product was successful or not</a:t>
            </a:r>
          </a:p>
        </p:txBody>
      </p:sp>
      <p:sp>
        <p:nvSpPr>
          <p:cNvPr id="8" name="TextBox 7">
            <a:extLst>
              <a:ext uri="{FF2B5EF4-FFF2-40B4-BE49-F238E27FC236}">
                <a16:creationId xmlns:a16="http://schemas.microsoft.com/office/drawing/2014/main" id="{7C773EB1-2C54-45CC-A2CE-77754FEEEF99}"/>
              </a:ext>
            </a:extLst>
          </p:cNvPr>
          <p:cNvSpPr txBox="1"/>
          <p:nvPr/>
        </p:nvSpPr>
        <p:spPr>
          <a:xfrm>
            <a:off x="98612" y="1598219"/>
            <a:ext cx="8946776" cy="1938992"/>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When CPU clock time crosses a certain threshold, it’s indicative of malware infection. We suspect changes in Wi-Fi connection speed (Mbps), RAM usage, and fan speed might indicate the malware’s existence or not. We want to understand how changes in these may increase/decrease the probability of infection. </a:t>
            </a:r>
          </a:p>
        </p:txBody>
      </p:sp>
    </p:spTree>
    <p:extLst>
      <p:ext uri="{BB962C8B-B14F-4D97-AF65-F5344CB8AC3E}">
        <p14:creationId xmlns:p14="http://schemas.microsoft.com/office/powerpoint/2010/main" val="1747034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mtClean="0"/>
              <a:pPr/>
              <a:t>33</a:t>
            </a:fld>
            <a:endParaRPr lang="en-US" dirty="0"/>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nchor="b">
            <a:normAutofit fontScale="92500" lnSpcReduction="10000"/>
          </a:bodyPr>
          <a:lstStyle/>
          <a:p>
            <a:r>
              <a:rPr lang="en-US" dirty="0"/>
              <a:t>Machine Learning/</a:t>
            </a:r>
          </a:p>
          <a:p>
            <a:r>
              <a:rPr lang="en-US" dirty="0"/>
              <a:t>Deep Learning Process</a:t>
            </a:r>
          </a:p>
        </p:txBody>
      </p:sp>
    </p:spTree>
    <p:extLst>
      <p:ext uri="{BB962C8B-B14F-4D97-AF65-F5344CB8AC3E}">
        <p14:creationId xmlns:p14="http://schemas.microsoft.com/office/powerpoint/2010/main" val="531044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1B681E-7249-4794-B7EA-7F020E0D140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34</a:t>
            </a:fld>
            <a:endParaRPr lang="en-US" sz="1200" dirty="0">
              <a:solidFill>
                <a:srgbClr val="888888"/>
              </a:solidFill>
            </a:endParaRPr>
          </a:p>
        </p:txBody>
      </p:sp>
      <p:sp>
        <p:nvSpPr>
          <p:cNvPr id="3" name="Text Placeholder 2">
            <a:extLst>
              <a:ext uri="{FF2B5EF4-FFF2-40B4-BE49-F238E27FC236}">
                <a16:creationId xmlns:a16="http://schemas.microsoft.com/office/drawing/2014/main" id="{31D9105D-589F-4275-8FDF-5102F61259C1}"/>
              </a:ext>
            </a:extLst>
          </p:cNvPr>
          <p:cNvSpPr>
            <a:spLocks noGrp="1"/>
          </p:cNvSpPr>
          <p:nvPr>
            <p:ph type="body" sz="quarter" idx="13"/>
          </p:nvPr>
        </p:nvSpPr>
        <p:spPr/>
        <p:txBody>
          <a:bodyPr>
            <a:normAutofit fontScale="77500" lnSpcReduction="20000"/>
          </a:bodyPr>
          <a:lstStyle/>
          <a:p>
            <a:r>
              <a:rPr lang="en-US" dirty="0"/>
              <a:t>Why might a business want to implement a ML/DL solution?</a:t>
            </a:r>
          </a:p>
        </p:txBody>
      </p:sp>
    </p:spTree>
    <p:extLst>
      <p:ext uri="{BB962C8B-B14F-4D97-AF65-F5344CB8AC3E}">
        <p14:creationId xmlns:p14="http://schemas.microsoft.com/office/powerpoint/2010/main" val="857387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054B3F-57AC-4FC8-A565-8DB0D6BC5B2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35</a:t>
            </a:fld>
            <a:endParaRPr lang="en-US" sz="1200" dirty="0">
              <a:solidFill>
                <a:srgbClr val="888888"/>
              </a:solidFill>
            </a:endParaRPr>
          </a:p>
        </p:txBody>
      </p:sp>
      <p:sp>
        <p:nvSpPr>
          <p:cNvPr id="9" name="TextBox 8">
            <a:extLst>
              <a:ext uri="{FF2B5EF4-FFF2-40B4-BE49-F238E27FC236}">
                <a16:creationId xmlns:a16="http://schemas.microsoft.com/office/drawing/2014/main" id="{2D7579B9-4B66-4C31-B7A5-0003EA6D248C}"/>
              </a:ext>
            </a:extLst>
          </p:cNvPr>
          <p:cNvSpPr txBox="1"/>
          <p:nvPr/>
        </p:nvSpPr>
        <p:spPr>
          <a:xfrm>
            <a:off x="2235200" y="2827874"/>
            <a:ext cx="467360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Will incorporating ML/DL add efficiencies to business processes?</a:t>
            </a:r>
          </a:p>
        </p:txBody>
      </p:sp>
      <p:sp>
        <p:nvSpPr>
          <p:cNvPr id="11" name="TextBox 10">
            <a:extLst>
              <a:ext uri="{FF2B5EF4-FFF2-40B4-BE49-F238E27FC236}">
                <a16:creationId xmlns:a16="http://schemas.microsoft.com/office/drawing/2014/main" id="{F6477AA3-A92C-4113-8391-3ED65D2742ED}"/>
              </a:ext>
            </a:extLst>
          </p:cNvPr>
          <p:cNvSpPr txBox="1"/>
          <p:nvPr/>
        </p:nvSpPr>
        <p:spPr>
          <a:xfrm>
            <a:off x="2235200" y="787717"/>
            <a:ext cx="467360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Are decisions/predictions too difficult or time consuming for humans?</a:t>
            </a:r>
          </a:p>
        </p:txBody>
      </p:sp>
      <p:sp>
        <p:nvSpPr>
          <p:cNvPr id="12" name="TextBox 11">
            <a:extLst>
              <a:ext uri="{FF2B5EF4-FFF2-40B4-BE49-F238E27FC236}">
                <a16:creationId xmlns:a16="http://schemas.microsoft.com/office/drawing/2014/main" id="{18AA923A-7610-4832-856A-0516890BFE2E}"/>
              </a:ext>
            </a:extLst>
          </p:cNvPr>
          <p:cNvSpPr txBox="1"/>
          <p:nvPr/>
        </p:nvSpPr>
        <p:spPr>
          <a:xfrm>
            <a:off x="2235200" y="1669296"/>
            <a:ext cx="4673600"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Can human biases/limitations inhibit sound/objective decision making or predictions?</a:t>
            </a:r>
          </a:p>
        </p:txBody>
      </p:sp>
      <p:sp>
        <p:nvSpPr>
          <p:cNvPr id="13" name="TextBox 12">
            <a:extLst>
              <a:ext uri="{FF2B5EF4-FFF2-40B4-BE49-F238E27FC236}">
                <a16:creationId xmlns:a16="http://schemas.microsoft.com/office/drawing/2014/main" id="{4A39808F-84EC-43D2-996B-4EBE578D4510}"/>
              </a:ext>
            </a:extLst>
          </p:cNvPr>
          <p:cNvSpPr txBox="1"/>
          <p:nvPr/>
        </p:nvSpPr>
        <p:spPr>
          <a:xfrm>
            <a:off x="2235200" y="3709453"/>
            <a:ext cx="4673600"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Will incorporating ML/DL open opportunities for business growth?</a:t>
            </a:r>
          </a:p>
        </p:txBody>
      </p:sp>
      <p:pic>
        <p:nvPicPr>
          <p:cNvPr id="5" name="Picture 4" descr="A picture containing clipart&#10;&#10;Description generated with high confidence">
            <a:extLst>
              <a:ext uri="{FF2B5EF4-FFF2-40B4-BE49-F238E27FC236}">
                <a16:creationId xmlns:a16="http://schemas.microsoft.com/office/drawing/2014/main" id="{B0B62625-FA5E-4FF3-B232-861BFA4D9DF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235200" y="1251458"/>
            <a:ext cx="4673600" cy="2640584"/>
          </a:xfrm>
          <a:prstGeom prst="rect">
            <a:avLst/>
          </a:prstGeom>
        </p:spPr>
      </p:pic>
    </p:spTree>
    <p:extLst>
      <p:ext uri="{BB962C8B-B14F-4D97-AF65-F5344CB8AC3E}">
        <p14:creationId xmlns:p14="http://schemas.microsoft.com/office/powerpoint/2010/main" val="18969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1" animBg="1"/>
      <p:bldP spid="12" grpId="0" animBg="1"/>
      <p:bldP spid="12" grpId="1" animBg="1"/>
      <p:bldP spid="13" grpId="0" animBg="1"/>
      <p:bldP spid="1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46AB13-0D4F-4599-83F3-D73E7D159AE9}"/>
              </a:ext>
            </a:extLst>
          </p:cNvPr>
          <p:cNvSpPr>
            <a:spLocks noGrp="1"/>
          </p:cNvSpPr>
          <p:nvPr>
            <p:ph type="body" idx="1"/>
          </p:nvPr>
        </p:nvSpPr>
        <p:spPr/>
        <p:txBody>
          <a:bodyPr/>
          <a:lstStyle/>
          <a:p>
            <a:r>
              <a:rPr lang="en-US" dirty="0"/>
              <a:t>Data is a </a:t>
            </a:r>
            <a:r>
              <a:rPr lang="en-US" u="sng" dirty="0"/>
              <a:t>strategic asset</a:t>
            </a:r>
            <a:r>
              <a:rPr lang="en-US" dirty="0"/>
              <a:t> to a business</a:t>
            </a:r>
          </a:p>
          <a:p>
            <a:pPr lvl="1"/>
            <a:r>
              <a:rPr lang="en-US" dirty="0"/>
              <a:t>Invest in and acquire what is needed to accomplish goals</a:t>
            </a:r>
          </a:p>
          <a:p>
            <a:r>
              <a:rPr lang="en-US" dirty="0"/>
              <a:t>The ability for a business to extract useful knowledge from data is a </a:t>
            </a:r>
            <a:r>
              <a:rPr lang="en-US" u="sng" dirty="0"/>
              <a:t>competitive advantage</a:t>
            </a:r>
          </a:p>
          <a:p>
            <a:r>
              <a:rPr lang="en-US" dirty="0"/>
              <a:t>Data and the means to extract value from it are </a:t>
            </a:r>
            <a:r>
              <a:rPr lang="en-US" u="sng" dirty="0"/>
              <a:t>complimentary</a:t>
            </a:r>
          </a:p>
          <a:p>
            <a:r>
              <a:rPr lang="en-US" dirty="0"/>
              <a:t>A business that begins to incorporate ML/DL will need to remove data access barriers</a:t>
            </a:r>
          </a:p>
          <a:p>
            <a:pPr lvl="1"/>
            <a:r>
              <a:rPr lang="en-US" dirty="0"/>
              <a:t>Both ML and DL thrive on having a variety of data sources to model with</a:t>
            </a:r>
          </a:p>
          <a:p>
            <a:pPr lvl="1"/>
            <a:r>
              <a:rPr lang="en-US" dirty="0"/>
              <a:t>Traditional organizational structures often create “data silos”</a:t>
            </a:r>
          </a:p>
        </p:txBody>
      </p:sp>
      <p:sp>
        <p:nvSpPr>
          <p:cNvPr id="3" name="Text Placeholder 2">
            <a:extLst>
              <a:ext uri="{FF2B5EF4-FFF2-40B4-BE49-F238E27FC236}">
                <a16:creationId xmlns:a16="http://schemas.microsoft.com/office/drawing/2014/main" id="{734E1B28-EC0E-42D4-B66F-C88C183D4975}"/>
              </a:ext>
            </a:extLst>
          </p:cNvPr>
          <p:cNvSpPr>
            <a:spLocks noGrp="1"/>
          </p:cNvSpPr>
          <p:nvPr>
            <p:ph type="body" idx="2"/>
          </p:nvPr>
        </p:nvSpPr>
        <p:spPr/>
        <p:txBody>
          <a:bodyPr/>
          <a:lstStyle/>
          <a:p>
            <a:r>
              <a:rPr lang="en-US" dirty="0"/>
              <a:t>The business case for ML/DL</a:t>
            </a:r>
          </a:p>
        </p:txBody>
      </p:sp>
      <p:sp>
        <p:nvSpPr>
          <p:cNvPr id="4" name="Slide Number Placeholder 3">
            <a:extLst>
              <a:ext uri="{FF2B5EF4-FFF2-40B4-BE49-F238E27FC236}">
                <a16:creationId xmlns:a16="http://schemas.microsoft.com/office/drawing/2014/main" id="{FCCED8D2-5C69-4039-9D63-6DBEB6F81E7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36</a:t>
            </a:fld>
            <a:endParaRPr lang="en-US" sz="1200" dirty="0">
              <a:solidFill>
                <a:srgbClr val="888888"/>
              </a:solidFill>
            </a:endParaRPr>
          </a:p>
        </p:txBody>
      </p:sp>
    </p:spTree>
    <p:extLst>
      <p:ext uri="{BB962C8B-B14F-4D97-AF65-F5344CB8AC3E}">
        <p14:creationId xmlns:p14="http://schemas.microsoft.com/office/powerpoint/2010/main" val="2900150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97444-BDC9-44D8-B8C4-F40A1CD2843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37</a:t>
            </a:fld>
            <a:endParaRPr lang="en-US" sz="1200" dirty="0">
              <a:solidFill>
                <a:srgbClr val="888888"/>
              </a:solidFill>
            </a:endParaRPr>
          </a:p>
        </p:txBody>
      </p:sp>
      <p:sp>
        <p:nvSpPr>
          <p:cNvPr id="5" name="TextBox 4">
            <a:extLst>
              <a:ext uri="{FF2B5EF4-FFF2-40B4-BE49-F238E27FC236}">
                <a16:creationId xmlns:a16="http://schemas.microsoft.com/office/drawing/2014/main" id="{BE5227AD-02B4-4A1B-B645-80A2666B69F5}"/>
              </a:ext>
            </a:extLst>
          </p:cNvPr>
          <p:cNvSpPr txBox="1"/>
          <p:nvPr/>
        </p:nvSpPr>
        <p:spPr>
          <a:xfrm>
            <a:off x="1006763" y="4331855"/>
            <a:ext cx="7130474" cy="246221"/>
          </a:xfrm>
          <a:prstGeom prst="rect">
            <a:avLst/>
          </a:prstGeom>
          <a:noFill/>
        </p:spPr>
        <p:txBody>
          <a:bodyPr wrap="square" rtlCol="0">
            <a:spAutoFit/>
          </a:bodyPr>
          <a:lstStyle/>
          <a:p>
            <a:pPr algn="ctr"/>
            <a:r>
              <a:rPr lang="en-US" sz="1000" dirty="0">
                <a:solidFill>
                  <a:schemeClr val="tx2"/>
                </a:solidFill>
              </a:rPr>
              <a:t>Source: https://upload.wikimedia.org/wikipedia/commons/b/b9/CRISP-DM_Process_Diagram.png</a:t>
            </a:r>
          </a:p>
        </p:txBody>
      </p:sp>
      <p:pic>
        <p:nvPicPr>
          <p:cNvPr id="8" name="Picture 7" descr="A picture containing text&#10;&#10;Description generated with high confidence">
            <a:extLst>
              <a:ext uri="{FF2B5EF4-FFF2-40B4-BE49-F238E27FC236}">
                <a16:creationId xmlns:a16="http://schemas.microsoft.com/office/drawing/2014/main" id="{4F6A2A03-D48E-4F09-AE91-94B0E184328F}"/>
              </a:ext>
            </a:extLst>
          </p:cNvPr>
          <p:cNvPicPr>
            <a:picLocks noChangeAspect="1"/>
          </p:cNvPicPr>
          <p:nvPr/>
        </p:nvPicPr>
        <p:blipFill>
          <a:blip r:embed="rId2"/>
          <a:stretch>
            <a:fillRect/>
          </a:stretch>
        </p:blipFill>
        <p:spPr>
          <a:xfrm>
            <a:off x="2848708" y="845204"/>
            <a:ext cx="3446584" cy="3453092"/>
          </a:xfrm>
          <a:prstGeom prst="rect">
            <a:avLst/>
          </a:prstGeom>
        </p:spPr>
      </p:pic>
      <p:sp>
        <p:nvSpPr>
          <p:cNvPr id="15" name="TextBox 14">
            <a:extLst>
              <a:ext uri="{FF2B5EF4-FFF2-40B4-BE49-F238E27FC236}">
                <a16:creationId xmlns:a16="http://schemas.microsoft.com/office/drawing/2014/main" id="{9A5E5671-266C-4C31-8AD8-71DAA5A85CAF}"/>
              </a:ext>
            </a:extLst>
          </p:cNvPr>
          <p:cNvSpPr txBox="1"/>
          <p:nvPr/>
        </p:nvSpPr>
        <p:spPr>
          <a:xfrm>
            <a:off x="572655" y="408039"/>
            <a:ext cx="7998690"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Cross-industry Standard Process for Data Mining (CRISP-DM)</a:t>
            </a:r>
          </a:p>
        </p:txBody>
      </p:sp>
    </p:spTree>
    <p:extLst>
      <p:ext uri="{BB962C8B-B14F-4D97-AF65-F5344CB8AC3E}">
        <p14:creationId xmlns:p14="http://schemas.microsoft.com/office/powerpoint/2010/main" val="759440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8E8FC5-2AB5-4309-AD6B-71BE04F0487E}"/>
              </a:ext>
            </a:extLst>
          </p:cNvPr>
          <p:cNvSpPr>
            <a:spLocks noGrp="1"/>
          </p:cNvSpPr>
          <p:nvPr>
            <p:ph type="body" idx="1"/>
          </p:nvPr>
        </p:nvSpPr>
        <p:spPr>
          <a:xfrm>
            <a:off x="108921" y="514586"/>
            <a:ext cx="4572000" cy="4234159"/>
          </a:xfrm>
        </p:spPr>
        <p:txBody>
          <a:bodyPr>
            <a:normAutofit lnSpcReduction="10000"/>
          </a:bodyPr>
          <a:lstStyle/>
          <a:p>
            <a:pPr marL="341313" indent="0">
              <a:buNone/>
            </a:pPr>
            <a:r>
              <a:rPr lang="en-US" b="1" dirty="0"/>
              <a:t>Business Understanding</a:t>
            </a:r>
          </a:p>
          <a:p>
            <a:r>
              <a:rPr lang="en-US" b="1" i="1" dirty="0"/>
              <a:t>The most important phase!</a:t>
            </a:r>
          </a:p>
          <a:p>
            <a:r>
              <a:rPr lang="en-US" dirty="0"/>
              <a:t>The right answers to the wrong questions</a:t>
            </a:r>
          </a:p>
          <a:p>
            <a:r>
              <a:rPr lang="en-US" dirty="0"/>
              <a:t>Framing business problems as data problems</a:t>
            </a:r>
          </a:p>
          <a:p>
            <a:r>
              <a:rPr lang="en-US" dirty="0"/>
              <a:t>Decomposing large problems to smaller ones</a:t>
            </a:r>
          </a:p>
          <a:p>
            <a:r>
              <a:rPr lang="en-US" dirty="0"/>
              <a:t>Defining baselines</a:t>
            </a:r>
          </a:p>
          <a:p>
            <a:r>
              <a:rPr lang="en-US" dirty="0"/>
              <a:t>Success criteria/Expected Value</a:t>
            </a:r>
          </a:p>
          <a:p>
            <a:endParaRPr lang="en-US" dirty="0"/>
          </a:p>
        </p:txBody>
      </p:sp>
      <p:sp>
        <p:nvSpPr>
          <p:cNvPr id="3" name="Text Placeholder 2">
            <a:extLst>
              <a:ext uri="{FF2B5EF4-FFF2-40B4-BE49-F238E27FC236}">
                <a16:creationId xmlns:a16="http://schemas.microsoft.com/office/drawing/2014/main" id="{1C095151-6C09-4B5E-9639-4EDC149EFE19}"/>
              </a:ext>
            </a:extLst>
          </p:cNvPr>
          <p:cNvSpPr>
            <a:spLocks noGrp="1"/>
          </p:cNvSpPr>
          <p:nvPr>
            <p:ph type="body" idx="2"/>
          </p:nvPr>
        </p:nvSpPr>
        <p:spPr/>
        <p:txBody>
          <a:bodyPr/>
          <a:lstStyle/>
          <a:p>
            <a:r>
              <a:rPr lang="en-US" dirty="0"/>
              <a:t>Process Phases for Applied ML/DL - CRISP-DM</a:t>
            </a:r>
          </a:p>
        </p:txBody>
      </p:sp>
      <p:sp>
        <p:nvSpPr>
          <p:cNvPr id="4" name="Slide Number Placeholder 3">
            <a:extLst>
              <a:ext uri="{FF2B5EF4-FFF2-40B4-BE49-F238E27FC236}">
                <a16:creationId xmlns:a16="http://schemas.microsoft.com/office/drawing/2014/main" id="{B860B4F5-0172-402F-B416-992AEECE59E3}"/>
              </a:ext>
            </a:extLst>
          </p:cNvPr>
          <p:cNvSpPr>
            <a:spLocks noGrp="1"/>
          </p:cNvSpPr>
          <p:nvPr>
            <p:ph type="sldNum" idx="12"/>
          </p:nvPr>
        </p:nvSpPr>
        <p:spPr>
          <a:xfrm>
            <a:off x="4343400" y="4839898"/>
            <a:ext cx="457200" cy="274636"/>
          </a:xfrm>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38</a:t>
            </a:fld>
            <a:endParaRPr lang="en-US" sz="1200" dirty="0">
              <a:solidFill>
                <a:srgbClr val="888888"/>
              </a:solidFill>
            </a:endParaRPr>
          </a:p>
        </p:txBody>
      </p:sp>
      <p:sp>
        <p:nvSpPr>
          <p:cNvPr id="6" name="TextBox 5">
            <a:extLst>
              <a:ext uri="{FF2B5EF4-FFF2-40B4-BE49-F238E27FC236}">
                <a16:creationId xmlns:a16="http://schemas.microsoft.com/office/drawing/2014/main" id="{E9526ADD-B968-4D75-A54A-8BD4CA9A9A8A}"/>
              </a:ext>
            </a:extLst>
          </p:cNvPr>
          <p:cNvSpPr txBox="1"/>
          <p:nvPr/>
        </p:nvSpPr>
        <p:spPr>
          <a:xfrm>
            <a:off x="4572000" y="4331855"/>
            <a:ext cx="4572000" cy="400110"/>
          </a:xfrm>
          <a:prstGeom prst="rect">
            <a:avLst/>
          </a:prstGeom>
          <a:noFill/>
        </p:spPr>
        <p:txBody>
          <a:bodyPr wrap="square" rtlCol="0">
            <a:spAutoFit/>
          </a:bodyPr>
          <a:lstStyle/>
          <a:p>
            <a:pPr algn="ctr"/>
            <a:r>
              <a:rPr lang="en-US" sz="1000" dirty="0">
                <a:solidFill>
                  <a:schemeClr val="tx2"/>
                </a:solidFill>
              </a:rPr>
              <a:t>Source: https://upload.wikimedia.org/wikipedia/commons/b/b9/CRISP-DM_Process_Diagram.png</a:t>
            </a:r>
          </a:p>
        </p:txBody>
      </p:sp>
      <p:pic>
        <p:nvPicPr>
          <p:cNvPr id="9" name="Picture 8" descr="A picture containing text&#10;&#10;Description generated with high confidence">
            <a:extLst>
              <a:ext uri="{FF2B5EF4-FFF2-40B4-BE49-F238E27FC236}">
                <a16:creationId xmlns:a16="http://schemas.microsoft.com/office/drawing/2014/main" id="{1D39C2CE-FF8E-4CC9-AB41-C0CFF59616C2}"/>
              </a:ext>
            </a:extLst>
          </p:cNvPr>
          <p:cNvPicPr>
            <a:picLocks noChangeAspect="1"/>
          </p:cNvPicPr>
          <p:nvPr/>
        </p:nvPicPr>
        <p:blipFill>
          <a:blip r:embed="rId2"/>
          <a:stretch>
            <a:fillRect/>
          </a:stretch>
        </p:blipFill>
        <p:spPr>
          <a:xfrm>
            <a:off x="5134708" y="845204"/>
            <a:ext cx="3446584" cy="3453092"/>
          </a:xfrm>
          <a:prstGeom prst="rect">
            <a:avLst/>
          </a:prstGeom>
        </p:spPr>
      </p:pic>
      <p:sp>
        <p:nvSpPr>
          <p:cNvPr id="10" name="Rectangle: Rounded Corners 9">
            <a:extLst>
              <a:ext uri="{FF2B5EF4-FFF2-40B4-BE49-F238E27FC236}">
                <a16:creationId xmlns:a16="http://schemas.microsoft.com/office/drawing/2014/main" id="{1248A739-20EE-480A-B68E-68D08A63218D}"/>
              </a:ext>
            </a:extLst>
          </p:cNvPr>
          <p:cNvSpPr/>
          <p:nvPr/>
        </p:nvSpPr>
        <p:spPr>
          <a:xfrm>
            <a:off x="5816112" y="1358412"/>
            <a:ext cx="861646" cy="42642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C6E39E55-16AB-49C2-9967-8CE985B1BC02}"/>
              </a:ext>
            </a:extLst>
          </p:cNvPr>
          <p:cNvSpPr/>
          <p:nvPr/>
        </p:nvSpPr>
        <p:spPr>
          <a:xfrm>
            <a:off x="7038244" y="1358412"/>
            <a:ext cx="861646" cy="42642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77147BA9-42A2-44EE-B205-B8F442A619B9}"/>
              </a:ext>
            </a:extLst>
          </p:cNvPr>
          <p:cNvSpPr/>
          <p:nvPr/>
        </p:nvSpPr>
        <p:spPr>
          <a:xfrm>
            <a:off x="7455878" y="2031024"/>
            <a:ext cx="861646" cy="42642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71F9F811-EFE9-4F9B-B7B8-333E8A116DA7}"/>
              </a:ext>
            </a:extLst>
          </p:cNvPr>
          <p:cNvSpPr/>
          <p:nvPr/>
        </p:nvSpPr>
        <p:spPr>
          <a:xfrm>
            <a:off x="7455878" y="2703636"/>
            <a:ext cx="861646" cy="42642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BB74D5BE-E725-4C43-92EB-4E3BF1B7216E}"/>
              </a:ext>
            </a:extLst>
          </p:cNvPr>
          <p:cNvSpPr/>
          <p:nvPr/>
        </p:nvSpPr>
        <p:spPr>
          <a:xfrm>
            <a:off x="6427177" y="3363060"/>
            <a:ext cx="861646" cy="42642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2051B1D7-1167-4843-AADC-C407168E662C}"/>
              </a:ext>
            </a:extLst>
          </p:cNvPr>
          <p:cNvSpPr/>
          <p:nvPr/>
        </p:nvSpPr>
        <p:spPr>
          <a:xfrm>
            <a:off x="5341327" y="2360736"/>
            <a:ext cx="861646" cy="42642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
            <a:extLst>
              <a:ext uri="{FF2B5EF4-FFF2-40B4-BE49-F238E27FC236}">
                <a16:creationId xmlns:a16="http://schemas.microsoft.com/office/drawing/2014/main" id="{8F2EE103-B40E-4D5E-B19B-9CA3FCF45B27}"/>
              </a:ext>
            </a:extLst>
          </p:cNvPr>
          <p:cNvSpPr txBox="1">
            <a:spLocks/>
          </p:cNvSpPr>
          <p:nvPr/>
        </p:nvSpPr>
        <p:spPr>
          <a:xfrm>
            <a:off x="108921" y="514586"/>
            <a:ext cx="4572000" cy="423415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341313" indent="0">
              <a:buFont typeface="Noto Sans Symbols"/>
              <a:buNone/>
            </a:pPr>
            <a:r>
              <a:rPr lang="en-US" b="1" dirty="0"/>
              <a:t>Data Understanding</a:t>
            </a:r>
          </a:p>
          <a:p>
            <a:r>
              <a:rPr lang="en-US" b="1" i="1" dirty="0"/>
              <a:t>The second most important phase!</a:t>
            </a:r>
          </a:p>
          <a:p>
            <a:r>
              <a:rPr lang="en-US" dirty="0"/>
              <a:t>Strengths/limitations of the </a:t>
            </a:r>
            <a:r>
              <a:rPr lang="en-US" i="1" dirty="0"/>
              <a:t>“raw material”</a:t>
            </a:r>
          </a:p>
          <a:p>
            <a:r>
              <a:rPr lang="en-US" dirty="0"/>
              <a:t>Data cost and benefits</a:t>
            </a:r>
          </a:p>
          <a:p>
            <a:r>
              <a:rPr lang="en-US" dirty="0"/>
              <a:t>Collect, describe, explore, verify - EDA</a:t>
            </a:r>
          </a:p>
          <a:p>
            <a:r>
              <a:rPr lang="en-US" dirty="0"/>
              <a:t>Data needs in Expected Value context</a:t>
            </a:r>
          </a:p>
          <a:p>
            <a:endParaRPr lang="en-US" dirty="0"/>
          </a:p>
          <a:p>
            <a:endParaRPr lang="en-US" dirty="0"/>
          </a:p>
          <a:p>
            <a:endParaRPr lang="en-US" dirty="0"/>
          </a:p>
        </p:txBody>
      </p:sp>
      <p:sp>
        <p:nvSpPr>
          <p:cNvPr id="17" name="Text Placeholder 1">
            <a:extLst>
              <a:ext uri="{FF2B5EF4-FFF2-40B4-BE49-F238E27FC236}">
                <a16:creationId xmlns:a16="http://schemas.microsoft.com/office/drawing/2014/main" id="{B51ADBCE-98E5-42B3-BFDB-9852F0E7DF0C}"/>
              </a:ext>
            </a:extLst>
          </p:cNvPr>
          <p:cNvSpPr txBox="1">
            <a:spLocks/>
          </p:cNvSpPr>
          <p:nvPr/>
        </p:nvSpPr>
        <p:spPr>
          <a:xfrm>
            <a:off x="108921" y="514586"/>
            <a:ext cx="4572000" cy="423415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341313" indent="0">
              <a:buFont typeface="Noto Sans Symbols"/>
              <a:buNone/>
            </a:pPr>
            <a:r>
              <a:rPr lang="en-US" b="1" dirty="0"/>
              <a:t>Data Preparation</a:t>
            </a:r>
          </a:p>
          <a:p>
            <a:r>
              <a:rPr lang="en-US" dirty="0"/>
              <a:t>Selecting data/Data integration</a:t>
            </a:r>
          </a:p>
          <a:p>
            <a:r>
              <a:rPr lang="en-US" dirty="0"/>
              <a:t>Feature extraction/engineering</a:t>
            </a:r>
          </a:p>
          <a:p>
            <a:r>
              <a:rPr lang="en-US" dirty="0"/>
              <a:t>Cleaning data based on EDA</a:t>
            </a:r>
          </a:p>
          <a:p>
            <a:pPr lvl="1"/>
            <a:r>
              <a:rPr lang="en-US" dirty="0"/>
              <a:t>Standardization/Normalization</a:t>
            </a:r>
          </a:p>
          <a:p>
            <a:pPr lvl="1"/>
            <a:r>
              <a:rPr lang="en-US" dirty="0"/>
              <a:t>Missing values</a:t>
            </a:r>
          </a:p>
          <a:p>
            <a:pPr lvl="1"/>
            <a:r>
              <a:rPr lang="en-US" dirty="0"/>
              <a:t>Logic checks</a:t>
            </a:r>
          </a:p>
          <a:p>
            <a:endParaRPr lang="en-US" dirty="0"/>
          </a:p>
          <a:p>
            <a:endParaRPr lang="en-US" dirty="0"/>
          </a:p>
        </p:txBody>
      </p:sp>
      <p:sp>
        <p:nvSpPr>
          <p:cNvPr id="18" name="Text Placeholder 1">
            <a:extLst>
              <a:ext uri="{FF2B5EF4-FFF2-40B4-BE49-F238E27FC236}">
                <a16:creationId xmlns:a16="http://schemas.microsoft.com/office/drawing/2014/main" id="{BF4DCEAE-63FD-4AB6-AB88-D47F35C28D9E}"/>
              </a:ext>
            </a:extLst>
          </p:cNvPr>
          <p:cNvSpPr txBox="1">
            <a:spLocks/>
          </p:cNvSpPr>
          <p:nvPr/>
        </p:nvSpPr>
        <p:spPr>
          <a:xfrm>
            <a:off x="108921" y="514586"/>
            <a:ext cx="4572000" cy="4234159"/>
          </a:xfrm>
          <a:prstGeom prst="rect">
            <a:avLst/>
          </a:prstGeom>
          <a:noFill/>
          <a:ln>
            <a:noFill/>
          </a:ln>
        </p:spPr>
        <p:txBody>
          <a:bodyPr lIns="91425" tIns="91425" rIns="91425" bIns="91425" anchor="t" anchorCtr="0">
            <a:normAutofit lnSpcReduction="10000"/>
          </a:bodyPr>
          <a:lstStyle>
            <a:defPPr marR="0" lvl="0" algn="l" rtl="0">
              <a:lnSpc>
                <a:spcPct val="100000"/>
              </a:lnSpc>
              <a:spcBef>
                <a:spcPts val="0"/>
              </a:spcBef>
              <a:spcAft>
                <a:spcPts val="0"/>
              </a:spcAft>
            </a:defPPr>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341313" indent="0">
              <a:buFont typeface="Noto Sans Symbols"/>
              <a:buNone/>
            </a:pPr>
            <a:r>
              <a:rPr lang="en-US" b="1" dirty="0"/>
              <a:t>Modeling</a:t>
            </a:r>
          </a:p>
          <a:p>
            <a:r>
              <a:rPr lang="en-US" dirty="0"/>
              <a:t>Supervised/unsupervised learning</a:t>
            </a:r>
          </a:p>
          <a:p>
            <a:r>
              <a:rPr lang="en-US" dirty="0"/>
              <a:t>Model selection</a:t>
            </a:r>
          </a:p>
          <a:p>
            <a:pPr lvl="1"/>
            <a:r>
              <a:rPr lang="en-US" dirty="0"/>
              <a:t>Classification or Regression?</a:t>
            </a:r>
          </a:p>
          <a:p>
            <a:pPr lvl="1"/>
            <a:r>
              <a:rPr lang="en-US" dirty="0"/>
              <a:t>Prediction or Inference?</a:t>
            </a:r>
          </a:p>
          <a:p>
            <a:pPr lvl="1"/>
            <a:r>
              <a:rPr lang="en-US" dirty="0"/>
              <a:t>Accuracy or Interpretability?</a:t>
            </a:r>
          </a:p>
          <a:p>
            <a:pPr lvl="1"/>
            <a:r>
              <a:rPr lang="en-US" dirty="0"/>
              <a:t>Model assumptions</a:t>
            </a:r>
          </a:p>
          <a:p>
            <a:r>
              <a:rPr lang="en-US" dirty="0"/>
              <a:t>Model comparison/assessment</a:t>
            </a:r>
          </a:p>
          <a:p>
            <a:r>
              <a:rPr lang="en-US" dirty="0"/>
              <a:t>Parameter tuning</a:t>
            </a:r>
          </a:p>
          <a:p>
            <a:endParaRPr lang="en-US" dirty="0"/>
          </a:p>
          <a:p>
            <a:endParaRPr lang="en-US" dirty="0"/>
          </a:p>
          <a:p>
            <a:endParaRPr lang="en-US" dirty="0"/>
          </a:p>
        </p:txBody>
      </p:sp>
      <p:sp>
        <p:nvSpPr>
          <p:cNvPr id="19" name="Text Placeholder 1">
            <a:extLst>
              <a:ext uri="{FF2B5EF4-FFF2-40B4-BE49-F238E27FC236}">
                <a16:creationId xmlns:a16="http://schemas.microsoft.com/office/drawing/2014/main" id="{2C14205B-B510-41F4-B016-5622F5AC7228}"/>
              </a:ext>
            </a:extLst>
          </p:cNvPr>
          <p:cNvSpPr txBox="1">
            <a:spLocks/>
          </p:cNvSpPr>
          <p:nvPr/>
        </p:nvSpPr>
        <p:spPr>
          <a:xfrm>
            <a:off x="108921" y="514586"/>
            <a:ext cx="4572000" cy="4234159"/>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341313" indent="0">
              <a:buFont typeface="Noto Sans Symbols"/>
              <a:buNone/>
            </a:pPr>
            <a:r>
              <a:rPr lang="en-US" b="1" dirty="0"/>
              <a:t>Evaluation</a:t>
            </a:r>
          </a:p>
          <a:p>
            <a:r>
              <a:rPr lang="en-US" dirty="0"/>
              <a:t>Does selected model(s) satisfy original goal(s)?</a:t>
            </a:r>
          </a:p>
          <a:p>
            <a:r>
              <a:rPr lang="en-US" dirty="0"/>
              <a:t>Staged deployment or test/control live deployment?</a:t>
            </a:r>
          </a:p>
          <a:p>
            <a:r>
              <a:rPr lang="en-US" dirty="0"/>
              <a:t>Stakeholder sign-off</a:t>
            </a:r>
          </a:p>
          <a:p>
            <a:r>
              <a:rPr lang="en-US" dirty="0"/>
              <a:t>Regulatory concerns</a:t>
            </a:r>
          </a:p>
          <a:p>
            <a:pPr lvl="1"/>
            <a:r>
              <a:rPr lang="en-US" dirty="0"/>
              <a:t>Accuracy or Interpretability</a:t>
            </a:r>
          </a:p>
          <a:p>
            <a:r>
              <a:rPr lang="en-US" dirty="0"/>
              <a:t>Go or no-go?</a:t>
            </a:r>
          </a:p>
          <a:p>
            <a:endParaRPr lang="en-US" dirty="0"/>
          </a:p>
          <a:p>
            <a:endParaRPr lang="en-US" dirty="0"/>
          </a:p>
        </p:txBody>
      </p:sp>
      <p:sp>
        <p:nvSpPr>
          <p:cNvPr id="20" name="Text Placeholder 1">
            <a:extLst>
              <a:ext uri="{FF2B5EF4-FFF2-40B4-BE49-F238E27FC236}">
                <a16:creationId xmlns:a16="http://schemas.microsoft.com/office/drawing/2014/main" id="{39DD972F-C25B-413A-BC67-109B2EBA460B}"/>
              </a:ext>
            </a:extLst>
          </p:cNvPr>
          <p:cNvSpPr txBox="1">
            <a:spLocks/>
          </p:cNvSpPr>
          <p:nvPr/>
        </p:nvSpPr>
        <p:spPr>
          <a:xfrm>
            <a:off x="108921" y="531365"/>
            <a:ext cx="4572000" cy="4200600"/>
          </a:xfrm>
          <a:prstGeom prst="rect">
            <a:avLst/>
          </a:prstGeom>
          <a:noFill/>
          <a:ln>
            <a:noFill/>
          </a:ln>
        </p:spPr>
        <p:txBody>
          <a:bodyPr lIns="91425" tIns="91425" rIns="91425" bIns="91425" anchor="t" anchorCtr="0">
            <a:normAutofit lnSpcReduction="10000"/>
          </a:bodyPr>
          <a:lstStyle>
            <a:defPPr marR="0" lvl="0" algn="l" rtl="0">
              <a:lnSpc>
                <a:spcPct val="100000"/>
              </a:lnSpc>
              <a:spcBef>
                <a:spcPts val="0"/>
              </a:spcBef>
              <a:spcAft>
                <a:spcPts val="0"/>
              </a:spcAft>
            </a:defPPr>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341313" indent="0">
              <a:buFont typeface="Noto Sans Symbols"/>
              <a:buNone/>
            </a:pPr>
            <a:r>
              <a:rPr lang="en-US" b="1" dirty="0"/>
              <a:t>Deployment</a:t>
            </a:r>
          </a:p>
          <a:p>
            <a:r>
              <a:rPr lang="en-US" dirty="0"/>
              <a:t>Integration in information system/business process</a:t>
            </a:r>
          </a:p>
          <a:p>
            <a:r>
              <a:rPr lang="en-US" dirty="0"/>
              <a:t>Model socialization</a:t>
            </a:r>
          </a:p>
          <a:p>
            <a:r>
              <a:rPr lang="en-US" dirty="0"/>
              <a:t>Monitoring/maintenance</a:t>
            </a:r>
          </a:p>
          <a:p>
            <a:pPr lvl="1"/>
            <a:r>
              <a:rPr lang="en-US" dirty="0"/>
              <a:t>Automation in production</a:t>
            </a:r>
          </a:p>
          <a:p>
            <a:r>
              <a:rPr lang="en-US" dirty="0"/>
              <a:t>Documentation/reporting</a:t>
            </a:r>
          </a:p>
          <a:p>
            <a:r>
              <a:rPr lang="en-US" dirty="0"/>
              <a:t>Debrief</a:t>
            </a:r>
          </a:p>
          <a:p>
            <a:r>
              <a:rPr lang="en-US" dirty="0"/>
              <a:t>Rinse and repeat! Welcome to the life of a data scientist!</a:t>
            </a:r>
          </a:p>
          <a:p>
            <a:pPr lvl="1"/>
            <a:endParaRPr lang="en-US" dirty="0"/>
          </a:p>
          <a:p>
            <a:endParaRPr lang="en-US" dirty="0"/>
          </a:p>
          <a:p>
            <a:endParaRPr lang="en-US" dirty="0"/>
          </a:p>
        </p:txBody>
      </p:sp>
    </p:spTree>
    <p:extLst>
      <p:ext uri="{BB962C8B-B14F-4D97-AF65-F5344CB8AC3E}">
        <p14:creationId xmlns:p14="http://schemas.microsoft.com/office/powerpoint/2010/main" val="52784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4"/>
                                        </p:tgtEl>
                                      </p:cBhvr>
                                    </p:animEffect>
                                    <p:set>
                                      <p:cBhvr>
                                        <p:cTn id="71" dur="1" fill="hold">
                                          <p:stCondLst>
                                            <p:cond delay="499"/>
                                          </p:stCondLst>
                                        </p:cTn>
                                        <p:tgtEl>
                                          <p:spTgt spid="14"/>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p:bldP spid="16" grpId="1"/>
      <p:bldP spid="17" grpId="0"/>
      <p:bldP spid="17" grpId="1"/>
      <p:bldP spid="18" grpId="0"/>
      <p:bldP spid="18" grpId="1"/>
      <p:bldP spid="19" grpId="0"/>
      <p:bldP spid="19" grpId="1"/>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05D6A4-44EA-4DBB-9E20-1470D227E30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39</a:t>
            </a:fld>
            <a:endParaRPr lang="en-US" sz="1200" dirty="0">
              <a:solidFill>
                <a:srgbClr val="888888"/>
              </a:solidFill>
            </a:endParaRPr>
          </a:p>
        </p:txBody>
      </p:sp>
      <p:sp>
        <p:nvSpPr>
          <p:cNvPr id="3" name="Text Placeholder 2">
            <a:extLst>
              <a:ext uri="{FF2B5EF4-FFF2-40B4-BE49-F238E27FC236}">
                <a16:creationId xmlns:a16="http://schemas.microsoft.com/office/drawing/2014/main" id="{B4739B3F-DA3A-44B0-B4AE-BFDE302CE76E}"/>
              </a:ext>
            </a:extLst>
          </p:cNvPr>
          <p:cNvSpPr>
            <a:spLocks noGrp="1"/>
          </p:cNvSpPr>
          <p:nvPr>
            <p:ph type="body" sz="quarter" idx="13"/>
          </p:nvPr>
        </p:nvSpPr>
        <p:spPr/>
        <p:txBody>
          <a:bodyPr/>
          <a:lstStyle/>
          <a:p>
            <a:r>
              <a:rPr lang="en-US" i="1" dirty="0"/>
              <a:t>“CRISP-DM”</a:t>
            </a:r>
          </a:p>
        </p:txBody>
      </p:sp>
      <p:sp>
        <p:nvSpPr>
          <p:cNvPr id="4" name="Text Placeholder 3">
            <a:extLst>
              <a:ext uri="{FF2B5EF4-FFF2-40B4-BE49-F238E27FC236}">
                <a16:creationId xmlns:a16="http://schemas.microsoft.com/office/drawing/2014/main" id="{19CCE089-26F2-48CC-8933-775809159A3B}"/>
              </a:ext>
            </a:extLst>
          </p:cNvPr>
          <p:cNvSpPr>
            <a:spLocks noGrp="1"/>
          </p:cNvSpPr>
          <p:nvPr>
            <p:ph type="body" sz="quarter" idx="14"/>
          </p:nvPr>
        </p:nvSpPr>
        <p:spPr>
          <a:xfrm>
            <a:off x="1537494" y="2438400"/>
            <a:ext cx="6069012" cy="609600"/>
          </a:xfrm>
        </p:spPr>
        <p:txBody>
          <a:bodyPr/>
          <a:lstStyle/>
          <a:p>
            <a:r>
              <a:rPr lang="en-US" dirty="0"/>
              <a:t>Step-by-step guide: https://www.the-modeling-agency.com/crisp-dm.pdf</a:t>
            </a:r>
          </a:p>
          <a:p>
            <a:r>
              <a:rPr lang="en-US" dirty="0"/>
              <a:t>Visual guide: https://exde.files.wordpress.com/2009/03/crisp_visualguide.pdf</a:t>
            </a:r>
          </a:p>
        </p:txBody>
      </p:sp>
    </p:spTree>
    <p:extLst>
      <p:ext uri="{BB962C8B-B14F-4D97-AF65-F5344CB8AC3E}">
        <p14:creationId xmlns:p14="http://schemas.microsoft.com/office/powerpoint/2010/main" val="1915812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mtClean="0"/>
              <a:pPr/>
              <a:t>4</a:t>
            </a:fld>
            <a:endParaRPr lang="en-US" dirty="0"/>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lstStyle/>
          <a:p>
            <a:r>
              <a:rPr lang="en-US" dirty="0"/>
              <a:t>Classroom Setup</a:t>
            </a:r>
          </a:p>
        </p:txBody>
      </p:sp>
    </p:spTree>
    <p:extLst>
      <p:ext uri="{BB962C8B-B14F-4D97-AF65-F5344CB8AC3E}">
        <p14:creationId xmlns:p14="http://schemas.microsoft.com/office/powerpoint/2010/main" val="264845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ADF364-3016-4DD5-8EC1-7428A61E7FF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40</a:t>
            </a:fld>
            <a:endParaRPr lang="en-US" sz="1200" dirty="0">
              <a:solidFill>
                <a:srgbClr val="888888"/>
              </a:solidFill>
            </a:endParaRPr>
          </a:p>
        </p:txBody>
      </p:sp>
      <p:sp>
        <p:nvSpPr>
          <p:cNvPr id="3" name="Text Placeholder 2">
            <a:extLst>
              <a:ext uri="{FF2B5EF4-FFF2-40B4-BE49-F238E27FC236}">
                <a16:creationId xmlns:a16="http://schemas.microsoft.com/office/drawing/2014/main" id="{D9370BE6-5343-41D7-B693-CDB6977E85E1}"/>
              </a:ext>
            </a:extLst>
          </p:cNvPr>
          <p:cNvSpPr>
            <a:spLocks noGrp="1"/>
          </p:cNvSpPr>
          <p:nvPr>
            <p:ph type="body" sz="quarter" idx="13"/>
          </p:nvPr>
        </p:nvSpPr>
        <p:spPr/>
        <p:txBody>
          <a:bodyPr/>
          <a:lstStyle/>
          <a:p>
            <a:r>
              <a:rPr lang="en-US" dirty="0"/>
              <a:t>What is ‘Big Data?’ </a:t>
            </a:r>
          </a:p>
        </p:txBody>
      </p:sp>
      <p:sp>
        <p:nvSpPr>
          <p:cNvPr id="4" name="Text Placeholder 3">
            <a:extLst>
              <a:ext uri="{FF2B5EF4-FFF2-40B4-BE49-F238E27FC236}">
                <a16:creationId xmlns:a16="http://schemas.microsoft.com/office/drawing/2014/main" id="{88FABBBD-20C0-446C-BBD6-AC6937089D3F}"/>
              </a:ext>
            </a:extLst>
          </p:cNvPr>
          <p:cNvSpPr>
            <a:spLocks noGrp="1"/>
          </p:cNvSpPr>
          <p:nvPr>
            <p:ph type="body" sz="quarter" idx="14"/>
          </p:nvPr>
        </p:nvSpPr>
        <p:spPr/>
        <p:txBody>
          <a:bodyPr>
            <a:normAutofit fontScale="70000" lnSpcReduction="20000"/>
          </a:bodyPr>
          <a:lstStyle/>
          <a:p>
            <a:r>
              <a:rPr lang="en-US" dirty="0"/>
              <a:t>Are you sick of hearing about it yet? OK, we’ll cover it quick…</a:t>
            </a:r>
          </a:p>
        </p:txBody>
      </p:sp>
    </p:spTree>
    <p:extLst>
      <p:ext uri="{BB962C8B-B14F-4D97-AF65-F5344CB8AC3E}">
        <p14:creationId xmlns:p14="http://schemas.microsoft.com/office/powerpoint/2010/main" val="803345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31975F-28B5-4DCE-942E-69D1B64C5EC5}"/>
              </a:ext>
            </a:extLst>
          </p:cNvPr>
          <p:cNvPicPr>
            <a:picLocks noChangeAspect="1"/>
          </p:cNvPicPr>
          <p:nvPr/>
        </p:nvPicPr>
        <p:blipFill>
          <a:blip r:embed="rId2"/>
          <a:stretch>
            <a:fillRect/>
          </a:stretch>
        </p:blipFill>
        <p:spPr>
          <a:xfrm>
            <a:off x="-6264" y="0"/>
            <a:ext cx="9162789" cy="5143500"/>
          </a:xfrm>
          <a:prstGeom prst="rect">
            <a:avLst/>
          </a:prstGeom>
        </p:spPr>
      </p:pic>
      <p:sp>
        <p:nvSpPr>
          <p:cNvPr id="4" name="Slide Number Placeholder 3">
            <a:extLst>
              <a:ext uri="{FF2B5EF4-FFF2-40B4-BE49-F238E27FC236}">
                <a16:creationId xmlns:a16="http://schemas.microsoft.com/office/drawing/2014/main" id="{63CFC8A6-32E3-46E5-B5C3-C417D2AA7C34}"/>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41</a:t>
            </a:fld>
            <a:endParaRPr lang="en-US" sz="1200" dirty="0">
              <a:solidFill>
                <a:srgbClr val="888888"/>
              </a:solidFill>
            </a:endParaRPr>
          </a:p>
        </p:txBody>
      </p:sp>
    </p:spTree>
    <p:extLst>
      <p:ext uri="{BB962C8B-B14F-4D97-AF65-F5344CB8AC3E}">
        <p14:creationId xmlns:p14="http://schemas.microsoft.com/office/powerpoint/2010/main" val="3934703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6BF6E7-B91B-4CFD-9486-2E9433C7C18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42</a:t>
            </a:fld>
            <a:endParaRPr lang="en-US" sz="1200" dirty="0">
              <a:solidFill>
                <a:srgbClr val="888888"/>
              </a:solidFill>
            </a:endParaRPr>
          </a:p>
        </p:txBody>
      </p:sp>
      <p:pic>
        <p:nvPicPr>
          <p:cNvPr id="3" name="Shape 315">
            <a:extLst>
              <a:ext uri="{FF2B5EF4-FFF2-40B4-BE49-F238E27FC236}">
                <a16:creationId xmlns:a16="http://schemas.microsoft.com/office/drawing/2014/main" id="{1C6C769C-3681-479E-AC44-B26053813D66}"/>
              </a:ext>
            </a:extLst>
          </p:cNvPr>
          <p:cNvPicPr preferRelativeResize="0"/>
          <p:nvPr/>
        </p:nvPicPr>
        <p:blipFill rotWithShape="1">
          <a:blip r:embed="rId2">
            <a:alphaModFix/>
          </a:blip>
          <a:srcRect l="12248" r="12248"/>
          <a:stretch/>
        </p:blipFill>
        <p:spPr>
          <a:xfrm>
            <a:off x="240870" y="1333701"/>
            <a:ext cx="2476098" cy="2476098"/>
          </a:xfrm>
          <a:prstGeom prst="rect">
            <a:avLst/>
          </a:prstGeom>
          <a:noFill/>
          <a:ln>
            <a:noFill/>
          </a:ln>
        </p:spPr>
      </p:pic>
      <p:sp>
        <p:nvSpPr>
          <p:cNvPr id="4" name="Shape 316">
            <a:extLst>
              <a:ext uri="{FF2B5EF4-FFF2-40B4-BE49-F238E27FC236}">
                <a16:creationId xmlns:a16="http://schemas.microsoft.com/office/drawing/2014/main" id="{10D25581-191D-4A1F-B17A-778B863F4652}"/>
              </a:ext>
            </a:extLst>
          </p:cNvPr>
          <p:cNvSpPr txBox="1"/>
          <p:nvPr/>
        </p:nvSpPr>
        <p:spPr>
          <a:xfrm>
            <a:off x="506769" y="764514"/>
            <a:ext cx="1944300" cy="696733"/>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3000" dirty="0">
                <a:latin typeface="Calibri" panose="020F0502020204030204" pitchFamily="34" charset="0"/>
                <a:cs typeface="Calibri" panose="020F0502020204030204" pitchFamily="34" charset="0"/>
              </a:rPr>
              <a:t>VOLUME</a:t>
            </a:r>
            <a:endParaRPr sz="3000" dirty="0">
              <a:latin typeface="Calibri" panose="020F0502020204030204" pitchFamily="34" charset="0"/>
              <a:cs typeface="Calibri" panose="020F0502020204030204" pitchFamily="34" charset="0"/>
            </a:endParaRPr>
          </a:p>
        </p:txBody>
      </p:sp>
      <p:pic>
        <p:nvPicPr>
          <p:cNvPr id="5" name="Shape 317">
            <a:extLst>
              <a:ext uri="{FF2B5EF4-FFF2-40B4-BE49-F238E27FC236}">
                <a16:creationId xmlns:a16="http://schemas.microsoft.com/office/drawing/2014/main" id="{9077A339-5DE7-432D-AD4F-DF7A57BB0D6B}"/>
              </a:ext>
            </a:extLst>
          </p:cNvPr>
          <p:cNvPicPr preferRelativeResize="0"/>
          <p:nvPr/>
        </p:nvPicPr>
        <p:blipFill rotWithShape="1">
          <a:blip r:embed="rId3">
            <a:alphaModFix/>
          </a:blip>
          <a:srcRect l="18148" r="18148"/>
          <a:stretch/>
        </p:blipFill>
        <p:spPr>
          <a:xfrm>
            <a:off x="6463960" y="1352165"/>
            <a:ext cx="2439170" cy="2439170"/>
          </a:xfrm>
          <a:prstGeom prst="rect">
            <a:avLst/>
          </a:prstGeom>
          <a:noFill/>
          <a:ln>
            <a:noFill/>
          </a:ln>
        </p:spPr>
      </p:pic>
      <p:pic>
        <p:nvPicPr>
          <p:cNvPr id="6" name="Shape 318">
            <a:extLst>
              <a:ext uri="{FF2B5EF4-FFF2-40B4-BE49-F238E27FC236}">
                <a16:creationId xmlns:a16="http://schemas.microsoft.com/office/drawing/2014/main" id="{5CD5CFDE-1371-4EE6-B2FB-7ED9FFB0ADF6}"/>
              </a:ext>
            </a:extLst>
          </p:cNvPr>
          <p:cNvPicPr preferRelativeResize="0"/>
          <p:nvPr/>
        </p:nvPicPr>
        <p:blipFill rotWithShape="1">
          <a:blip r:embed="rId4">
            <a:alphaModFix/>
          </a:blip>
          <a:srcRect l="30190" r="12798"/>
          <a:stretch/>
        </p:blipFill>
        <p:spPr>
          <a:xfrm>
            <a:off x="3370879" y="1352165"/>
            <a:ext cx="2439170" cy="2439170"/>
          </a:xfrm>
          <a:prstGeom prst="rect">
            <a:avLst/>
          </a:prstGeom>
          <a:noFill/>
          <a:ln>
            <a:noFill/>
          </a:ln>
        </p:spPr>
      </p:pic>
      <p:sp>
        <p:nvSpPr>
          <p:cNvPr id="7" name="Shape 319">
            <a:extLst>
              <a:ext uri="{FF2B5EF4-FFF2-40B4-BE49-F238E27FC236}">
                <a16:creationId xmlns:a16="http://schemas.microsoft.com/office/drawing/2014/main" id="{49309D37-9CF6-42B1-BA42-E0F9F126B220}"/>
              </a:ext>
            </a:extLst>
          </p:cNvPr>
          <p:cNvSpPr txBox="1"/>
          <p:nvPr/>
        </p:nvSpPr>
        <p:spPr>
          <a:xfrm>
            <a:off x="3676064" y="764514"/>
            <a:ext cx="1828800" cy="6936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latin typeface="Calibri" panose="020F0502020204030204" pitchFamily="34" charset="0"/>
                <a:cs typeface="Calibri" panose="020F0502020204030204" pitchFamily="34" charset="0"/>
              </a:rPr>
              <a:t>VELOCITY</a:t>
            </a:r>
            <a:endParaRPr sz="3000" dirty="0">
              <a:latin typeface="Calibri" panose="020F0502020204030204" pitchFamily="34" charset="0"/>
              <a:cs typeface="Calibri" panose="020F0502020204030204" pitchFamily="34" charset="0"/>
            </a:endParaRPr>
          </a:p>
        </p:txBody>
      </p:sp>
      <p:sp>
        <p:nvSpPr>
          <p:cNvPr id="8" name="Shape 320">
            <a:extLst>
              <a:ext uri="{FF2B5EF4-FFF2-40B4-BE49-F238E27FC236}">
                <a16:creationId xmlns:a16="http://schemas.microsoft.com/office/drawing/2014/main" id="{8805DFC1-07DB-4A2B-A9C6-F3B051590F59}"/>
              </a:ext>
            </a:extLst>
          </p:cNvPr>
          <p:cNvSpPr txBox="1"/>
          <p:nvPr/>
        </p:nvSpPr>
        <p:spPr>
          <a:xfrm>
            <a:off x="6898795" y="764514"/>
            <a:ext cx="1569500" cy="6936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latin typeface="Calibri" panose="020F0502020204030204" pitchFamily="34" charset="0"/>
                <a:cs typeface="Calibri" panose="020F0502020204030204" pitchFamily="34" charset="0"/>
              </a:rPr>
              <a:t>VARIETY</a:t>
            </a:r>
            <a:endParaRPr sz="3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1F8FC92-A921-4A10-A77E-ED6EB66D4B37}"/>
              </a:ext>
            </a:extLst>
          </p:cNvPr>
          <p:cNvSpPr txBox="1"/>
          <p:nvPr/>
        </p:nvSpPr>
        <p:spPr>
          <a:xfrm>
            <a:off x="1006763" y="4009077"/>
            <a:ext cx="7130474" cy="861774"/>
          </a:xfrm>
          <a:prstGeom prst="rect">
            <a:avLst/>
          </a:prstGeom>
          <a:noFill/>
        </p:spPr>
        <p:txBody>
          <a:bodyPr wrap="square" rtlCol="0">
            <a:spAutoFit/>
          </a:bodyPr>
          <a:lstStyle/>
          <a:p>
            <a:pPr algn="ctr"/>
            <a:r>
              <a:rPr lang="en-US" sz="1000" dirty="0">
                <a:solidFill>
                  <a:schemeClr val="tx2"/>
                </a:solidFill>
              </a:rPr>
              <a:t>Source: https://upload.wikimedia.org/wikipedia/commons/thumb/4/4b/Long_Room_Interior%2C_Trinity_College_Dublin%2C_Ireland_-_Diliff.jpg/794px-Long_Room_Interior%2C_Trinity_College_Dublin%2C_Ireland_-_Diliff.jpg; </a:t>
            </a:r>
          </a:p>
          <a:p>
            <a:pPr algn="ctr"/>
            <a:r>
              <a:rPr lang="en-US" sz="1000" dirty="0">
                <a:solidFill>
                  <a:schemeClr val="tx2"/>
                </a:solidFill>
              </a:rPr>
              <a:t>https://sciencing.com/how-fast-does-cheetah-run-4577113.html;</a:t>
            </a:r>
          </a:p>
          <a:p>
            <a:pPr algn="ctr"/>
            <a:r>
              <a:rPr lang="en-US" sz="1000" dirty="0">
                <a:solidFill>
                  <a:schemeClr val="tx2"/>
                </a:solidFill>
              </a:rPr>
              <a:t>http://liwli.com/seven-secrets-maintaining-healthy-diet/</a:t>
            </a:r>
          </a:p>
        </p:txBody>
      </p:sp>
    </p:spTree>
    <p:extLst>
      <p:ext uri="{BB962C8B-B14F-4D97-AF65-F5344CB8AC3E}">
        <p14:creationId xmlns:p14="http://schemas.microsoft.com/office/powerpoint/2010/main" val="103533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E41E47-0A4E-441B-AA75-2ABB1F5B0442}"/>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43</a:t>
            </a:fld>
            <a:endParaRPr lang="en-US" sz="1200" dirty="0">
              <a:solidFill>
                <a:srgbClr val="888888"/>
              </a:solidFill>
            </a:endParaRPr>
          </a:p>
        </p:txBody>
      </p:sp>
      <p:pic>
        <p:nvPicPr>
          <p:cNvPr id="3" name="Shape 332">
            <a:extLst>
              <a:ext uri="{FF2B5EF4-FFF2-40B4-BE49-F238E27FC236}">
                <a16:creationId xmlns:a16="http://schemas.microsoft.com/office/drawing/2014/main" id="{6E1544BA-F932-4FA1-8ED1-4C788A96F478}"/>
              </a:ext>
            </a:extLst>
          </p:cNvPr>
          <p:cNvPicPr preferRelativeResize="0"/>
          <p:nvPr/>
        </p:nvPicPr>
        <p:blipFill rotWithShape="1">
          <a:blip r:embed="rId2">
            <a:alphaModFix/>
          </a:blip>
          <a:srcRect l="22133" r="22133"/>
          <a:stretch/>
        </p:blipFill>
        <p:spPr>
          <a:xfrm>
            <a:off x="302689" y="1510800"/>
            <a:ext cx="2121900" cy="2121900"/>
          </a:xfrm>
          <a:prstGeom prst="rect">
            <a:avLst/>
          </a:prstGeom>
          <a:noFill/>
          <a:ln>
            <a:noFill/>
          </a:ln>
        </p:spPr>
      </p:pic>
      <p:sp>
        <p:nvSpPr>
          <p:cNvPr id="4" name="Shape 333">
            <a:extLst>
              <a:ext uri="{FF2B5EF4-FFF2-40B4-BE49-F238E27FC236}">
                <a16:creationId xmlns:a16="http://schemas.microsoft.com/office/drawing/2014/main" id="{A3E7C537-7763-4344-97C0-186ADA115DE7}"/>
              </a:ext>
            </a:extLst>
          </p:cNvPr>
          <p:cNvSpPr txBox="1"/>
          <p:nvPr/>
        </p:nvSpPr>
        <p:spPr>
          <a:xfrm>
            <a:off x="412514" y="957263"/>
            <a:ext cx="1902250" cy="7462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latin typeface="Calibri" panose="020F0502020204030204" pitchFamily="34" charset="0"/>
                <a:cs typeface="Calibri" panose="020F0502020204030204" pitchFamily="34" charset="0"/>
              </a:rPr>
              <a:t>VERACITY</a:t>
            </a:r>
            <a:endParaRPr sz="3000" dirty="0">
              <a:latin typeface="Calibri" panose="020F0502020204030204" pitchFamily="34" charset="0"/>
              <a:cs typeface="Calibri" panose="020F0502020204030204" pitchFamily="34" charset="0"/>
            </a:endParaRPr>
          </a:p>
        </p:txBody>
      </p:sp>
      <p:pic>
        <p:nvPicPr>
          <p:cNvPr id="5" name="Shape 334">
            <a:extLst>
              <a:ext uri="{FF2B5EF4-FFF2-40B4-BE49-F238E27FC236}">
                <a16:creationId xmlns:a16="http://schemas.microsoft.com/office/drawing/2014/main" id="{868CFB02-0A4B-46EB-A006-AEE6FF179C2E}"/>
              </a:ext>
            </a:extLst>
          </p:cNvPr>
          <p:cNvPicPr preferRelativeResize="0"/>
          <p:nvPr/>
        </p:nvPicPr>
        <p:blipFill rotWithShape="1">
          <a:blip r:embed="rId3">
            <a:alphaModFix/>
          </a:blip>
          <a:srcRect l="8621" r="8621"/>
          <a:stretch/>
        </p:blipFill>
        <p:spPr>
          <a:xfrm>
            <a:off x="6719411" y="1510800"/>
            <a:ext cx="2121900" cy="2121900"/>
          </a:xfrm>
          <a:prstGeom prst="rect">
            <a:avLst/>
          </a:prstGeom>
          <a:noFill/>
          <a:ln>
            <a:noFill/>
          </a:ln>
        </p:spPr>
      </p:pic>
      <p:sp>
        <p:nvSpPr>
          <p:cNvPr id="6" name="Shape 335">
            <a:extLst>
              <a:ext uri="{FF2B5EF4-FFF2-40B4-BE49-F238E27FC236}">
                <a16:creationId xmlns:a16="http://schemas.microsoft.com/office/drawing/2014/main" id="{55534561-B448-4676-BBF6-6173FAEDD4E5}"/>
              </a:ext>
            </a:extLst>
          </p:cNvPr>
          <p:cNvSpPr txBox="1"/>
          <p:nvPr/>
        </p:nvSpPr>
        <p:spPr>
          <a:xfrm>
            <a:off x="7170761" y="947738"/>
            <a:ext cx="1219200" cy="6174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latin typeface="Calibri" panose="020F0502020204030204" pitchFamily="34" charset="0"/>
                <a:cs typeface="Calibri" panose="020F0502020204030204" pitchFamily="34" charset="0"/>
              </a:rPr>
              <a:t>VALUE</a:t>
            </a:r>
            <a:endParaRPr sz="3000" dirty="0">
              <a:latin typeface="Calibri" panose="020F0502020204030204" pitchFamily="34" charset="0"/>
              <a:cs typeface="Calibri" panose="020F0502020204030204" pitchFamily="34" charset="0"/>
            </a:endParaRPr>
          </a:p>
        </p:txBody>
      </p:sp>
      <p:pic>
        <p:nvPicPr>
          <p:cNvPr id="7" name="Shape 336">
            <a:extLst>
              <a:ext uri="{FF2B5EF4-FFF2-40B4-BE49-F238E27FC236}">
                <a16:creationId xmlns:a16="http://schemas.microsoft.com/office/drawing/2014/main" id="{4496A171-1BE2-4408-B21B-809DEE2CAB1E}"/>
              </a:ext>
            </a:extLst>
          </p:cNvPr>
          <p:cNvPicPr preferRelativeResize="0"/>
          <p:nvPr/>
        </p:nvPicPr>
        <p:blipFill rotWithShape="1">
          <a:blip r:embed="rId4">
            <a:alphaModFix/>
          </a:blip>
          <a:srcRect l="9726" r="9726"/>
          <a:stretch/>
        </p:blipFill>
        <p:spPr>
          <a:xfrm>
            <a:off x="3511050" y="1510800"/>
            <a:ext cx="2121900" cy="2121900"/>
          </a:xfrm>
          <a:prstGeom prst="rect">
            <a:avLst/>
          </a:prstGeom>
          <a:noFill/>
          <a:ln>
            <a:noFill/>
          </a:ln>
        </p:spPr>
      </p:pic>
      <p:sp>
        <p:nvSpPr>
          <p:cNvPr id="8" name="Shape 337">
            <a:extLst>
              <a:ext uri="{FF2B5EF4-FFF2-40B4-BE49-F238E27FC236}">
                <a16:creationId xmlns:a16="http://schemas.microsoft.com/office/drawing/2014/main" id="{54CDAF53-845F-4C1A-83EF-0D09759EE41D}"/>
              </a:ext>
            </a:extLst>
          </p:cNvPr>
          <p:cNvSpPr txBox="1"/>
          <p:nvPr/>
        </p:nvSpPr>
        <p:spPr>
          <a:xfrm>
            <a:off x="3511050" y="947738"/>
            <a:ext cx="2123550" cy="6936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latin typeface="Calibri" panose="020F0502020204030204" pitchFamily="34" charset="0"/>
                <a:cs typeface="Calibri" panose="020F0502020204030204" pitchFamily="34" charset="0"/>
              </a:rPr>
              <a:t>VOLATILITY</a:t>
            </a:r>
            <a:endParaRPr sz="3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FE907C6-4951-4E8C-A947-213010C55A1A}"/>
              </a:ext>
            </a:extLst>
          </p:cNvPr>
          <p:cNvSpPr txBox="1"/>
          <p:nvPr/>
        </p:nvSpPr>
        <p:spPr>
          <a:xfrm>
            <a:off x="1006763" y="4009077"/>
            <a:ext cx="7130474" cy="553998"/>
          </a:xfrm>
          <a:prstGeom prst="rect">
            <a:avLst/>
          </a:prstGeom>
          <a:noFill/>
        </p:spPr>
        <p:txBody>
          <a:bodyPr wrap="square" rtlCol="0">
            <a:spAutoFit/>
          </a:bodyPr>
          <a:lstStyle/>
          <a:p>
            <a:pPr algn="ctr"/>
            <a:r>
              <a:rPr lang="en-US" sz="1000" dirty="0">
                <a:solidFill>
                  <a:schemeClr val="tx2"/>
                </a:solidFill>
              </a:rPr>
              <a:t>Source: https://www.york.ac.uk/research/themes/clutter-heritage/;</a:t>
            </a:r>
          </a:p>
          <a:p>
            <a:pPr algn="ctr"/>
            <a:r>
              <a:rPr lang="en-US" sz="1000" dirty="0">
                <a:solidFill>
                  <a:schemeClr val="tx2"/>
                </a:solidFill>
              </a:rPr>
              <a:t>https://www.eastbaytimes.com/2017/08/16/get-ready-for-railblazer-the-new-roller-coaster-at-great-america/</a:t>
            </a:r>
          </a:p>
          <a:p>
            <a:pPr algn="ctr"/>
            <a:r>
              <a:rPr lang="en-US" sz="1000" dirty="0">
                <a:solidFill>
                  <a:schemeClr val="tx2"/>
                </a:solidFill>
              </a:rPr>
              <a:t>https://pando.com/2014/02/26/fortune-500-companies-receive-63-billion-in-subsidies/</a:t>
            </a:r>
          </a:p>
        </p:txBody>
      </p:sp>
    </p:spTree>
    <p:extLst>
      <p:ext uri="{BB962C8B-B14F-4D97-AF65-F5344CB8AC3E}">
        <p14:creationId xmlns:p14="http://schemas.microsoft.com/office/powerpoint/2010/main" val="276850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2F9E2-8FBF-4FBB-9752-B5FA4938A6B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44</a:t>
            </a:fld>
            <a:endParaRPr lang="en-US" sz="1200" dirty="0">
              <a:solidFill>
                <a:srgbClr val="888888"/>
              </a:solidFill>
            </a:endParaRPr>
          </a:p>
        </p:txBody>
      </p:sp>
      <p:pic>
        <p:nvPicPr>
          <p:cNvPr id="3" name="Shape 349">
            <a:extLst>
              <a:ext uri="{FF2B5EF4-FFF2-40B4-BE49-F238E27FC236}">
                <a16:creationId xmlns:a16="http://schemas.microsoft.com/office/drawing/2014/main" id="{46ADC3A1-C95F-43BC-80B3-32772080BB86}"/>
              </a:ext>
            </a:extLst>
          </p:cNvPr>
          <p:cNvPicPr preferRelativeResize="0"/>
          <p:nvPr/>
        </p:nvPicPr>
        <p:blipFill>
          <a:blip r:embed="rId2">
            <a:alphaModFix/>
          </a:blip>
          <a:stretch>
            <a:fillRect/>
          </a:stretch>
        </p:blipFill>
        <p:spPr>
          <a:xfrm>
            <a:off x="3223491" y="175697"/>
            <a:ext cx="2697018" cy="4374298"/>
          </a:xfrm>
          <a:prstGeom prst="rect">
            <a:avLst/>
          </a:prstGeom>
          <a:noFill/>
          <a:ln>
            <a:noFill/>
          </a:ln>
        </p:spPr>
      </p:pic>
      <p:sp>
        <p:nvSpPr>
          <p:cNvPr id="4" name="Rectangle 3">
            <a:extLst>
              <a:ext uri="{FF2B5EF4-FFF2-40B4-BE49-F238E27FC236}">
                <a16:creationId xmlns:a16="http://schemas.microsoft.com/office/drawing/2014/main" id="{292166AF-3379-4248-8D21-9C0CE3F63EB3}"/>
              </a:ext>
            </a:extLst>
          </p:cNvPr>
          <p:cNvSpPr/>
          <p:nvPr/>
        </p:nvSpPr>
        <p:spPr>
          <a:xfrm>
            <a:off x="1767388" y="2110085"/>
            <a:ext cx="560922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reflection blurRad="6350" stA="53000" endA="300" endPos="35500" dir="5400000" sy="-90000" algn="bl" rotWithShape="0"/>
                </a:effectLst>
              </a:rPr>
              <a:t>…and </a:t>
            </a:r>
            <a:r>
              <a:rPr lang="en-US" sz="5400" b="0" i="1" cap="none" spc="0" dirty="0">
                <a:ln w="0"/>
                <a:solidFill>
                  <a:schemeClr val="accent1"/>
                </a:solidFill>
                <a:effectLst>
                  <a:reflection blurRad="6350" stA="53000" endA="300" endPos="35500" dir="5400000" sy="-90000" algn="bl" rotWithShape="0"/>
                </a:effectLst>
              </a:rPr>
              <a:t>SO</a:t>
            </a:r>
            <a:r>
              <a:rPr lang="en-US" sz="5400" b="0" cap="none" spc="0" dirty="0">
                <a:ln w="0"/>
                <a:solidFill>
                  <a:schemeClr val="accent1"/>
                </a:solidFill>
                <a:effectLst>
                  <a:reflection blurRad="6350" stA="53000" endA="300" endPos="35500" dir="5400000" sy="-90000" algn="bl" rotWithShape="0"/>
                </a:effectLst>
              </a:rPr>
              <a:t> Vogue!</a:t>
            </a:r>
          </a:p>
        </p:txBody>
      </p:sp>
      <p:sp>
        <p:nvSpPr>
          <p:cNvPr id="5" name="TextBox 4">
            <a:extLst>
              <a:ext uri="{FF2B5EF4-FFF2-40B4-BE49-F238E27FC236}">
                <a16:creationId xmlns:a16="http://schemas.microsoft.com/office/drawing/2014/main" id="{406CF400-8C6A-4D52-87DD-9A8D7FB04EED}"/>
              </a:ext>
            </a:extLst>
          </p:cNvPr>
          <p:cNvSpPr txBox="1"/>
          <p:nvPr/>
        </p:nvSpPr>
        <p:spPr>
          <a:xfrm>
            <a:off x="1006763" y="4587812"/>
            <a:ext cx="7130474" cy="246221"/>
          </a:xfrm>
          <a:prstGeom prst="rect">
            <a:avLst/>
          </a:prstGeom>
          <a:noFill/>
        </p:spPr>
        <p:txBody>
          <a:bodyPr wrap="square" rtlCol="0">
            <a:spAutoFit/>
          </a:bodyPr>
          <a:lstStyle/>
          <a:p>
            <a:pPr algn="ctr"/>
            <a:r>
              <a:rPr lang="en-US" sz="1000" dirty="0">
                <a:solidFill>
                  <a:schemeClr val="tx2"/>
                </a:solidFill>
              </a:rPr>
              <a:t>Source: http://www.simplerman.com/blog/2013/03/30/fashion-can-be-so-weird</a:t>
            </a:r>
          </a:p>
        </p:txBody>
      </p:sp>
    </p:spTree>
    <p:extLst>
      <p:ext uri="{BB962C8B-B14F-4D97-AF65-F5344CB8AC3E}">
        <p14:creationId xmlns:p14="http://schemas.microsoft.com/office/powerpoint/2010/main" val="3972352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AF16E6-B642-4CAC-8E60-CB78A616E777}"/>
              </a:ext>
            </a:extLst>
          </p:cNvPr>
          <p:cNvSpPr>
            <a:spLocks noGrp="1"/>
          </p:cNvSpPr>
          <p:nvPr>
            <p:ph type="body" idx="1"/>
          </p:nvPr>
        </p:nvSpPr>
        <p:spPr/>
        <p:txBody>
          <a:bodyPr/>
          <a:lstStyle/>
          <a:p>
            <a:r>
              <a:rPr lang="en-US" dirty="0"/>
              <a:t>Big Data is inherently unmanageable on localized systems and traditional relational databases</a:t>
            </a:r>
          </a:p>
          <a:p>
            <a:pPr lvl="1"/>
            <a:r>
              <a:rPr lang="en-US" dirty="0"/>
              <a:t>Ingestion, storage, compute, distribution</a:t>
            </a:r>
          </a:p>
          <a:p>
            <a:r>
              <a:rPr lang="en-US" dirty="0"/>
              <a:t>Cloud platforms provide availability, fault tolerance, scalability, and elasticity</a:t>
            </a:r>
          </a:p>
          <a:p>
            <a:pPr lvl="1"/>
            <a:r>
              <a:rPr lang="en-US" dirty="0"/>
              <a:t>Static (on-site) vs. dynamic, distributed storage and compute (i.e. Hadoop and Spark, respectively) </a:t>
            </a:r>
          </a:p>
          <a:p>
            <a:pPr lvl="1"/>
            <a:r>
              <a:rPr lang="en-US" dirty="0"/>
              <a:t>Amazon Web Services (AWS), Google Cloud Platform, Microsoft Azure </a:t>
            </a:r>
          </a:p>
          <a:p>
            <a:r>
              <a:rPr lang="en-US" dirty="0"/>
              <a:t>Machine learning and </a:t>
            </a:r>
            <a:r>
              <a:rPr lang="en-US" i="1" dirty="0"/>
              <a:t>especially</a:t>
            </a:r>
            <a:r>
              <a:rPr lang="en-US" dirty="0"/>
              <a:t> deep learning applications excel with greater amounts of data</a:t>
            </a:r>
          </a:p>
        </p:txBody>
      </p:sp>
      <p:sp>
        <p:nvSpPr>
          <p:cNvPr id="3" name="Text Placeholder 2">
            <a:extLst>
              <a:ext uri="{FF2B5EF4-FFF2-40B4-BE49-F238E27FC236}">
                <a16:creationId xmlns:a16="http://schemas.microsoft.com/office/drawing/2014/main" id="{ADF78AD7-7F14-498C-B362-E4043BF2CC89}"/>
              </a:ext>
            </a:extLst>
          </p:cNvPr>
          <p:cNvSpPr>
            <a:spLocks noGrp="1"/>
          </p:cNvSpPr>
          <p:nvPr>
            <p:ph type="body" idx="2"/>
          </p:nvPr>
        </p:nvSpPr>
        <p:spPr/>
        <p:txBody>
          <a:bodyPr/>
          <a:lstStyle/>
          <a:p>
            <a:r>
              <a:rPr lang="en-US" dirty="0"/>
              <a:t>Big Data in ML/DL</a:t>
            </a:r>
          </a:p>
        </p:txBody>
      </p:sp>
      <p:sp>
        <p:nvSpPr>
          <p:cNvPr id="4" name="Slide Number Placeholder 3">
            <a:extLst>
              <a:ext uri="{FF2B5EF4-FFF2-40B4-BE49-F238E27FC236}">
                <a16:creationId xmlns:a16="http://schemas.microsoft.com/office/drawing/2014/main" id="{0BBADA14-6125-49FC-B852-727B382D26EE}"/>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45</a:t>
            </a:fld>
            <a:endParaRPr lang="en-US" sz="1200" dirty="0">
              <a:solidFill>
                <a:srgbClr val="888888"/>
              </a:solidFill>
            </a:endParaRPr>
          </a:p>
        </p:txBody>
      </p:sp>
    </p:spTree>
    <p:extLst>
      <p:ext uri="{BB962C8B-B14F-4D97-AF65-F5344CB8AC3E}">
        <p14:creationId xmlns:p14="http://schemas.microsoft.com/office/powerpoint/2010/main" val="263086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F63E9D-CC67-4105-87F6-A6444BE0F9C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46</a:t>
            </a:fld>
            <a:endParaRPr lang="en-US" sz="1200" dirty="0">
              <a:solidFill>
                <a:srgbClr val="888888"/>
              </a:solidFill>
            </a:endParaRPr>
          </a:p>
        </p:txBody>
      </p:sp>
      <p:sp>
        <p:nvSpPr>
          <p:cNvPr id="3" name="Text Placeholder 2">
            <a:extLst>
              <a:ext uri="{FF2B5EF4-FFF2-40B4-BE49-F238E27FC236}">
                <a16:creationId xmlns:a16="http://schemas.microsoft.com/office/drawing/2014/main" id="{57A1EAA7-8B19-47D5-AFF2-7C78EEC2CD51}"/>
              </a:ext>
            </a:extLst>
          </p:cNvPr>
          <p:cNvSpPr>
            <a:spLocks noGrp="1"/>
          </p:cNvSpPr>
          <p:nvPr>
            <p:ph type="body" sz="quarter" idx="13"/>
          </p:nvPr>
        </p:nvSpPr>
        <p:spPr/>
        <p:txBody>
          <a:bodyPr>
            <a:normAutofit fontScale="77500" lnSpcReduction="20000"/>
          </a:bodyPr>
          <a:lstStyle/>
          <a:p>
            <a:r>
              <a:rPr lang="en-US" dirty="0"/>
              <a:t>When might having</a:t>
            </a:r>
            <a:r>
              <a:rPr lang="en-US" i="1" dirty="0"/>
              <a:t> “Big Data” not</a:t>
            </a:r>
            <a:r>
              <a:rPr lang="en-US" dirty="0"/>
              <a:t> be enough to succeed with ML/DL?</a:t>
            </a:r>
          </a:p>
        </p:txBody>
      </p:sp>
    </p:spTree>
    <p:extLst>
      <p:ext uri="{BB962C8B-B14F-4D97-AF65-F5344CB8AC3E}">
        <p14:creationId xmlns:p14="http://schemas.microsoft.com/office/powerpoint/2010/main" val="2162054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mtClean="0"/>
              <a:pPr/>
              <a:t>47</a:t>
            </a:fld>
            <a:endParaRPr lang="en-US" dirty="0"/>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nchor="b">
            <a:normAutofit/>
          </a:bodyPr>
          <a:lstStyle/>
          <a:p>
            <a:r>
              <a:rPr lang="en-US" dirty="0"/>
              <a:t>Data Cleansing and EDA</a:t>
            </a:r>
          </a:p>
        </p:txBody>
      </p:sp>
    </p:spTree>
    <p:extLst>
      <p:ext uri="{BB962C8B-B14F-4D97-AF65-F5344CB8AC3E}">
        <p14:creationId xmlns:p14="http://schemas.microsoft.com/office/powerpoint/2010/main" val="847745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room filled with furniture and a book shelf&#10;&#10;Description generated with high confidence">
            <a:extLst>
              <a:ext uri="{FF2B5EF4-FFF2-40B4-BE49-F238E27FC236}">
                <a16:creationId xmlns:a16="http://schemas.microsoft.com/office/drawing/2014/main" id="{85B063A7-544B-4119-A7A0-47D07918E72C}"/>
              </a:ext>
            </a:extLst>
          </p:cNvPr>
          <p:cNvPicPr>
            <a:picLocks noChangeAspect="1"/>
          </p:cNvPicPr>
          <p:nvPr/>
        </p:nvPicPr>
        <p:blipFill>
          <a:blip r:embed="rId2"/>
          <a:stretch>
            <a:fillRect/>
          </a:stretch>
        </p:blipFill>
        <p:spPr>
          <a:xfrm>
            <a:off x="1609725" y="1543050"/>
            <a:ext cx="5924550" cy="2057400"/>
          </a:xfrm>
          <a:prstGeom prst="rect">
            <a:avLst/>
          </a:prstGeom>
        </p:spPr>
      </p:pic>
      <p:sp>
        <p:nvSpPr>
          <p:cNvPr id="11" name="TextBox 10">
            <a:extLst>
              <a:ext uri="{FF2B5EF4-FFF2-40B4-BE49-F238E27FC236}">
                <a16:creationId xmlns:a16="http://schemas.microsoft.com/office/drawing/2014/main" id="{20A473F7-3A63-4506-ACDA-4FAE8A546222}"/>
              </a:ext>
            </a:extLst>
          </p:cNvPr>
          <p:cNvSpPr txBox="1"/>
          <p:nvPr/>
        </p:nvSpPr>
        <p:spPr>
          <a:xfrm>
            <a:off x="3805382" y="277955"/>
            <a:ext cx="1533236"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REALITY</a:t>
            </a:r>
          </a:p>
        </p:txBody>
      </p:sp>
      <p:pic>
        <p:nvPicPr>
          <p:cNvPr id="9" name="Picture 8" descr="A person sitting in front of a computer&#10;&#10;Description generated with high confidence">
            <a:extLst>
              <a:ext uri="{FF2B5EF4-FFF2-40B4-BE49-F238E27FC236}">
                <a16:creationId xmlns:a16="http://schemas.microsoft.com/office/drawing/2014/main" id="{B4B3C6E7-F950-4116-B70A-E74AD57D8662}"/>
              </a:ext>
            </a:extLst>
          </p:cNvPr>
          <p:cNvPicPr>
            <a:picLocks noChangeAspect="1"/>
          </p:cNvPicPr>
          <p:nvPr/>
        </p:nvPicPr>
        <p:blipFill>
          <a:blip r:embed="rId3"/>
          <a:stretch>
            <a:fillRect/>
          </a:stretch>
        </p:blipFill>
        <p:spPr>
          <a:xfrm>
            <a:off x="2476501" y="982334"/>
            <a:ext cx="4190998" cy="3178832"/>
          </a:xfrm>
          <a:prstGeom prst="rect">
            <a:avLst/>
          </a:prstGeom>
        </p:spPr>
      </p:pic>
      <p:sp>
        <p:nvSpPr>
          <p:cNvPr id="2" name="Slide Number Placeholder 1">
            <a:extLst>
              <a:ext uri="{FF2B5EF4-FFF2-40B4-BE49-F238E27FC236}">
                <a16:creationId xmlns:a16="http://schemas.microsoft.com/office/drawing/2014/main" id="{6846FE1C-A506-4F5B-88A8-7D99EEEB782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48</a:t>
            </a:fld>
            <a:endParaRPr lang="en-US" sz="1200" dirty="0">
              <a:solidFill>
                <a:srgbClr val="888888"/>
              </a:solidFill>
            </a:endParaRPr>
          </a:p>
        </p:txBody>
      </p:sp>
      <p:sp>
        <p:nvSpPr>
          <p:cNvPr id="3" name="TextBox 2">
            <a:extLst>
              <a:ext uri="{FF2B5EF4-FFF2-40B4-BE49-F238E27FC236}">
                <a16:creationId xmlns:a16="http://schemas.microsoft.com/office/drawing/2014/main" id="{94CEF97D-312D-4FF9-BD3E-52FAAB049DD9}"/>
              </a:ext>
            </a:extLst>
          </p:cNvPr>
          <p:cNvSpPr txBox="1"/>
          <p:nvPr/>
        </p:nvSpPr>
        <p:spPr>
          <a:xfrm>
            <a:off x="0" y="4435707"/>
            <a:ext cx="9143999" cy="553998"/>
          </a:xfrm>
          <a:prstGeom prst="rect">
            <a:avLst/>
          </a:prstGeom>
          <a:noFill/>
        </p:spPr>
        <p:txBody>
          <a:bodyPr wrap="square" rtlCol="0">
            <a:spAutoFit/>
          </a:bodyPr>
          <a:lstStyle/>
          <a:p>
            <a:pPr algn="ctr"/>
            <a:r>
              <a:rPr lang="en-US" sz="1000" dirty="0">
                <a:solidFill>
                  <a:schemeClr val="tx2"/>
                </a:solidFill>
              </a:rPr>
              <a:t>Source: http://www.bristol-business.net/wp-content/uploads/2016/05/IMG_3040.jpg; http://www.onter.net/cinema/jones_b.jpg;</a:t>
            </a:r>
          </a:p>
          <a:p>
            <a:pPr algn="ctr"/>
            <a:r>
              <a:rPr lang="en-US" sz="1000" dirty="0">
                <a:solidFill>
                  <a:schemeClr val="tx2"/>
                </a:solidFill>
              </a:rPr>
              <a:t>http://www.fvi.edu/wp-content/uploads/2017/07/super-computer-nerd.jpg;</a:t>
            </a:r>
          </a:p>
          <a:p>
            <a:pPr algn="ctr"/>
            <a:r>
              <a:rPr lang="en-US" sz="1000" dirty="0">
                <a:solidFill>
                  <a:schemeClr val="tx2"/>
                </a:solidFill>
              </a:rPr>
              <a:t>http://www.evetahmincioglu.com/web/blog/wp-content/uploads/2009/09/mess.jpg</a:t>
            </a:r>
          </a:p>
        </p:txBody>
      </p:sp>
      <p:pic>
        <p:nvPicPr>
          <p:cNvPr id="5" name="Picture 4" descr="A picture containing ground, person&#10;&#10;Description generated with high confidence">
            <a:extLst>
              <a:ext uri="{FF2B5EF4-FFF2-40B4-BE49-F238E27FC236}">
                <a16:creationId xmlns:a16="http://schemas.microsoft.com/office/drawing/2014/main" id="{731053E2-2C2A-4C32-B6A1-61739C937738}"/>
              </a:ext>
            </a:extLst>
          </p:cNvPr>
          <p:cNvPicPr>
            <a:picLocks noChangeAspect="1"/>
          </p:cNvPicPr>
          <p:nvPr/>
        </p:nvPicPr>
        <p:blipFill rotWithShape="1">
          <a:blip r:embed="rId4"/>
          <a:srcRect l="19615" t="376" r="37859" b="-376"/>
          <a:stretch/>
        </p:blipFill>
        <p:spPr>
          <a:xfrm>
            <a:off x="3000375" y="1000125"/>
            <a:ext cx="3143250" cy="3143250"/>
          </a:xfrm>
          <a:prstGeom prst="rect">
            <a:avLst/>
          </a:prstGeom>
        </p:spPr>
      </p:pic>
      <p:sp>
        <p:nvSpPr>
          <p:cNvPr id="10" name="TextBox 9">
            <a:extLst>
              <a:ext uri="{FF2B5EF4-FFF2-40B4-BE49-F238E27FC236}">
                <a16:creationId xmlns:a16="http://schemas.microsoft.com/office/drawing/2014/main" id="{8D697BEA-3D9C-4773-8FF7-8AFEC5F61170}"/>
              </a:ext>
            </a:extLst>
          </p:cNvPr>
          <p:cNvSpPr txBox="1"/>
          <p:nvPr/>
        </p:nvSpPr>
        <p:spPr>
          <a:xfrm>
            <a:off x="3805382" y="277955"/>
            <a:ext cx="153323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FANTASY</a:t>
            </a:r>
          </a:p>
        </p:txBody>
      </p:sp>
      <p:pic>
        <p:nvPicPr>
          <p:cNvPr id="12" name="Picture 11">
            <a:extLst>
              <a:ext uri="{FF2B5EF4-FFF2-40B4-BE49-F238E27FC236}">
                <a16:creationId xmlns:a16="http://schemas.microsoft.com/office/drawing/2014/main" id="{AF012E1A-6F06-438E-B028-4966475EF971}"/>
              </a:ext>
            </a:extLst>
          </p:cNvPr>
          <p:cNvPicPr>
            <a:picLocks noChangeAspect="1"/>
          </p:cNvPicPr>
          <p:nvPr/>
        </p:nvPicPr>
        <p:blipFill>
          <a:blip r:embed="rId5"/>
          <a:stretch>
            <a:fillRect/>
          </a:stretch>
        </p:blipFill>
        <p:spPr>
          <a:xfrm>
            <a:off x="2053647" y="892848"/>
            <a:ext cx="5036706" cy="3357804"/>
          </a:xfrm>
          <a:prstGeom prst="rect">
            <a:avLst/>
          </a:prstGeom>
        </p:spPr>
      </p:pic>
    </p:spTree>
    <p:extLst>
      <p:ext uri="{BB962C8B-B14F-4D97-AF65-F5344CB8AC3E}">
        <p14:creationId xmlns:p14="http://schemas.microsoft.com/office/powerpoint/2010/main" val="22918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3"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xit" presetSubtype="0" fill="hold" grpId="0" nodeType="with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xit" presetSubtype="0" fill="hold" grpId="1"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2"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xit" presetSubtype="0" fill="hold" grpId="2" nodeType="withEffect">
                                  <p:stCondLst>
                                    <p:cond delay="0"/>
                                  </p:stCondLst>
                                  <p:childTnLst>
                                    <p:animEffect transition="out" filter="fade">
                                      <p:cBhvr>
                                        <p:cTn id="48" dur="500"/>
                                        <p:tgtEl>
                                          <p:spTgt spid="10"/>
                                        </p:tgtEl>
                                      </p:cBhvr>
                                    </p:animEffect>
                                    <p:set>
                                      <p:cBhvr>
                                        <p:cTn id="49" dur="1" fill="hold">
                                          <p:stCondLst>
                                            <p:cond delay="499"/>
                                          </p:stCondLst>
                                        </p:cTn>
                                        <p:tgtEl>
                                          <p:spTgt spid="1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0" grpId="0" animBg="1"/>
      <p:bldP spid="10" grpId="1" animBg="1"/>
      <p:bldP spid="10" grpId="2" animBg="1"/>
      <p:bldP spid="10" grpId="3"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Down 8">
            <a:extLst>
              <a:ext uri="{FF2B5EF4-FFF2-40B4-BE49-F238E27FC236}">
                <a16:creationId xmlns:a16="http://schemas.microsoft.com/office/drawing/2014/main" id="{9CFD8A90-CC04-4532-94FA-026CC1F75D82}"/>
              </a:ext>
            </a:extLst>
          </p:cNvPr>
          <p:cNvSpPr/>
          <p:nvPr/>
        </p:nvSpPr>
        <p:spPr>
          <a:xfrm rot="10800000">
            <a:off x="5394036" y="1588654"/>
            <a:ext cx="1514764" cy="1954727"/>
          </a:xfrm>
          <a:prstGeom prst="downArrow">
            <a:avLst>
              <a:gd name="adj1" fmla="val 50000"/>
              <a:gd name="adj2" fmla="val 15854"/>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743BC3B-1121-4DF3-A244-D02B53A8532E}"/>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49</a:t>
            </a:fld>
            <a:endParaRPr lang="en-US" sz="1200" dirty="0">
              <a:solidFill>
                <a:srgbClr val="888888"/>
              </a:solidFill>
            </a:endParaRPr>
          </a:p>
        </p:txBody>
      </p:sp>
      <p:sp>
        <p:nvSpPr>
          <p:cNvPr id="3" name="TextBox 2">
            <a:extLst>
              <a:ext uri="{FF2B5EF4-FFF2-40B4-BE49-F238E27FC236}">
                <a16:creationId xmlns:a16="http://schemas.microsoft.com/office/drawing/2014/main" id="{37DE48EC-188B-4CA6-AD74-AD7E1D675430}"/>
              </a:ext>
            </a:extLst>
          </p:cNvPr>
          <p:cNvSpPr txBox="1"/>
          <p:nvPr/>
        </p:nvSpPr>
        <p:spPr>
          <a:xfrm>
            <a:off x="2235200" y="3665264"/>
            <a:ext cx="4673600" cy="7694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400" b="1" dirty="0">
                <a:latin typeface="Calibri" panose="020F0502020204030204" pitchFamily="34" charset="0"/>
                <a:cs typeface="Calibri" panose="020F0502020204030204" pitchFamily="34" charset="0"/>
              </a:rPr>
              <a:t>ANALYZATION</a:t>
            </a:r>
          </a:p>
        </p:txBody>
      </p:sp>
      <p:sp>
        <p:nvSpPr>
          <p:cNvPr id="4" name="TextBox 3">
            <a:extLst>
              <a:ext uri="{FF2B5EF4-FFF2-40B4-BE49-F238E27FC236}">
                <a16:creationId xmlns:a16="http://schemas.microsoft.com/office/drawing/2014/main" id="{5CFAF441-77AA-4FA9-90B4-363587E28851}"/>
              </a:ext>
            </a:extLst>
          </p:cNvPr>
          <p:cNvSpPr txBox="1"/>
          <p:nvPr/>
        </p:nvSpPr>
        <p:spPr>
          <a:xfrm>
            <a:off x="2235200" y="708794"/>
            <a:ext cx="4673600" cy="76944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4400" b="1" dirty="0">
                <a:latin typeface="Calibri" panose="020F0502020204030204" pitchFamily="34" charset="0"/>
                <a:cs typeface="Calibri" panose="020F0502020204030204" pitchFamily="34" charset="0"/>
              </a:rPr>
              <a:t>EXPLORATION</a:t>
            </a:r>
          </a:p>
        </p:txBody>
      </p:sp>
      <p:sp>
        <p:nvSpPr>
          <p:cNvPr id="5" name="TextBox 4">
            <a:extLst>
              <a:ext uri="{FF2B5EF4-FFF2-40B4-BE49-F238E27FC236}">
                <a16:creationId xmlns:a16="http://schemas.microsoft.com/office/drawing/2014/main" id="{859EEB03-B360-4DFE-A85B-7D80F1E10C22}"/>
              </a:ext>
            </a:extLst>
          </p:cNvPr>
          <p:cNvSpPr txBox="1"/>
          <p:nvPr/>
        </p:nvSpPr>
        <p:spPr>
          <a:xfrm>
            <a:off x="2235200" y="2187029"/>
            <a:ext cx="4673600" cy="76944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4400" b="1" dirty="0">
                <a:latin typeface="Calibri" panose="020F0502020204030204" pitchFamily="34" charset="0"/>
                <a:cs typeface="Calibri" panose="020F0502020204030204" pitchFamily="34" charset="0"/>
              </a:rPr>
              <a:t>PREPARATION</a:t>
            </a:r>
          </a:p>
        </p:txBody>
      </p:sp>
      <p:sp>
        <p:nvSpPr>
          <p:cNvPr id="6" name="Arrow: Down 5">
            <a:extLst>
              <a:ext uri="{FF2B5EF4-FFF2-40B4-BE49-F238E27FC236}">
                <a16:creationId xmlns:a16="http://schemas.microsoft.com/office/drawing/2014/main" id="{12DEBEBC-0D88-4D2F-9137-1098D30E1AC8}"/>
              </a:ext>
            </a:extLst>
          </p:cNvPr>
          <p:cNvSpPr/>
          <p:nvPr/>
        </p:nvSpPr>
        <p:spPr>
          <a:xfrm>
            <a:off x="2235200" y="1588655"/>
            <a:ext cx="1514764" cy="47105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 name="Arrow: Down 6">
            <a:extLst>
              <a:ext uri="{FF2B5EF4-FFF2-40B4-BE49-F238E27FC236}">
                <a16:creationId xmlns:a16="http://schemas.microsoft.com/office/drawing/2014/main" id="{0C27FC3D-8E9C-49D5-8F1F-C83FBD98013D}"/>
              </a:ext>
            </a:extLst>
          </p:cNvPr>
          <p:cNvSpPr/>
          <p:nvPr/>
        </p:nvSpPr>
        <p:spPr>
          <a:xfrm>
            <a:off x="2235200" y="3072328"/>
            <a:ext cx="1514764" cy="47105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8" name="Arrow: Down 7">
            <a:extLst>
              <a:ext uri="{FF2B5EF4-FFF2-40B4-BE49-F238E27FC236}">
                <a16:creationId xmlns:a16="http://schemas.microsoft.com/office/drawing/2014/main" id="{BC54196E-570D-421F-A621-273C8391E267}"/>
              </a:ext>
            </a:extLst>
          </p:cNvPr>
          <p:cNvSpPr/>
          <p:nvPr/>
        </p:nvSpPr>
        <p:spPr>
          <a:xfrm rot="10800000">
            <a:off x="3814618" y="1588655"/>
            <a:ext cx="1514764" cy="47105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2677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BF640F-26B0-49A8-9EA5-500422297D0A}"/>
              </a:ext>
            </a:extLst>
          </p:cNvPr>
          <p:cNvSpPr>
            <a:spLocks noGrp="1"/>
          </p:cNvSpPr>
          <p:nvPr>
            <p:ph type="body" idx="1"/>
          </p:nvPr>
        </p:nvSpPr>
        <p:spPr/>
        <p:txBody>
          <a:bodyPr/>
          <a:lstStyle/>
          <a:p>
            <a:r>
              <a:rPr lang="en-US" dirty="0"/>
              <a:t>Course is 2 days – </a:t>
            </a:r>
            <a:r>
              <a:rPr lang="en-US" b="1" dirty="0"/>
              <a:t>Please show up on time or you will be counted absent!</a:t>
            </a:r>
          </a:p>
          <a:p>
            <a:r>
              <a:rPr lang="en-US" dirty="0"/>
              <a:t>One hour lunch break</a:t>
            </a:r>
          </a:p>
          <a:p>
            <a:r>
              <a:rPr lang="en-US" dirty="0"/>
              <a:t>Two 15 minute breaks</a:t>
            </a:r>
          </a:p>
          <a:p>
            <a:pPr lvl="1"/>
            <a:r>
              <a:rPr lang="en-US" dirty="0"/>
              <a:t>Feel free to leave for important phone calls or bathroom emergencies!</a:t>
            </a:r>
          </a:p>
          <a:p>
            <a:r>
              <a:rPr lang="en-US" dirty="0"/>
              <a:t>Silence phones</a:t>
            </a:r>
          </a:p>
          <a:p>
            <a:r>
              <a:rPr lang="en-US" dirty="0"/>
              <a:t>Bring laptops for labs</a:t>
            </a:r>
          </a:p>
          <a:p>
            <a:pPr lvl="1"/>
            <a:r>
              <a:rPr lang="en-US" dirty="0"/>
              <a:t>Labs are administered in Google </a:t>
            </a:r>
            <a:r>
              <a:rPr lang="en-US" dirty="0" err="1"/>
              <a:t>Colaboratory</a:t>
            </a:r>
            <a:r>
              <a:rPr lang="en-US" dirty="0"/>
              <a:t> with Jupyter Notebooks</a:t>
            </a:r>
          </a:p>
          <a:p>
            <a:pPr lvl="1"/>
            <a:r>
              <a:rPr lang="en-US" dirty="0"/>
              <a:t>You will need a Google account AND Chrome to run labs</a:t>
            </a:r>
          </a:p>
          <a:p>
            <a:pPr lvl="1"/>
            <a:r>
              <a:rPr lang="en-US" dirty="0"/>
              <a:t>No software or virtual machine downloads required!</a:t>
            </a:r>
          </a:p>
          <a:p>
            <a:endParaRPr lang="en-US" dirty="0"/>
          </a:p>
        </p:txBody>
      </p:sp>
      <p:sp>
        <p:nvSpPr>
          <p:cNvPr id="3" name="Text Placeholder 2">
            <a:extLst>
              <a:ext uri="{FF2B5EF4-FFF2-40B4-BE49-F238E27FC236}">
                <a16:creationId xmlns:a16="http://schemas.microsoft.com/office/drawing/2014/main" id="{A42623A2-0C41-4CB1-883A-3503E7FB846B}"/>
              </a:ext>
            </a:extLst>
          </p:cNvPr>
          <p:cNvSpPr>
            <a:spLocks noGrp="1"/>
          </p:cNvSpPr>
          <p:nvPr>
            <p:ph type="body" idx="2"/>
          </p:nvPr>
        </p:nvSpPr>
        <p:spPr/>
        <p:txBody>
          <a:bodyPr/>
          <a:lstStyle/>
          <a:p>
            <a:r>
              <a:rPr lang="en-US" dirty="0"/>
              <a:t>Before we get started…</a:t>
            </a:r>
          </a:p>
        </p:txBody>
      </p:sp>
      <p:sp>
        <p:nvSpPr>
          <p:cNvPr id="4" name="Slide Number Placeholder 3">
            <a:extLst>
              <a:ext uri="{FF2B5EF4-FFF2-40B4-BE49-F238E27FC236}">
                <a16:creationId xmlns:a16="http://schemas.microsoft.com/office/drawing/2014/main" id="{820E83AA-0F19-40B2-B0A1-665BC8E2794C}"/>
              </a:ext>
            </a:extLst>
          </p:cNvPr>
          <p:cNvSpPr>
            <a:spLocks noGrp="1"/>
          </p:cNvSpPr>
          <p:nvPr>
            <p:ph type="sldNum" idx="12"/>
          </p:nvPr>
        </p:nvSpPr>
        <p:spPr/>
        <p:txBody>
          <a:body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3580207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6CCC9E-2213-4D4E-934F-07308882D557}"/>
              </a:ext>
            </a:extLst>
          </p:cNvPr>
          <p:cNvSpPr>
            <a:spLocks noGrp="1"/>
          </p:cNvSpPr>
          <p:nvPr>
            <p:ph type="body" idx="2"/>
          </p:nvPr>
        </p:nvSpPr>
        <p:spPr/>
        <p:txBody>
          <a:bodyPr/>
          <a:lstStyle/>
          <a:p>
            <a:r>
              <a:rPr lang="en-US" dirty="0"/>
              <a:t>What makes data </a:t>
            </a:r>
            <a:r>
              <a:rPr lang="en-US" i="1" dirty="0"/>
              <a:t>“messy?”</a:t>
            </a:r>
          </a:p>
        </p:txBody>
      </p:sp>
      <p:sp>
        <p:nvSpPr>
          <p:cNvPr id="4" name="Slide Number Placeholder 3">
            <a:extLst>
              <a:ext uri="{FF2B5EF4-FFF2-40B4-BE49-F238E27FC236}">
                <a16:creationId xmlns:a16="http://schemas.microsoft.com/office/drawing/2014/main" id="{ECFEF5D8-7F6E-46A8-B2F9-3D7897BA920D}"/>
              </a:ext>
            </a:extLst>
          </p:cNvPr>
          <p:cNvSpPr>
            <a:spLocks noGrp="1"/>
          </p:cNvSpPr>
          <p:nvPr>
            <p:ph type="sldNum" idx="12"/>
          </p:nvPr>
        </p:nvSpPr>
        <p:spPr>
          <a:xfrm>
            <a:off x="4343400" y="4852387"/>
            <a:ext cx="457200" cy="274636"/>
          </a:xfrm>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50</a:t>
            </a:fld>
            <a:endParaRPr lang="en-US" sz="1200" dirty="0">
              <a:solidFill>
                <a:srgbClr val="888888"/>
              </a:solidFill>
            </a:endParaRPr>
          </a:p>
        </p:txBody>
      </p:sp>
      <p:pic>
        <p:nvPicPr>
          <p:cNvPr id="6" name="Picture 5" descr="A screenshot of a cell phone&#10;&#10;Description generated with very high confidence">
            <a:extLst>
              <a:ext uri="{FF2B5EF4-FFF2-40B4-BE49-F238E27FC236}">
                <a16:creationId xmlns:a16="http://schemas.microsoft.com/office/drawing/2014/main" id="{823DE6A6-D88B-4A7F-810B-8F5D43CE8086}"/>
              </a:ext>
            </a:extLst>
          </p:cNvPr>
          <p:cNvPicPr>
            <a:picLocks noChangeAspect="1"/>
          </p:cNvPicPr>
          <p:nvPr/>
        </p:nvPicPr>
        <p:blipFill>
          <a:blip r:embed="rId2"/>
          <a:stretch>
            <a:fillRect/>
          </a:stretch>
        </p:blipFill>
        <p:spPr>
          <a:xfrm>
            <a:off x="149582" y="1870694"/>
            <a:ext cx="8844836" cy="1413858"/>
          </a:xfrm>
          <a:prstGeom prst="rect">
            <a:avLst/>
          </a:prstGeom>
        </p:spPr>
      </p:pic>
      <p:sp>
        <p:nvSpPr>
          <p:cNvPr id="7" name="TextBox 6">
            <a:extLst>
              <a:ext uri="{FF2B5EF4-FFF2-40B4-BE49-F238E27FC236}">
                <a16:creationId xmlns:a16="http://schemas.microsoft.com/office/drawing/2014/main" id="{FECAA0F4-B17A-4ADA-B06D-39BB33038A1C}"/>
              </a:ext>
            </a:extLst>
          </p:cNvPr>
          <p:cNvSpPr txBox="1"/>
          <p:nvPr/>
        </p:nvSpPr>
        <p:spPr>
          <a:xfrm>
            <a:off x="1710977" y="3585430"/>
            <a:ext cx="5948218" cy="584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dirty="0">
                <a:latin typeface="Calibri" panose="020F0502020204030204" pitchFamily="34" charset="0"/>
                <a:cs typeface="Calibri" panose="020F0502020204030204" pitchFamily="34" charset="0"/>
              </a:rPr>
              <a:t>Missing values</a:t>
            </a:r>
          </a:p>
        </p:txBody>
      </p:sp>
      <p:sp>
        <p:nvSpPr>
          <p:cNvPr id="8" name="TextBox 7">
            <a:extLst>
              <a:ext uri="{FF2B5EF4-FFF2-40B4-BE49-F238E27FC236}">
                <a16:creationId xmlns:a16="http://schemas.microsoft.com/office/drawing/2014/main" id="{B15EB2BA-470C-4597-98BB-E07716138302}"/>
              </a:ext>
            </a:extLst>
          </p:cNvPr>
          <p:cNvSpPr txBox="1"/>
          <p:nvPr/>
        </p:nvSpPr>
        <p:spPr>
          <a:xfrm>
            <a:off x="1710977" y="3585430"/>
            <a:ext cx="5948218"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3200" dirty="0">
                <a:latin typeface="Calibri" panose="020F0502020204030204" pitchFamily="34" charset="0"/>
                <a:cs typeface="Calibri" panose="020F0502020204030204" pitchFamily="34" charset="0"/>
              </a:rPr>
              <a:t>Outliers/Unconstrained ranges</a:t>
            </a:r>
          </a:p>
        </p:txBody>
      </p:sp>
      <p:sp>
        <p:nvSpPr>
          <p:cNvPr id="9" name="TextBox 8">
            <a:extLst>
              <a:ext uri="{FF2B5EF4-FFF2-40B4-BE49-F238E27FC236}">
                <a16:creationId xmlns:a16="http://schemas.microsoft.com/office/drawing/2014/main" id="{6F28484F-975E-4CC9-9100-EE49894A26D0}"/>
              </a:ext>
            </a:extLst>
          </p:cNvPr>
          <p:cNvSpPr txBox="1"/>
          <p:nvPr/>
        </p:nvSpPr>
        <p:spPr>
          <a:xfrm>
            <a:off x="1710977" y="3585430"/>
            <a:ext cx="594821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3200" dirty="0">
                <a:latin typeface="Calibri" panose="020F0502020204030204" pitchFamily="34" charset="0"/>
                <a:cs typeface="Calibri" panose="020F0502020204030204" pitchFamily="34" charset="0"/>
              </a:rPr>
              <a:t>Data formats</a:t>
            </a:r>
          </a:p>
        </p:txBody>
      </p:sp>
      <p:sp>
        <p:nvSpPr>
          <p:cNvPr id="10" name="TextBox 9">
            <a:extLst>
              <a:ext uri="{FF2B5EF4-FFF2-40B4-BE49-F238E27FC236}">
                <a16:creationId xmlns:a16="http://schemas.microsoft.com/office/drawing/2014/main" id="{C0531C67-DD32-421E-8006-0ED3097E45AD}"/>
              </a:ext>
            </a:extLst>
          </p:cNvPr>
          <p:cNvSpPr txBox="1"/>
          <p:nvPr/>
        </p:nvSpPr>
        <p:spPr>
          <a:xfrm>
            <a:off x="1710977" y="3585430"/>
            <a:ext cx="5948218" cy="584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dirty="0">
                <a:latin typeface="Calibri" panose="020F0502020204030204" pitchFamily="34" charset="0"/>
                <a:cs typeface="Calibri" panose="020F0502020204030204" pitchFamily="34" charset="0"/>
              </a:rPr>
              <a:t>Data corruption</a:t>
            </a:r>
          </a:p>
        </p:txBody>
      </p:sp>
      <p:sp>
        <p:nvSpPr>
          <p:cNvPr id="11" name="TextBox 10">
            <a:extLst>
              <a:ext uri="{FF2B5EF4-FFF2-40B4-BE49-F238E27FC236}">
                <a16:creationId xmlns:a16="http://schemas.microsoft.com/office/drawing/2014/main" id="{33A709DA-3245-41D5-835B-2A447B037A4D}"/>
              </a:ext>
            </a:extLst>
          </p:cNvPr>
          <p:cNvSpPr txBox="1"/>
          <p:nvPr/>
        </p:nvSpPr>
        <p:spPr>
          <a:xfrm>
            <a:off x="1710977" y="3585430"/>
            <a:ext cx="5948218"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3200" dirty="0">
                <a:latin typeface="Calibri" panose="020F0502020204030204" pitchFamily="34" charset="0"/>
                <a:cs typeface="Calibri" panose="020F0502020204030204" pitchFamily="34" charset="0"/>
              </a:rPr>
              <a:t>Data entry errors</a:t>
            </a:r>
          </a:p>
        </p:txBody>
      </p:sp>
      <p:sp>
        <p:nvSpPr>
          <p:cNvPr id="12" name="TextBox 11">
            <a:extLst>
              <a:ext uri="{FF2B5EF4-FFF2-40B4-BE49-F238E27FC236}">
                <a16:creationId xmlns:a16="http://schemas.microsoft.com/office/drawing/2014/main" id="{BC2873C1-667E-44E5-9597-D0AE6BA51453}"/>
              </a:ext>
            </a:extLst>
          </p:cNvPr>
          <p:cNvSpPr txBox="1"/>
          <p:nvPr/>
        </p:nvSpPr>
        <p:spPr>
          <a:xfrm>
            <a:off x="1710977" y="3585430"/>
            <a:ext cx="594821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3200" dirty="0">
                <a:latin typeface="Calibri" panose="020F0502020204030204" pitchFamily="34" charset="0"/>
                <a:cs typeface="Calibri" panose="020F0502020204030204" pitchFamily="34" charset="0"/>
              </a:rPr>
              <a:t>Measurement scales</a:t>
            </a:r>
          </a:p>
        </p:txBody>
      </p:sp>
      <p:sp>
        <p:nvSpPr>
          <p:cNvPr id="13" name="TextBox 12">
            <a:extLst>
              <a:ext uri="{FF2B5EF4-FFF2-40B4-BE49-F238E27FC236}">
                <a16:creationId xmlns:a16="http://schemas.microsoft.com/office/drawing/2014/main" id="{B3107CF9-25FB-4402-A393-521E60B3BCC0}"/>
              </a:ext>
            </a:extLst>
          </p:cNvPr>
          <p:cNvSpPr txBox="1"/>
          <p:nvPr/>
        </p:nvSpPr>
        <p:spPr>
          <a:xfrm>
            <a:off x="1710977" y="3585430"/>
            <a:ext cx="5948218" cy="584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dirty="0">
                <a:latin typeface="Calibri" panose="020F0502020204030204" pitchFamily="34" charset="0"/>
                <a:cs typeface="Calibri" panose="020F0502020204030204" pitchFamily="34" charset="0"/>
              </a:rPr>
              <a:t>Data integration mismatches</a:t>
            </a:r>
          </a:p>
        </p:txBody>
      </p:sp>
      <p:sp>
        <p:nvSpPr>
          <p:cNvPr id="14" name="TextBox 13">
            <a:extLst>
              <a:ext uri="{FF2B5EF4-FFF2-40B4-BE49-F238E27FC236}">
                <a16:creationId xmlns:a16="http://schemas.microsoft.com/office/drawing/2014/main" id="{783DC7C1-9091-4C0C-97E3-391B45C37044}"/>
              </a:ext>
            </a:extLst>
          </p:cNvPr>
          <p:cNvSpPr txBox="1"/>
          <p:nvPr/>
        </p:nvSpPr>
        <p:spPr>
          <a:xfrm>
            <a:off x="1710977" y="3585430"/>
            <a:ext cx="5948218" cy="58477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3200" dirty="0">
                <a:latin typeface="Calibri" panose="020F0502020204030204" pitchFamily="34" charset="0"/>
                <a:cs typeface="Calibri" panose="020F0502020204030204" pitchFamily="34" charset="0"/>
              </a:rPr>
              <a:t>Data type mismatches</a:t>
            </a:r>
          </a:p>
        </p:txBody>
      </p:sp>
      <p:sp>
        <p:nvSpPr>
          <p:cNvPr id="17" name="Rectangle 16">
            <a:extLst>
              <a:ext uri="{FF2B5EF4-FFF2-40B4-BE49-F238E27FC236}">
                <a16:creationId xmlns:a16="http://schemas.microsoft.com/office/drawing/2014/main" id="{826D5F59-2EE7-43EC-906B-C2A4C9200A4F}"/>
              </a:ext>
            </a:extLst>
          </p:cNvPr>
          <p:cNvSpPr/>
          <p:nvPr/>
        </p:nvSpPr>
        <p:spPr>
          <a:xfrm>
            <a:off x="1246909" y="2124364"/>
            <a:ext cx="193964" cy="2032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1865212-5970-432B-9053-9974FABA0A28}"/>
              </a:ext>
            </a:extLst>
          </p:cNvPr>
          <p:cNvSpPr/>
          <p:nvPr/>
        </p:nvSpPr>
        <p:spPr>
          <a:xfrm>
            <a:off x="3232727" y="2586182"/>
            <a:ext cx="193964" cy="2032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6DB7A7D-7043-4DB6-A3CA-8527F4160FFB}"/>
              </a:ext>
            </a:extLst>
          </p:cNvPr>
          <p:cNvSpPr/>
          <p:nvPr/>
        </p:nvSpPr>
        <p:spPr>
          <a:xfrm>
            <a:off x="6465454" y="2346036"/>
            <a:ext cx="295564" cy="225713"/>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F6C68E1-9CEB-48AF-BBB3-D5FD807C8265}"/>
              </a:ext>
            </a:extLst>
          </p:cNvPr>
          <p:cNvSpPr/>
          <p:nvPr/>
        </p:nvSpPr>
        <p:spPr>
          <a:xfrm>
            <a:off x="8774545" y="3048000"/>
            <a:ext cx="193964" cy="2032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377E26A-19A7-4908-9162-1A5E2978B820}"/>
              </a:ext>
            </a:extLst>
          </p:cNvPr>
          <p:cNvSpPr/>
          <p:nvPr/>
        </p:nvSpPr>
        <p:spPr>
          <a:xfrm>
            <a:off x="3001817" y="2105892"/>
            <a:ext cx="424874" cy="22167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123</a:t>
            </a:r>
          </a:p>
        </p:txBody>
      </p:sp>
      <p:sp>
        <p:nvSpPr>
          <p:cNvPr id="22" name="Rectangle 21">
            <a:extLst>
              <a:ext uri="{FF2B5EF4-FFF2-40B4-BE49-F238E27FC236}">
                <a16:creationId xmlns:a16="http://schemas.microsoft.com/office/drawing/2014/main" id="{98ABAE05-DD42-4613-AF06-DC4FBF5727D9}"/>
              </a:ext>
            </a:extLst>
          </p:cNvPr>
          <p:cNvSpPr/>
          <p:nvPr/>
        </p:nvSpPr>
        <p:spPr>
          <a:xfrm>
            <a:off x="5039339" y="3029528"/>
            <a:ext cx="593944" cy="22167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1/1/00</a:t>
            </a:r>
          </a:p>
        </p:txBody>
      </p:sp>
      <p:sp>
        <p:nvSpPr>
          <p:cNvPr id="23" name="Rectangle 22">
            <a:extLst>
              <a:ext uri="{FF2B5EF4-FFF2-40B4-BE49-F238E27FC236}">
                <a16:creationId xmlns:a16="http://schemas.microsoft.com/office/drawing/2014/main" id="{9C73B297-C6D2-458B-A678-8A71B2F7CFC5}"/>
              </a:ext>
            </a:extLst>
          </p:cNvPr>
          <p:cNvSpPr/>
          <p:nvPr/>
        </p:nvSpPr>
        <p:spPr>
          <a:xfrm>
            <a:off x="3906982" y="2327564"/>
            <a:ext cx="650144" cy="22167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162.34</a:t>
            </a:r>
          </a:p>
        </p:txBody>
      </p:sp>
      <p:sp>
        <p:nvSpPr>
          <p:cNvPr id="24" name="Rectangle 23">
            <a:extLst>
              <a:ext uri="{FF2B5EF4-FFF2-40B4-BE49-F238E27FC236}">
                <a16:creationId xmlns:a16="http://schemas.microsoft.com/office/drawing/2014/main" id="{2910129E-9C59-4708-A12C-5CFD527D7B0D}"/>
              </a:ext>
            </a:extLst>
          </p:cNvPr>
          <p:cNvSpPr/>
          <p:nvPr/>
        </p:nvSpPr>
        <p:spPr>
          <a:xfrm>
            <a:off x="4685086" y="2349168"/>
            <a:ext cx="956860" cy="200068"/>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1960-12-2</a:t>
            </a:r>
          </a:p>
        </p:txBody>
      </p:sp>
      <p:sp>
        <p:nvSpPr>
          <p:cNvPr id="25" name="Rectangle 24">
            <a:extLst>
              <a:ext uri="{FF2B5EF4-FFF2-40B4-BE49-F238E27FC236}">
                <a16:creationId xmlns:a16="http://schemas.microsoft.com/office/drawing/2014/main" id="{25E9E812-F5C2-47AE-B984-72694806807D}"/>
              </a:ext>
            </a:extLst>
          </p:cNvPr>
          <p:cNvSpPr/>
          <p:nvPr/>
        </p:nvSpPr>
        <p:spPr>
          <a:xfrm>
            <a:off x="7148945" y="2807856"/>
            <a:ext cx="725054" cy="24014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$and1?</a:t>
            </a:r>
          </a:p>
        </p:txBody>
      </p:sp>
      <p:sp>
        <p:nvSpPr>
          <p:cNvPr id="26" name="Rectangle 25">
            <a:extLst>
              <a:ext uri="{FF2B5EF4-FFF2-40B4-BE49-F238E27FC236}">
                <a16:creationId xmlns:a16="http://schemas.microsoft.com/office/drawing/2014/main" id="{2713D6A5-4064-4E4E-9EC3-8AA7D2FF68A8}"/>
              </a:ext>
            </a:extLst>
          </p:cNvPr>
          <p:cNvSpPr/>
          <p:nvPr/>
        </p:nvSpPr>
        <p:spPr>
          <a:xfrm>
            <a:off x="2996822" y="3043052"/>
            <a:ext cx="424874" cy="208148"/>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5</a:t>
            </a:r>
          </a:p>
        </p:txBody>
      </p:sp>
      <p:sp>
        <p:nvSpPr>
          <p:cNvPr id="27" name="Rectangle 26">
            <a:extLst>
              <a:ext uri="{FF2B5EF4-FFF2-40B4-BE49-F238E27FC236}">
                <a16:creationId xmlns:a16="http://schemas.microsoft.com/office/drawing/2014/main" id="{C2AB9159-87E7-4638-8748-39BA94CAB5B4}"/>
              </a:ext>
            </a:extLst>
          </p:cNvPr>
          <p:cNvSpPr/>
          <p:nvPr/>
        </p:nvSpPr>
        <p:spPr>
          <a:xfrm>
            <a:off x="149581" y="1372882"/>
            <a:ext cx="1097327" cy="19693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PatientID</a:t>
            </a:r>
          </a:p>
        </p:txBody>
      </p:sp>
      <p:sp>
        <p:nvSpPr>
          <p:cNvPr id="28" name="Rectangle 27">
            <a:extLst>
              <a:ext uri="{FF2B5EF4-FFF2-40B4-BE49-F238E27FC236}">
                <a16:creationId xmlns:a16="http://schemas.microsoft.com/office/drawing/2014/main" id="{4F50C9D5-90F9-4403-851A-27FACF6C7AF5}"/>
              </a:ext>
            </a:extLst>
          </p:cNvPr>
          <p:cNvSpPr/>
          <p:nvPr/>
        </p:nvSpPr>
        <p:spPr>
          <a:xfrm>
            <a:off x="1246908" y="1372882"/>
            <a:ext cx="1097327" cy="19693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Sex</a:t>
            </a:r>
          </a:p>
        </p:txBody>
      </p:sp>
      <p:sp>
        <p:nvSpPr>
          <p:cNvPr id="29" name="Rectangle 28">
            <a:extLst>
              <a:ext uri="{FF2B5EF4-FFF2-40B4-BE49-F238E27FC236}">
                <a16:creationId xmlns:a16="http://schemas.microsoft.com/office/drawing/2014/main" id="{C32B2686-CB4A-4259-AFF5-B4F876D5E4C9}"/>
              </a:ext>
            </a:extLst>
          </p:cNvPr>
          <p:cNvSpPr/>
          <p:nvPr/>
        </p:nvSpPr>
        <p:spPr>
          <a:xfrm>
            <a:off x="2356171" y="1372882"/>
            <a:ext cx="1097327" cy="19693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Height</a:t>
            </a:r>
          </a:p>
        </p:txBody>
      </p:sp>
      <p:sp>
        <p:nvSpPr>
          <p:cNvPr id="30" name="Rectangle 29">
            <a:extLst>
              <a:ext uri="{FF2B5EF4-FFF2-40B4-BE49-F238E27FC236}">
                <a16:creationId xmlns:a16="http://schemas.microsoft.com/office/drawing/2014/main" id="{0F67F646-7BCB-4271-9E87-3241A656B6F1}"/>
              </a:ext>
            </a:extLst>
          </p:cNvPr>
          <p:cNvSpPr/>
          <p:nvPr/>
        </p:nvSpPr>
        <p:spPr>
          <a:xfrm>
            <a:off x="3426691" y="1372882"/>
            <a:ext cx="1097327" cy="19693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Weight (lbs)</a:t>
            </a:r>
          </a:p>
        </p:txBody>
      </p:sp>
      <p:sp>
        <p:nvSpPr>
          <p:cNvPr id="31" name="Rectangle 30">
            <a:extLst>
              <a:ext uri="{FF2B5EF4-FFF2-40B4-BE49-F238E27FC236}">
                <a16:creationId xmlns:a16="http://schemas.microsoft.com/office/drawing/2014/main" id="{77B33F72-8A0D-4600-8920-743EFEF7574D}"/>
              </a:ext>
            </a:extLst>
          </p:cNvPr>
          <p:cNvSpPr/>
          <p:nvPr/>
        </p:nvSpPr>
        <p:spPr>
          <a:xfrm>
            <a:off x="4535956" y="1372882"/>
            <a:ext cx="1097327" cy="19693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DOB</a:t>
            </a:r>
          </a:p>
        </p:txBody>
      </p:sp>
      <p:sp>
        <p:nvSpPr>
          <p:cNvPr id="32" name="Rectangle 31">
            <a:extLst>
              <a:ext uri="{FF2B5EF4-FFF2-40B4-BE49-F238E27FC236}">
                <a16:creationId xmlns:a16="http://schemas.microsoft.com/office/drawing/2014/main" id="{22B98882-BCA0-41B5-9B77-D0026D1F92A3}"/>
              </a:ext>
            </a:extLst>
          </p:cNvPr>
          <p:cNvSpPr/>
          <p:nvPr/>
        </p:nvSpPr>
        <p:spPr>
          <a:xfrm>
            <a:off x="5641946" y="1372882"/>
            <a:ext cx="1097327" cy="19693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Sys</a:t>
            </a:r>
          </a:p>
        </p:txBody>
      </p:sp>
      <p:sp>
        <p:nvSpPr>
          <p:cNvPr id="33" name="Rectangle 32">
            <a:extLst>
              <a:ext uri="{FF2B5EF4-FFF2-40B4-BE49-F238E27FC236}">
                <a16:creationId xmlns:a16="http://schemas.microsoft.com/office/drawing/2014/main" id="{55FEE69B-C981-4C0A-912F-06C3CDC33528}"/>
              </a:ext>
            </a:extLst>
          </p:cNvPr>
          <p:cNvSpPr/>
          <p:nvPr/>
        </p:nvSpPr>
        <p:spPr>
          <a:xfrm>
            <a:off x="6761018" y="1372882"/>
            <a:ext cx="1097327" cy="19693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Dia</a:t>
            </a:r>
          </a:p>
        </p:txBody>
      </p:sp>
      <p:sp>
        <p:nvSpPr>
          <p:cNvPr id="34" name="Rectangle 33">
            <a:extLst>
              <a:ext uri="{FF2B5EF4-FFF2-40B4-BE49-F238E27FC236}">
                <a16:creationId xmlns:a16="http://schemas.microsoft.com/office/drawing/2014/main" id="{E0550843-F617-49B7-B22C-7BAA75A6376E}"/>
              </a:ext>
            </a:extLst>
          </p:cNvPr>
          <p:cNvSpPr/>
          <p:nvPr/>
        </p:nvSpPr>
        <p:spPr>
          <a:xfrm>
            <a:off x="7858345" y="1372882"/>
            <a:ext cx="1097327" cy="19693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Malignant</a:t>
            </a:r>
          </a:p>
        </p:txBody>
      </p:sp>
      <p:sp>
        <p:nvSpPr>
          <p:cNvPr id="35" name="Rectangle 34">
            <a:extLst>
              <a:ext uri="{FF2B5EF4-FFF2-40B4-BE49-F238E27FC236}">
                <a16:creationId xmlns:a16="http://schemas.microsoft.com/office/drawing/2014/main" id="{199EF05A-333C-4B8A-A05A-C0A5DC06DB8F}"/>
              </a:ext>
            </a:extLst>
          </p:cNvPr>
          <p:cNvSpPr/>
          <p:nvPr/>
        </p:nvSpPr>
        <p:spPr>
          <a:xfrm>
            <a:off x="149581" y="1622592"/>
            <a:ext cx="1097327" cy="19693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Numeric</a:t>
            </a:r>
          </a:p>
        </p:txBody>
      </p:sp>
      <p:sp>
        <p:nvSpPr>
          <p:cNvPr id="36" name="Rectangle 35">
            <a:extLst>
              <a:ext uri="{FF2B5EF4-FFF2-40B4-BE49-F238E27FC236}">
                <a16:creationId xmlns:a16="http://schemas.microsoft.com/office/drawing/2014/main" id="{5F95366D-391F-4FD6-9EE7-D1C447407F3E}"/>
              </a:ext>
            </a:extLst>
          </p:cNvPr>
          <p:cNvSpPr/>
          <p:nvPr/>
        </p:nvSpPr>
        <p:spPr>
          <a:xfrm>
            <a:off x="1246908" y="1622592"/>
            <a:ext cx="1097327" cy="19693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String</a:t>
            </a:r>
          </a:p>
        </p:txBody>
      </p:sp>
      <p:sp>
        <p:nvSpPr>
          <p:cNvPr id="37" name="Rectangle 36">
            <a:extLst>
              <a:ext uri="{FF2B5EF4-FFF2-40B4-BE49-F238E27FC236}">
                <a16:creationId xmlns:a16="http://schemas.microsoft.com/office/drawing/2014/main" id="{5F2D7312-73CC-4A91-9B64-3387EE397277}"/>
              </a:ext>
            </a:extLst>
          </p:cNvPr>
          <p:cNvSpPr/>
          <p:nvPr/>
        </p:nvSpPr>
        <p:spPr>
          <a:xfrm>
            <a:off x="2356171" y="1622592"/>
            <a:ext cx="1097327" cy="19693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Int</a:t>
            </a:r>
          </a:p>
        </p:txBody>
      </p:sp>
      <p:sp>
        <p:nvSpPr>
          <p:cNvPr id="38" name="Rectangle 37">
            <a:extLst>
              <a:ext uri="{FF2B5EF4-FFF2-40B4-BE49-F238E27FC236}">
                <a16:creationId xmlns:a16="http://schemas.microsoft.com/office/drawing/2014/main" id="{FDF9C104-6BCB-4307-B0F4-3DA1F464FDBB}"/>
              </a:ext>
            </a:extLst>
          </p:cNvPr>
          <p:cNvSpPr/>
          <p:nvPr/>
        </p:nvSpPr>
        <p:spPr>
          <a:xfrm>
            <a:off x="3426691" y="1622592"/>
            <a:ext cx="1097327" cy="19693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Int</a:t>
            </a:r>
          </a:p>
        </p:txBody>
      </p:sp>
      <p:sp>
        <p:nvSpPr>
          <p:cNvPr id="39" name="Rectangle 38">
            <a:extLst>
              <a:ext uri="{FF2B5EF4-FFF2-40B4-BE49-F238E27FC236}">
                <a16:creationId xmlns:a16="http://schemas.microsoft.com/office/drawing/2014/main" id="{F5019723-ED2B-439D-B894-AC8B45127962}"/>
              </a:ext>
            </a:extLst>
          </p:cNvPr>
          <p:cNvSpPr/>
          <p:nvPr/>
        </p:nvSpPr>
        <p:spPr>
          <a:xfrm>
            <a:off x="4535956" y="1622592"/>
            <a:ext cx="1097327" cy="19693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String</a:t>
            </a:r>
          </a:p>
        </p:txBody>
      </p:sp>
      <p:sp>
        <p:nvSpPr>
          <p:cNvPr id="40" name="Rectangle 39">
            <a:extLst>
              <a:ext uri="{FF2B5EF4-FFF2-40B4-BE49-F238E27FC236}">
                <a16:creationId xmlns:a16="http://schemas.microsoft.com/office/drawing/2014/main" id="{DC8AA9DD-2756-426A-8657-3A8CCD09976E}"/>
              </a:ext>
            </a:extLst>
          </p:cNvPr>
          <p:cNvSpPr/>
          <p:nvPr/>
        </p:nvSpPr>
        <p:spPr>
          <a:xfrm>
            <a:off x="5641946" y="1622592"/>
            <a:ext cx="1097327" cy="19693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String</a:t>
            </a:r>
          </a:p>
        </p:txBody>
      </p:sp>
      <p:sp>
        <p:nvSpPr>
          <p:cNvPr id="41" name="Rectangle 40">
            <a:extLst>
              <a:ext uri="{FF2B5EF4-FFF2-40B4-BE49-F238E27FC236}">
                <a16:creationId xmlns:a16="http://schemas.microsoft.com/office/drawing/2014/main" id="{4A212A24-2542-44BF-A60D-32E3D3430F67}"/>
              </a:ext>
            </a:extLst>
          </p:cNvPr>
          <p:cNvSpPr/>
          <p:nvPr/>
        </p:nvSpPr>
        <p:spPr>
          <a:xfrm>
            <a:off x="6761018" y="1622592"/>
            <a:ext cx="1097327" cy="19693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String</a:t>
            </a:r>
          </a:p>
        </p:txBody>
      </p:sp>
      <p:sp>
        <p:nvSpPr>
          <p:cNvPr id="42" name="Rectangle 41">
            <a:extLst>
              <a:ext uri="{FF2B5EF4-FFF2-40B4-BE49-F238E27FC236}">
                <a16:creationId xmlns:a16="http://schemas.microsoft.com/office/drawing/2014/main" id="{8DC63B6E-6D62-4B0A-BEC1-5B92C06A15EF}"/>
              </a:ext>
            </a:extLst>
          </p:cNvPr>
          <p:cNvSpPr/>
          <p:nvPr/>
        </p:nvSpPr>
        <p:spPr>
          <a:xfrm>
            <a:off x="7858345" y="1622592"/>
            <a:ext cx="1097327" cy="196934"/>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ysClr val="windowText" lastClr="000000"/>
                </a:solidFill>
              </a:rPr>
              <a:t>Bool</a:t>
            </a:r>
          </a:p>
        </p:txBody>
      </p:sp>
      <p:sp>
        <p:nvSpPr>
          <p:cNvPr id="43" name="TextBox 42">
            <a:extLst>
              <a:ext uri="{FF2B5EF4-FFF2-40B4-BE49-F238E27FC236}">
                <a16:creationId xmlns:a16="http://schemas.microsoft.com/office/drawing/2014/main" id="{819727E7-A75F-487B-9F5A-F9A39CBCEF3B}"/>
              </a:ext>
            </a:extLst>
          </p:cNvPr>
          <p:cNvSpPr txBox="1"/>
          <p:nvPr/>
        </p:nvSpPr>
        <p:spPr>
          <a:xfrm>
            <a:off x="149581" y="4410807"/>
            <a:ext cx="1330036" cy="30777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EXPLORATION</a:t>
            </a:r>
          </a:p>
        </p:txBody>
      </p:sp>
    </p:spTree>
    <p:extLst>
      <p:ext uri="{BB962C8B-B14F-4D97-AF65-F5344CB8AC3E}">
        <p14:creationId xmlns:p14="http://schemas.microsoft.com/office/powerpoint/2010/main" val="203257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xit" presetSubtype="0" fill="hold" grpId="1"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xit" presetSubtype="0" fill="hold" grpId="1" nodeType="with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6"/>
                                        </p:tgtEl>
                                      </p:cBhvr>
                                    </p:animEffect>
                                    <p:set>
                                      <p:cBhvr>
                                        <p:cTn id="59" dur="1" fill="hold">
                                          <p:stCondLst>
                                            <p:cond delay="499"/>
                                          </p:stCondLst>
                                        </p:cTn>
                                        <p:tgtEl>
                                          <p:spTgt spid="26"/>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xit" presetSubtype="0" fill="hold" grpId="1" nodeType="withEffect">
                                  <p:stCondLst>
                                    <p:cond delay="0"/>
                                  </p:stCondLst>
                                  <p:childTnLst>
                                    <p:animEffect transition="out" filter="fade">
                                      <p:cBhvr>
                                        <p:cTn id="72" dur="500"/>
                                        <p:tgtEl>
                                          <p:spTgt spid="9"/>
                                        </p:tgtEl>
                                      </p:cBhvr>
                                    </p:animEffect>
                                    <p:set>
                                      <p:cBhvr>
                                        <p:cTn id="73" dur="1" fill="hold">
                                          <p:stCondLst>
                                            <p:cond delay="499"/>
                                          </p:stCondLst>
                                        </p:cTn>
                                        <p:tgtEl>
                                          <p:spTgt spid="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24"/>
                                        </p:tgtEl>
                                      </p:cBhvr>
                                    </p:animEffect>
                                    <p:set>
                                      <p:cBhvr>
                                        <p:cTn id="76" dur="1" fill="hold">
                                          <p:stCondLst>
                                            <p:cond delay="499"/>
                                          </p:stCondLst>
                                        </p:cTn>
                                        <p:tgtEl>
                                          <p:spTgt spid="2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500"/>
                                        <p:tgtEl>
                                          <p:spTgt spid="22"/>
                                        </p:tgtEl>
                                      </p:cBhvr>
                                    </p:animEffect>
                                  </p:childTnLst>
                                </p:cTn>
                              </p:par>
                              <p:par>
                                <p:cTn id="85" presetID="10" presetClass="exit" presetSubtype="0" fill="hold" grpId="1" nodeType="withEffect">
                                  <p:stCondLst>
                                    <p:cond delay="0"/>
                                  </p:stCondLst>
                                  <p:childTnLst>
                                    <p:animEffect transition="out" filter="fade">
                                      <p:cBhvr>
                                        <p:cTn id="86" dur="500"/>
                                        <p:tgtEl>
                                          <p:spTgt spid="10"/>
                                        </p:tgtEl>
                                      </p:cBhvr>
                                    </p:animEffect>
                                    <p:set>
                                      <p:cBhvr>
                                        <p:cTn id="87" dur="1" fill="hold">
                                          <p:stCondLst>
                                            <p:cond delay="499"/>
                                          </p:stCondLst>
                                        </p:cTn>
                                        <p:tgtEl>
                                          <p:spTgt spid="10"/>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5"/>
                                        </p:tgtEl>
                                      </p:cBhvr>
                                    </p:animEffect>
                                    <p:set>
                                      <p:cBhvr>
                                        <p:cTn id="90" dur="1" fill="hold">
                                          <p:stCondLst>
                                            <p:cond delay="499"/>
                                          </p:stCondLst>
                                        </p:cTn>
                                        <p:tgtEl>
                                          <p:spTgt spid="2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childTnLst>
                                </p:cTn>
                              </p:par>
                              <p:par>
                                <p:cTn id="99" presetID="10" presetClass="exit" presetSubtype="0" fill="hold" grpId="1" nodeType="withEffect">
                                  <p:stCondLst>
                                    <p:cond delay="0"/>
                                  </p:stCondLst>
                                  <p:childTnLst>
                                    <p:animEffect transition="out" filter="fade">
                                      <p:cBhvr>
                                        <p:cTn id="100" dur="500"/>
                                        <p:tgtEl>
                                          <p:spTgt spid="11"/>
                                        </p:tgtEl>
                                      </p:cBhvr>
                                    </p:animEffect>
                                    <p:set>
                                      <p:cBhvr>
                                        <p:cTn id="101" dur="1" fill="hold">
                                          <p:stCondLst>
                                            <p:cond delay="499"/>
                                          </p:stCondLst>
                                        </p:cTn>
                                        <p:tgtEl>
                                          <p:spTgt spid="11"/>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22"/>
                                        </p:tgtEl>
                                      </p:cBhvr>
                                    </p:animEffect>
                                    <p:set>
                                      <p:cBhvr>
                                        <p:cTn id="104" dur="1" fill="hold">
                                          <p:stCondLst>
                                            <p:cond delay="499"/>
                                          </p:stCondLst>
                                        </p:cTn>
                                        <p:tgtEl>
                                          <p:spTgt spid="2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3"/>
                                        </p:tgtEl>
                                        <p:attrNameLst>
                                          <p:attrName>style.visibility</p:attrName>
                                        </p:attrNameLst>
                                      </p:cBhvr>
                                      <p:to>
                                        <p:strVal val="visible"/>
                                      </p:to>
                                    </p:set>
                                    <p:animEffect transition="in" filter="fade">
                                      <p:cBhvr>
                                        <p:cTn id="109" dur="500"/>
                                        <p:tgtEl>
                                          <p:spTgt spid="1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500"/>
                                        <p:tgtEl>
                                          <p:spTgt spid="2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fade">
                                      <p:cBhvr>
                                        <p:cTn id="115" dur="500"/>
                                        <p:tgtEl>
                                          <p:spTgt spid="2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fade">
                                      <p:cBhvr>
                                        <p:cTn id="118" dur="500"/>
                                        <p:tgtEl>
                                          <p:spTgt spid="2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fade">
                                      <p:cBhvr>
                                        <p:cTn id="124" dur="500"/>
                                        <p:tgtEl>
                                          <p:spTgt spid="3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fade">
                                      <p:cBhvr>
                                        <p:cTn id="127" dur="500"/>
                                        <p:tgtEl>
                                          <p:spTgt spid="3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3"/>
                                        </p:tgtEl>
                                        <p:attrNameLst>
                                          <p:attrName>style.visibility</p:attrName>
                                        </p:attrNameLst>
                                      </p:cBhvr>
                                      <p:to>
                                        <p:strVal val="visible"/>
                                      </p:to>
                                    </p:set>
                                    <p:animEffect transition="in" filter="fade">
                                      <p:cBhvr>
                                        <p:cTn id="130" dur="500"/>
                                        <p:tgtEl>
                                          <p:spTgt spid="3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500"/>
                                        <p:tgtEl>
                                          <p:spTgt spid="34"/>
                                        </p:tgtEl>
                                      </p:cBhvr>
                                    </p:animEffect>
                                  </p:childTnLst>
                                </p:cTn>
                              </p:par>
                              <p:par>
                                <p:cTn id="134" presetID="10" presetClass="exit" presetSubtype="0" fill="hold" grpId="1" nodeType="withEffect">
                                  <p:stCondLst>
                                    <p:cond delay="0"/>
                                  </p:stCondLst>
                                  <p:childTnLst>
                                    <p:animEffect transition="out" filter="fade">
                                      <p:cBhvr>
                                        <p:cTn id="135" dur="500"/>
                                        <p:tgtEl>
                                          <p:spTgt spid="12"/>
                                        </p:tgtEl>
                                      </p:cBhvr>
                                    </p:animEffect>
                                    <p:set>
                                      <p:cBhvr>
                                        <p:cTn id="136" dur="1" fill="hold">
                                          <p:stCondLst>
                                            <p:cond delay="499"/>
                                          </p:stCondLst>
                                        </p:cTn>
                                        <p:tgtEl>
                                          <p:spTgt spid="12"/>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23"/>
                                        </p:tgtEl>
                                      </p:cBhvr>
                                    </p:animEffect>
                                    <p:set>
                                      <p:cBhvr>
                                        <p:cTn id="139" dur="1" fill="hold">
                                          <p:stCondLst>
                                            <p:cond delay="499"/>
                                          </p:stCondLst>
                                        </p:cTn>
                                        <p:tgtEl>
                                          <p:spTgt spid="23"/>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fade">
                                      <p:cBhvr>
                                        <p:cTn id="144" dur="500"/>
                                        <p:tgtEl>
                                          <p:spTgt spid="14"/>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Effect transition="in" filter="fade">
                                      <p:cBhvr>
                                        <p:cTn id="147" dur="500"/>
                                        <p:tgtEl>
                                          <p:spTgt spid="3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5"/>
                                        </p:tgtEl>
                                        <p:attrNameLst>
                                          <p:attrName>style.visibility</p:attrName>
                                        </p:attrNameLst>
                                      </p:cBhvr>
                                      <p:to>
                                        <p:strVal val="visible"/>
                                      </p:to>
                                    </p:set>
                                    <p:animEffect transition="in" filter="fade">
                                      <p:cBhvr>
                                        <p:cTn id="150" dur="500"/>
                                        <p:tgtEl>
                                          <p:spTgt spid="3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37"/>
                                        </p:tgtEl>
                                        <p:attrNameLst>
                                          <p:attrName>style.visibility</p:attrName>
                                        </p:attrNameLst>
                                      </p:cBhvr>
                                      <p:to>
                                        <p:strVal val="visible"/>
                                      </p:to>
                                    </p:set>
                                    <p:animEffect transition="in" filter="fade">
                                      <p:cBhvr>
                                        <p:cTn id="153" dur="500"/>
                                        <p:tgtEl>
                                          <p:spTgt spid="3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500"/>
                                        <p:tgtEl>
                                          <p:spTgt spid="38"/>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fade">
                                      <p:cBhvr>
                                        <p:cTn id="159" dur="500"/>
                                        <p:tgtEl>
                                          <p:spTgt spid="39"/>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40"/>
                                        </p:tgtEl>
                                        <p:attrNameLst>
                                          <p:attrName>style.visibility</p:attrName>
                                        </p:attrNameLst>
                                      </p:cBhvr>
                                      <p:to>
                                        <p:strVal val="visible"/>
                                      </p:to>
                                    </p:set>
                                    <p:animEffect transition="in" filter="fade">
                                      <p:cBhvr>
                                        <p:cTn id="162" dur="500"/>
                                        <p:tgtEl>
                                          <p:spTgt spid="40"/>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41"/>
                                        </p:tgtEl>
                                        <p:attrNameLst>
                                          <p:attrName>style.visibility</p:attrName>
                                        </p:attrNameLst>
                                      </p:cBhvr>
                                      <p:to>
                                        <p:strVal val="visible"/>
                                      </p:to>
                                    </p:set>
                                    <p:animEffect transition="in" filter="fade">
                                      <p:cBhvr>
                                        <p:cTn id="165" dur="500"/>
                                        <p:tgtEl>
                                          <p:spTgt spid="41"/>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fade">
                                      <p:cBhvr>
                                        <p:cTn id="168" dur="500"/>
                                        <p:tgtEl>
                                          <p:spTgt spid="42"/>
                                        </p:tgtEl>
                                      </p:cBhvr>
                                    </p:animEffect>
                                  </p:childTnLst>
                                </p:cTn>
                              </p:par>
                              <p:par>
                                <p:cTn id="169" presetID="10" presetClass="exit" presetSubtype="0" fill="hold" grpId="1" nodeType="withEffect">
                                  <p:stCondLst>
                                    <p:cond delay="0"/>
                                  </p:stCondLst>
                                  <p:childTnLst>
                                    <p:animEffect transition="out" filter="fade">
                                      <p:cBhvr>
                                        <p:cTn id="170" dur="500"/>
                                        <p:tgtEl>
                                          <p:spTgt spid="13"/>
                                        </p:tgtEl>
                                      </p:cBhvr>
                                    </p:animEffect>
                                    <p:set>
                                      <p:cBhvr>
                                        <p:cTn id="171" dur="1" fill="hold">
                                          <p:stCondLst>
                                            <p:cond delay="499"/>
                                          </p:stCondLst>
                                        </p:cTn>
                                        <p:tgtEl>
                                          <p:spTgt spid="13"/>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500"/>
                                        <p:tgtEl>
                                          <p:spTgt spid="27"/>
                                        </p:tgtEl>
                                      </p:cBhvr>
                                    </p:animEffect>
                                    <p:set>
                                      <p:cBhvr>
                                        <p:cTn id="174" dur="1" fill="hold">
                                          <p:stCondLst>
                                            <p:cond delay="499"/>
                                          </p:stCondLst>
                                        </p:cTn>
                                        <p:tgtEl>
                                          <p:spTgt spid="27"/>
                                        </p:tgtEl>
                                        <p:attrNameLst>
                                          <p:attrName>style.visibility</p:attrName>
                                        </p:attrNameLst>
                                      </p:cBhvr>
                                      <p:to>
                                        <p:strVal val="hidden"/>
                                      </p:to>
                                    </p:set>
                                  </p:childTnLst>
                                </p:cTn>
                              </p:par>
                              <p:par>
                                <p:cTn id="175" presetID="10" presetClass="exit" presetSubtype="0" fill="hold" grpId="1" nodeType="withEffect">
                                  <p:stCondLst>
                                    <p:cond delay="0"/>
                                  </p:stCondLst>
                                  <p:childTnLst>
                                    <p:animEffect transition="out" filter="fade">
                                      <p:cBhvr>
                                        <p:cTn id="176" dur="500"/>
                                        <p:tgtEl>
                                          <p:spTgt spid="28"/>
                                        </p:tgtEl>
                                      </p:cBhvr>
                                    </p:animEffect>
                                    <p:set>
                                      <p:cBhvr>
                                        <p:cTn id="177" dur="1" fill="hold">
                                          <p:stCondLst>
                                            <p:cond delay="499"/>
                                          </p:stCondLst>
                                        </p:cTn>
                                        <p:tgtEl>
                                          <p:spTgt spid="28"/>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500"/>
                                        <p:tgtEl>
                                          <p:spTgt spid="29"/>
                                        </p:tgtEl>
                                      </p:cBhvr>
                                    </p:animEffect>
                                    <p:set>
                                      <p:cBhvr>
                                        <p:cTn id="180" dur="1" fill="hold">
                                          <p:stCondLst>
                                            <p:cond delay="499"/>
                                          </p:stCondLst>
                                        </p:cTn>
                                        <p:tgtEl>
                                          <p:spTgt spid="29"/>
                                        </p:tgtEl>
                                        <p:attrNameLst>
                                          <p:attrName>style.visibility</p:attrName>
                                        </p:attrNameLst>
                                      </p:cBhvr>
                                      <p:to>
                                        <p:strVal val="hidden"/>
                                      </p:to>
                                    </p:set>
                                  </p:childTnLst>
                                </p:cTn>
                              </p:par>
                              <p:par>
                                <p:cTn id="181" presetID="10" presetClass="exit" presetSubtype="0" fill="hold" grpId="1" nodeType="withEffect">
                                  <p:stCondLst>
                                    <p:cond delay="0"/>
                                  </p:stCondLst>
                                  <p:childTnLst>
                                    <p:animEffect transition="out" filter="fade">
                                      <p:cBhvr>
                                        <p:cTn id="182" dur="500"/>
                                        <p:tgtEl>
                                          <p:spTgt spid="30"/>
                                        </p:tgtEl>
                                      </p:cBhvr>
                                    </p:animEffect>
                                    <p:set>
                                      <p:cBhvr>
                                        <p:cTn id="183" dur="1" fill="hold">
                                          <p:stCondLst>
                                            <p:cond delay="499"/>
                                          </p:stCondLst>
                                        </p:cTn>
                                        <p:tgtEl>
                                          <p:spTgt spid="30"/>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500"/>
                                        <p:tgtEl>
                                          <p:spTgt spid="31"/>
                                        </p:tgtEl>
                                      </p:cBhvr>
                                    </p:animEffect>
                                    <p:set>
                                      <p:cBhvr>
                                        <p:cTn id="186" dur="1" fill="hold">
                                          <p:stCondLst>
                                            <p:cond delay="499"/>
                                          </p:stCondLst>
                                        </p:cTn>
                                        <p:tgtEl>
                                          <p:spTgt spid="31"/>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32"/>
                                        </p:tgtEl>
                                      </p:cBhvr>
                                    </p:animEffect>
                                    <p:set>
                                      <p:cBhvr>
                                        <p:cTn id="189" dur="1" fill="hold">
                                          <p:stCondLst>
                                            <p:cond delay="499"/>
                                          </p:stCondLst>
                                        </p:cTn>
                                        <p:tgtEl>
                                          <p:spTgt spid="32"/>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33"/>
                                        </p:tgtEl>
                                      </p:cBhvr>
                                    </p:animEffect>
                                    <p:set>
                                      <p:cBhvr>
                                        <p:cTn id="192" dur="1" fill="hold">
                                          <p:stCondLst>
                                            <p:cond delay="499"/>
                                          </p:stCondLst>
                                        </p:cTn>
                                        <p:tgtEl>
                                          <p:spTgt spid="33"/>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34"/>
                                        </p:tgtEl>
                                      </p:cBhvr>
                                    </p:animEffect>
                                    <p:set>
                                      <p:cBhvr>
                                        <p:cTn id="195"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6CCC9E-2213-4D4E-934F-07308882D557}"/>
              </a:ext>
            </a:extLst>
          </p:cNvPr>
          <p:cNvSpPr>
            <a:spLocks noGrp="1"/>
          </p:cNvSpPr>
          <p:nvPr>
            <p:ph type="body" idx="2"/>
          </p:nvPr>
        </p:nvSpPr>
        <p:spPr/>
        <p:txBody>
          <a:bodyPr/>
          <a:lstStyle/>
          <a:p>
            <a:r>
              <a:rPr lang="en-US" dirty="0"/>
              <a:t>What makes data </a:t>
            </a:r>
            <a:r>
              <a:rPr lang="en-US" i="1" dirty="0"/>
              <a:t>“tidy?”</a:t>
            </a:r>
          </a:p>
        </p:txBody>
      </p:sp>
      <p:sp>
        <p:nvSpPr>
          <p:cNvPr id="13" name="TextBox 12">
            <a:extLst>
              <a:ext uri="{FF2B5EF4-FFF2-40B4-BE49-F238E27FC236}">
                <a16:creationId xmlns:a16="http://schemas.microsoft.com/office/drawing/2014/main" id="{B3107CF9-25FB-4402-A393-521E60B3BCC0}"/>
              </a:ext>
            </a:extLst>
          </p:cNvPr>
          <p:cNvSpPr txBox="1"/>
          <p:nvPr/>
        </p:nvSpPr>
        <p:spPr>
          <a:xfrm>
            <a:off x="532356" y="822939"/>
            <a:ext cx="8079288" cy="58477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3200" u="sng" dirty="0">
                <a:latin typeface="Calibri" panose="020F0502020204030204" pitchFamily="34" charset="0"/>
                <a:cs typeface="Calibri" panose="020F0502020204030204" pitchFamily="34" charset="0"/>
              </a:rPr>
              <a:t>Cleaning</a:t>
            </a:r>
            <a:r>
              <a:rPr lang="en-US" sz="3200" dirty="0">
                <a:latin typeface="Calibri" panose="020F0502020204030204" pitchFamily="34" charset="0"/>
                <a:cs typeface="Calibri" panose="020F0502020204030204" pitchFamily="34" charset="0"/>
              </a:rPr>
              <a:t> messy data</a:t>
            </a:r>
          </a:p>
        </p:txBody>
      </p:sp>
      <p:sp>
        <p:nvSpPr>
          <p:cNvPr id="14" name="TextBox 13">
            <a:extLst>
              <a:ext uri="{FF2B5EF4-FFF2-40B4-BE49-F238E27FC236}">
                <a16:creationId xmlns:a16="http://schemas.microsoft.com/office/drawing/2014/main" id="{783DC7C1-9091-4C0C-97E3-391B45C37044}"/>
              </a:ext>
            </a:extLst>
          </p:cNvPr>
          <p:cNvSpPr txBox="1"/>
          <p:nvPr/>
        </p:nvSpPr>
        <p:spPr>
          <a:xfrm>
            <a:off x="532356" y="1489790"/>
            <a:ext cx="8079288" cy="584775"/>
          </a:xfrm>
          <a:prstGeom prst="rect">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16200000" scaled="1"/>
            <a:tileRect/>
          </a:gradFill>
          <a:ln>
            <a:solidFill>
              <a:schemeClr val="accent2"/>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3200" u="sng" dirty="0">
                <a:latin typeface="Calibri" panose="020F0502020204030204" pitchFamily="34" charset="0"/>
                <a:cs typeface="Calibri" panose="020F0502020204030204" pitchFamily="34" charset="0"/>
              </a:rPr>
              <a:t>Structuring</a:t>
            </a:r>
            <a:r>
              <a:rPr lang="en-US" sz="3200" dirty="0">
                <a:latin typeface="Calibri" panose="020F0502020204030204" pitchFamily="34" charset="0"/>
                <a:cs typeface="Calibri" panose="020F0502020204030204" pitchFamily="34" charset="0"/>
              </a:rPr>
              <a:t> cleansed data to facilitate analysis:</a:t>
            </a:r>
          </a:p>
        </p:txBody>
      </p:sp>
      <p:sp>
        <p:nvSpPr>
          <p:cNvPr id="43" name="TextBox 42">
            <a:extLst>
              <a:ext uri="{FF2B5EF4-FFF2-40B4-BE49-F238E27FC236}">
                <a16:creationId xmlns:a16="http://schemas.microsoft.com/office/drawing/2014/main" id="{C1E239AF-48D2-42EE-8D5C-467A497669A7}"/>
              </a:ext>
            </a:extLst>
          </p:cNvPr>
          <p:cNvSpPr txBox="1"/>
          <p:nvPr/>
        </p:nvSpPr>
        <p:spPr>
          <a:xfrm>
            <a:off x="532356" y="2150160"/>
            <a:ext cx="8079288"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000" dirty="0">
                <a:latin typeface="Calibri" panose="020F0502020204030204" pitchFamily="34" charset="0"/>
                <a:cs typeface="Calibri" panose="020F0502020204030204" pitchFamily="34" charset="0"/>
              </a:rPr>
              <a:t>A data set is collection of </a:t>
            </a:r>
            <a:r>
              <a:rPr lang="en-US" sz="2000" b="1" dirty="0">
                <a:latin typeface="Calibri" panose="020F0502020204030204" pitchFamily="34" charset="0"/>
                <a:cs typeface="Calibri" panose="020F0502020204030204" pitchFamily="34" charset="0"/>
              </a:rPr>
              <a:t>values</a:t>
            </a:r>
            <a:r>
              <a:rPr lang="en-US" sz="2000" dirty="0">
                <a:latin typeface="Calibri" panose="020F0502020204030204" pitchFamily="34" charset="0"/>
                <a:cs typeface="Calibri" panose="020F0502020204030204" pitchFamily="34" charset="0"/>
              </a:rPr>
              <a:t> – every value belongs to a </a:t>
            </a:r>
            <a:r>
              <a:rPr lang="en-US" sz="2000" b="1" dirty="0">
                <a:latin typeface="Calibri" panose="020F0502020204030204" pitchFamily="34" charset="0"/>
                <a:cs typeface="Calibri" panose="020F0502020204030204" pitchFamily="34" charset="0"/>
              </a:rPr>
              <a:t>feature/variable</a:t>
            </a:r>
            <a:r>
              <a:rPr lang="en-US" sz="2000" dirty="0">
                <a:latin typeface="Calibri" panose="020F0502020204030204" pitchFamily="34" charset="0"/>
                <a:cs typeface="Calibri" panose="020F0502020204030204" pitchFamily="34" charset="0"/>
              </a:rPr>
              <a:t> (column) and an </a:t>
            </a:r>
            <a:r>
              <a:rPr lang="en-US" sz="2000" b="1" dirty="0">
                <a:latin typeface="Calibri" panose="020F0502020204030204" pitchFamily="34" charset="0"/>
                <a:cs typeface="Calibri" panose="020F0502020204030204" pitchFamily="34" charset="0"/>
              </a:rPr>
              <a:t>observation</a:t>
            </a:r>
            <a:r>
              <a:rPr lang="en-US" sz="2000" dirty="0">
                <a:latin typeface="Calibri" panose="020F0502020204030204" pitchFamily="34" charset="0"/>
                <a:cs typeface="Calibri" panose="020F0502020204030204" pitchFamily="34" charset="0"/>
              </a:rPr>
              <a:t> (row)</a:t>
            </a:r>
            <a:endParaRPr lang="en-US" sz="2000" b="1" u="sng" dirty="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B87E9DA1-5A6A-434B-A40C-B894C5039C77}"/>
              </a:ext>
            </a:extLst>
          </p:cNvPr>
          <p:cNvSpPr txBox="1"/>
          <p:nvPr/>
        </p:nvSpPr>
        <p:spPr>
          <a:xfrm>
            <a:off x="532356" y="2933641"/>
            <a:ext cx="8079288"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000" dirty="0">
                <a:latin typeface="Calibri" panose="020F0502020204030204" pitchFamily="34" charset="0"/>
                <a:cs typeface="Calibri" panose="020F0502020204030204" pitchFamily="34" charset="0"/>
              </a:rPr>
              <a:t>Each observation contains all values measured on the same </a:t>
            </a:r>
            <a:r>
              <a:rPr lang="en-US" sz="2000" b="1" dirty="0">
                <a:latin typeface="Calibri" panose="020F0502020204030204" pitchFamily="34" charset="0"/>
                <a:cs typeface="Calibri" panose="020F0502020204030204" pitchFamily="34" charset="0"/>
              </a:rPr>
              <a:t>unit</a:t>
            </a:r>
            <a:endParaRPr lang="en-US" sz="2000" b="1" u="sng" dirty="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516310DD-2083-4ABC-8643-FC81412EAAC6}"/>
              </a:ext>
            </a:extLst>
          </p:cNvPr>
          <p:cNvSpPr txBox="1"/>
          <p:nvPr/>
        </p:nvSpPr>
        <p:spPr>
          <a:xfrm>
            <a:off x="532356" y="3409346"/>
            <a:ext cx="8079288"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000" i="1" dirty="0">
                <a:latin typeface="Calibri" panose="020F0502020204030204" pitchFamily="34" charset="0"/>
                <a:cs typeface="Calibri" panose="020F0502020204030204" pitchFamily="34" charset="0"/>
              </a:rPr>
              <a:t>One</a:t>
            </a:r>
            <a:r>
              <a:rPr lang="en-US" sz="2000" dirty="0">
                <a:latin typeface="Calibri" panose="020F0502020204030204" pitchFamily="34" charset="0"/>
                <a:cs typeface="Calibri" panose="020F0502020204030204" pitchFamily="34" charset="0"/>
              </a:rPr>
              <a:t> feature/variable per column, </a:t>
            </a:r>
            <a:r>
              <a:rPr lang="en-US" sz="2000" i="1" dirty="0">
                <a:latin typeface="Calibri" panose="020F0502020204030204" pitchFamily="34" charset="0"/>
                <a:cs typeface="Calibri" panose="020F0502020204030204" pitchFamily="34" charset="0"/>
              </a:rPr>
              <a:t>one</a:t>
            </a:r>
            <a:r>
              <a:rPr lang="en-US" sz="2000" dirty="0">
                <a:latin typeface="Calibri" panose="020F0502020204030204" pitchFamily="34" charset="0"/>
                <a:cs typeface="Calibri" panose="020F0502020204030204" pitchFamily="34" charset="0"/>
              </a:rPr>
              <a:t> observation per row, a collection of observations forms a </a:t>
            </a:r>
            <a:r>
              <a:rPr lang="en-US" sz="2000" b="1" dirty="0">
                <a:latin typeface="Calibri" panose="020F0502020204030204" pitchFamily="34" charset="0"/>
                <a:cs typeface="Calibri" panose="020F0502020204030204" pitchFamily="34" charset="0"/>
              </a:rPr>
              <a:t>table</a:t>
            </a:r>
            <a:endParaRPr lang="en-US" sz="2000" b="1" u="sng" dirty="0">
              <a:latin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1AD0AD62-50F9-4031-B567-F729F319D8DA}"/>
              </a:ext>
            </a:extLst>
          </p:cNvPr>
          <p:cNvSpPr txBox="1"/>
          <p:nvPr/>
        </p:nvSpPr>
        <p:spPr>
          <a:xfrm>
            <a:off x="149581" y="4428428"/>
            <a:ext cx="1330036"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PREPARATION</a:t>
            </a:r>
          </a:p>
        </p:txBody>
      </p:sp>
    </p:spTree>
    <p:extLst>
      <p:ext uri="{BB962C8B-B14F-4D97-AF65-F5344CB8AC3E}">
        <p14:creationId xmlns:p14="http://schemas.microsoft.com/office/powerpoint/2010/main" val="53039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3" grpId="0" animBg="1"/>
      <p:bldP spid="44" grpId="0" animBg="1"/>
      <p:bldP spid="4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2C3124-977B-4898-B2BF-69E5CA160A5E}"/>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52</a:t>
            </a:fld>
            <a:endParaRPr lang="en-US" sz="1200" dirty="0">
              <a:solidFill>
                <a:srgbClr val="888888"/>
              </a:solidFill>
            </a:endParaRPr>
          </a:p>
        </p:txBody>
      </p:sp>
      <p:graphicFrame>
        <p:nvGraphicFramePr>
          <p:cNvPr id="3" name="Table 2">
            <a:extLst>
              <a:ext uri="{FF2B5EF4-FFF2-40B4-BE49-F238E27FC236}">
                <a16:creationId xmlns:a16="http://schemas.microsoft.com/office/drawing/2014/main" id="{5D3D1A4C-140C-49AE-BCC9-58307E4BA19A}"/>
              </a:ext>
            </a:extLst>
          </p:cNvPr>
          <p:cNvGraphicFramePr>
            <a:graphicFrameLocks noGrp="1"/>
          </p:cNvGraphicFramePr>
          <p:nvPr>
            <p:extLst>
              <p:ext uri="{D42A27DB-BD31-4B8C-83A1-F6EECF244321}">
                <p14:modId xmlns:p14="http://schemas.microsoft.com/office/powerpoint/2010/main" val="1667151075"/>
              </p:ext>
            </p:extLst>
          </p:nvPr>
        </p:nvGraphicFramePr>
        <p:xfrm>
          <a:off x="267851" y="66620"/>
          <a:ext cx="4304149" cy="1275604"/>
        </p:xfrm>
        <a:graphic>
          <a:graphicData uri="http://schemas.openxmlformats.org/drawingml/2006/table">
            <a:tbl>
              <a:tblPr firstRow="1" bandRow="1">
                <a:tableStyleId>{5C22544A-7EE6-4342-B048-85BDC9FD1C3A}</a:tableStyleId>
              </a:tblPr>
              <a:tblGrid>
                <a:gridCol w="840509">
                  <a:extLst>
                    <a:ext uri="{9D8B030D-6E8A-4147-A177-3AD203B41FA5}">
                      <a16:colId xmlns:a16="http://schemas.microsoft.com/office/drawing/2014/main" val="3234883198"/>
                    </a:ext>
                  </a:extLst>
                </a:gridCol>
                <a:gridCol w="692728">
                  <a:extLst>
                    <a:ext uri="{9D8B030D-6E8A-4147-A177-3AD203B41FA5}">
                      <a16:colId xmlns:a16="http://schemas.microsoft.com/office/drawing/2014/main" val="4094537581"/>
                    </a:ext>
                  </a:extLst>
                </a:gridCol>
                <a:gridCol w="692728">
                  <a:extLst>
                    <a:ext uri="{9D8B030D-6E8A-4147-A177-3AD203B41FA5}">
                      <a16:colId xmlns:a16="http://schemas.microsoft.com/office/drawing/2014/main" val="1861920101"/>
                    </a:ext>
                  </a:extLst>
                </a:gridCol>
                <a:gridCol w="692728">
                  <a:extLst>
                    <a:ext uri="{9D8B030D-6E8A-4147-A177-3AD203B41FA5}">
                      <a16:colId xmlns:a16="http://schemas.microsoft.com/office/drawing/2014/main" val="4033273223"/>
                    </a:ext>
                  </a:extLst>
                </a:gridCol>
                <a:gridCol w="692728">
                  <a:extLst>
                    <a:ext uri="{9D8B030D-6E8A-4147-A177-3AD203B41FA5}">
                      <a16:colId xmlns:a16="http://schemas.microsoft.com/office/drawing/2014/main" val="1889737528"/>
                    </a:ext>
                  </a:extLst>
                </a:gridCol>
                <a:gridCol w="692728">
                  <a:extLst>
                    <a:ext uri="{9D8B030D-6E8A-4147-A177-3AD203B41FA5}">
                      <a16:colId xmlns:a16="http://schemas.microsoft.com/office/drawing/2014/main" val="1886949491"/>
                    </a:ext>
                  </a:extLst>
                </a:gridCol>
              </a:tblGrid>
              <a:tr h="318901">
                <a:tc>
                  <a:txBody>
                    <a:bodyPr/>
                    <a:lstStyle/>
                    <a:p>
                      <a:pPr algn="r"/>
                      <a:r>
                        <a:rPr lang="en-US" sz="1200" dirty="0">
                          <a:latin typeface="Calibri" panose="020F0502020204030204" pitchFamily="34" charset="0"/>
                          <a:cs typeface="Calibri" panose="020F0502020204030204" pitchFamily="34" charset="0"/>
                        </a:rPr>
                        <a:t>Customer</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18-24 Y</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25-34 Y</a:t>
                      </a:r>
                    </a:p>
                  </a:txBody>
                  <a:tcPr/>
                </a:tc>
                <a:tc>
                  <a:txBody>
                    <a:bodyPr/>
                    <a:lstStyle/>
                    <a:p>
                      <a:pPr algn="ctr"/>
                      <a:r>
                        <a:rPr lang="en-US" sz="1200" dirty="0">
                          <a:latin typeface="Calibri" panose="020F0502020204030204" pitchFamily="34" charset="0"/>
                          <a:cs typeface="Calibri" panose="020F0502020204030204" pitchFamily="34" charset="0"/>
                        </a:rPr>
                        <a:t>35-44 Y</a:t>
                      </a:r>
                    </a:p>
                  </a:txBody>
                  <a:tcPr/>
                </a:tc>
                <a:tc>
                  <a:txBody>
                    <a:bodyPr/>
                    <a:lstStyle/>
                    <a:p>
                      <a:pPr algn="ctr"/>
                      <a:r>
                        <a:rPr lang="en-US" sz="1200" dirty="0">
                          <a:latin typeface="Calibri" panose="020F0502020204030204" pitchFamily="34" charset="0"/>
                          <a:cs typeface="Calibri" panose="020F0502020204030204" pitchFamily="34" charset="0"/>
                        </a:rPr>
                        <a:t>45-54 Y</a:t>
                      </a:r>
                    </a:p>
                  </a:txBody>
                  <a:tcPr/>
                </a:tc>
                <a:tc>
                  <a:txBody>
                    <a:bodyPr/>
                    <a:lstStyle/>
                    <a:p>
                      <a:pPr algn="ctr"/>
                      <a:r>
                        <a:rPr lang="en-US" sz="1200" dirty="0">
                          <a:latin typeface="Calibri" panose="020F0502020204030204" pitchFamily="34" charset="0"/>
                          <a:cs typeface="Calibri" panose="020F0502020204030204" pitchFamily="34" charset="0"/>
                        </a:rPr>
                        <a:t>55+ Y</a:t>
                      </a:r>
                    </a:p>
                  </a:txBody>
                  <a:tcPr/>
                </a:tc>
                <a:extLst>
                  <a:ext uri="{0D108BD9-81ED-4DB2-BD59-A6C34878D82A}">
                    <a16:rowId xmlns:a16="http://schemas.microsoft.com/office/drawing/2014/main" val="3032956261"/>
                  </a:ext>
                </a:extLst>
              </a:tr>
              <a:tr h="318901">
                <a:tc>
                  <a:txBody>
                    <a:bodyPr/>
                    <a:lstStyle/>
                    <a:p>
                      <a:pPr algn="r"/>
                      <a:r>
                        <a:rPr lang="en-US" sz="1200" dirty="0">
                          <a:latin typeface="Calibri" panose="020F0502020204030204" pitchFamily="34" charset="0"/>
                          <a:cs typeface="Calibri" panose="020F0502020204030204" pitchFamily="34" charset="0"/>
                        </a:rPr>
                        <a:t>1</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12</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42</a:t>
                      </a:r>
                    </a:p>
                  </a:txBody>
                  <a:tcPr/>
                </a:tc>
                <a:tc>
                  <a:txBody>
                    <a:bodyPr/>
                    <a:lstStyle/>
                    <a:p>
                      <a:pPr algn="ctr"/>
                      <a:r>
                        <a:rPr lang="en-US" sz="1200" dirty="0">
                          <a:latin typeface="Calibri" panose="020F0502020204030204" pitchFamily="34" charset="0"/>
                          <a:cs typeface="Calibri" panose="020F0502020204030204" pitchFamily="34" charset="0"/>
                        </a:rPr>
                        <a:t>44</a:t>
                      </a:r>
                    </a:p>
                  </a:txBody>
                  <a:tcPr/>
                </a:tc>
                <a:tc>
                  <a:txBody>
                    <a:bodyPr/>
                    <a:lstStyle/>
                    <a:p>
                      <a:pPr algn="ctr"/>
                      <a:r>
                        <a:rPr lang="en-US" sz="1200" dirty="0">
                          <a:latin typeface="Calibri" panose="020F0502020204030204" pitchFamily="34" charset="0"/>
                          <a:cs typeface="Calibri" panose="020F0502020204030204" pitchFamily="34" charset="0"/>
                        </a:rPr>
                        <a:t>10</a:t>
                      </a:r>
                    </a:p>
                  </a:txBody>
                  <a:tcPr/>
                </a:tc>
                <a:tc>
                  <a:txBody>
                    <a:bodyPr/>
                    <a:lstStyle/>
                    <a:p>
                      <a:pPr algn="ctr"/>
                      <a:r>
                        <a:rPr lang="en-US" sz="1200" dirty="0">
                          <a:latin typeface="Calibri" panose="020F0502020204030204" pitchFamily="34" charset="0"/>
                          <a:cs typeface="Calibri" panose="020F0502020204030204" pitchFamily="34" charset="0"/>
                        </a:rPr>
                        <a:t>5</a:t>
                      </a:r>
                    </a:p>
                  </a:txBody>
                  <a:tcPr/>
                </a:tc>
                <a:extLst>
                  <a:ext uri="{0D108BD9-81ED-4DB2-BD59-A6C34878D82A}">
                    <a16:rowId xmlns:a16="http://schemas.microsoft.com/office/drawing/2014/main" val="1477517556"/>
                  </a:ext>
                </a:extLst>
              </a:tr>
              <a:tr h="318901">
                <a:tc>
                  <a:txBody>
                    <a:bodyPr/>
                    <a:lstStyle/>
                    <a:p>
                      <a:pPr algn="r"/>
                      <a:r>
                        <a:rPr lang="en-US" sz="1200" dirty="0">
                          <a:latin typeface="Calibri" panose="020F0502020204030204" pitchFamily="34" charset="0"/>
                          <a:cs typeface="Calibri" panose="020F0502020204030204" pitchFamily="34" charset="0"/>
                        </a:rPr>
                        <a:t>2</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34</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12</a:t>
                      </a:r>
                    </a:p>
                  </a:txBody>
                  <a:tcPr/>
                </a:tc>
                <a:tc>
                  <a:txBody>
                    <a:bodyPr/>
                    <a:lstStyle/>
                    <a:p>
                      <a:pPr algn="ctr"/>
                      <a:r>
                        <a:rPr lang="en-US" sz="1200" dirty="0">
                          <a:latin typeface="Calibri" panose="020F0502020204030204" pitchFamily="34" charset="0"/>
                          <a:cs typeface="Calibri" panose="020F0502020204030204" pitchFamily="34" charset="0"/>
                        </a:rPr>
                        <a:t>76</a:t>
                      </a:r>
                    </a:p>
                  </a:txBody>
                  <a:tcPr/>
                </a:tc>
                <a:tc>
                  <a:txBody>
                    <a:bodyPr/>
                    <a:lstStyle/>
                    <a:p>
                      <a:pPr algn="ctr"/>
                      <a:r>
                        <a:rPr lang="en-US" sz="1200" dirty="0">
                          <a:latin typeface="Calibri" panose="020F0502020204030204" pitchFamily="34" charset="0"/>
                          <a:cs typeface="Calibri" panose="020F0502020204030204" pitchFamily="34" charset="0"/>
                        </a:rPr>
                        <a:t>87</a:t>
                      </a:r>
                    </a:p>
                  </a:txBody>
                  <a:tcPr/>
                </a:tc>
                <a:tc>
                  <a:txBody>
                    <a:bodyPr/>
                    <a:lstStyle/>
                    <a:p>
                      <a:pPr algn="ctr"/>
                      <a:r>
                        <a:rPr lang="en-US" sz="1200" dirty="0">
                          <a:latin typeface="Calibri" panose="020F0502020204030204" pitchFamily="34" charset="0"/>
                          <a:cs typeface="Calibri" panose="020F0502020204030204" pitchFamily="34" charset="0"/>
                        </a:rPr>
                        <a:t>15</a:t>
                      </a:r>
                    </a:p>
                  </a:txBody>
                  <a:tcPr/>
                </a:tc>
                <a:extLst>
                  <a:ext uri="{0D108BD9-81ED-4DB2-BD59-A6C34878D82A}">
                    <a16:rowId xmlns:a16="http://schemas.microsoft.com/office/drawing/2014/main" val="4064253957"/>
                  </a:ext>
                </a:extLst>
              </a:tr>
              <a:tr h="318901">
                <a:tc>
                  <a:txBody>
                    <a:bodyPr/>
                    <a:lstStyle/>
                    <a:p>
                      <a:pPr algn="r"/>
                      <a:r>
                        <a:rPr lang="en-US" sz="1200" dirty="0">
                          <a:latin typeface="Calibri" panose="020F0502020204030204" pitchFamily="34" charset="0"/>
                          <a:cs typeface="Calibri" panose="020F0502020204030204" pitchFamily="34" charset="0"/>
                        </a:rPr>
                        <a:t>3</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54</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23</a:t>
                      </a:r>
                    </a:p>
                  </a:txBody>
                  <a:tcPr/>
                </a:tc>
                <a:tc>
                  <a:txBody>
                    <a:bodyPr/>
                    <a:lstStyle/>
                    <a:p>
                      <a:pPr algn="ctr"/>
                      <a:r>
                        <a:rPr lang="en-US" sz="1200" dirty="0">
                          <a:latin typeface="Calibri" panose="020F0502020204030204" pitchFamily="34" charset="0"/>
                          <a:cs typeface="Calibri" panose="020F0502020204030204" pitchFamily="34" charset="0"/>
                        </a:rPr>
                        <a:t>54</a:t>
                      </a:r>
                    </a:p>
                  </a:txBody>
                  <a:tcPr/>
                </a:tc>
                <a:tc>
                  <a:txBody>
                    <a:bodyPr/>
                    <a:lstStyle/>
                    <a:p>
                      <a:pPr algn="ctr"/>
                      <a:r>
                        <a:rPr lang="en-US" sz="1200" dirty="0">
                          <a:latin typeface="Calibri" panose="020F0502020204030204" pitchFamily="34" charset="0"/>
                          <a:cs typeface="Calibri" panose="020F0502020204030204" pitchFamily="34" charset="0"/>
                        </a:rPr>
                        <a:t>69</a:t>
                      </a:r>
                    </a:p>
                  </a:txBody>
                  <a:tcPr/>
                </a:tc>
                <a:tc>
                  <a:txBody>
                    <a:bodyPr/>
                    <a:lstStyle/>
                    <a:p>
                      <a:pPr algn="ctr"/>
                      <a:r>
                        <a:rPr lang="en-US" sz="1200" dirty="0">
                          <a:latin typeface="Calibri" panose="020F0502020204030204" pitchFamily="34" charset="0"/>
                          <a:cs typeface="Calibri" panose="020F0502020204030204" pitchFamily="34" charset="0"/>
                        </a:rPr>
                        <a:t>12</a:t>
                      </a:r>
                    </a:p>
                  </a:txBody>
                  <a:tcPr/>
                </a:tc>
                <a:extLst>
                  <a:ext uri="{0D108BD9-81ED-4DB2-BD59-A6C34878D82A}">
                    <a16:rowId xmlns:a16="http://schemas.microsoft.com/office/drawing/2014/main" val="2977422757"/>
                  </a:ext>
                </a:extLst>
              </a:tr>
            </a:tbl>
          </a:graphicData>
        </a:graphic>
      </p:graphicFrame>
      <p:graphicFrame>
        <p:nvGraphicFramePr>
          <p:cNvPr id="4" name="Table 3">
            <a:extLst>
              <a:ext uri="{FF2B5EF4-FFF2-40B4-BE49-F238E27FC236}">
                <a16:creationId xmlns:a16="http://schemas.microsoft.com/office/drawing/2014/main" id="{71171152-857C-4645-B4AC-578B4FA9A234}"/>
              </a:ext>
            </a:extLst>
          </p:cNvPr>
          <p:cNvGraphicFramePr>
            <a:graphicFrameLocks noGrp="1"/>
          </p:cNvGraphicFramePr>
          <p:nvPr>
            <p:extLst>
              <p:ext uri="{D42A27DB-BD31-4B8C-83A1-F6EECF244321}">
                <p14:modId xmlns:p14="http://schemas.microsoft.com/office/powerpoint/2010/main" val="3251446491"/>
              </p:ext>
            </p:extLst>
          </p:nvPr>
        </p:nvGraphicFramePr>
        <p:xfrm>
          <a:off x="4718828" y="66621"/>
          <a:ext cx="4157320" cy="1281796"/>
        </p:xfrm>
        <a:graphic>
          <a:graphicData uri="http://schemas.openxmlformats.org/drawingml/2006/table">
            <a:tbl>
              <a:tblPr firstRow="1" bandRow="1">
                <a:tableStyleId>{21E4AEA4-8DFA-4A89-87EB-49C32662AFE0}</a:tableStyleId>
              </a:tblPr>
              <a:tblGrid>
                <a:gridCol w="1197202">
                  <a:extLst>
                    <a:ext uri="{9D8B030D-6E8A-4147-A177-3AD203B41FA5}">
                      <a16:colId xmlns:a16="http://schemas.microsoft.com/office/drawing/2014/main" val="3234883198"/>
                    </a:ext>
                  </a:extLst>
                </a:gridCol>
                <a:gridCol w="986706">
                  <a:extLst>
                    <a:ext uri="{9D8B030D-6E8A-4147-A177-3AD203B41FA5}">
                      <a16:colId xmlns:a16="http://schemas.microsoft.com/office/drawing/2014/main" val="4094537581"/>
                    </a:ext>
                  </a:extLst>
                </a:gridCol>
                <a:gridCol w="986706">
                  <a:extLst>
                    <a:ext uri="{9D8B030D-6E8A-4147-A177-3AD203B41FA5}">
                      <a16:colId xmlns:a16="http://schemas.microsoft.com/office/drawing/2014/main" val="1861920101"/>
                    </a:ext>
                  </a:extLst>
                </a:gridCol>
                <a:gridCol w="986706">
                  <a:extLst>
                    <a:ext uri="{9D8B030D-6E8A-4147-A177-3AD203B41FA5}">
                      <a16:colId xmlns:a16="http://schemas.microsoft.com/office/drawing/2014/main" val="4033273223"/>
                    </a:ext>
                  </a:extLst>
                </a:gridCol>
              </a:tblGrid>
              <a:tr h="268127">
                <a:tc>
                  <a:txBody>
                    <a:bodyPr/>
                    <a:lstStyle/>
                    <a:p>
                      <a:pPr algn="r"/>
                      <a:r>
                        <a:rPr lang="en-US" sz="1200" dirty="0">
                          <a:latin typeface="Calibri" panose="020F0502020204030204" pitchFamily="34" charset="0"/>
                          <a:cs typeface="Calibri" panose="020F0502020204030204" pitchFamily="34" charset="0"/>
                        </a:rPr>
                        <a:t>Customer</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Prod./Date</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Svc. Plan</a:t>
                      </a:r>
                    </a:p>
                  </a:txBody>
                  <a:tcPr/>
                </a:tc>
                <a:tc>
                  <a:txBody>
                    <a:bodyPr/>
                    <a:lstStyle/>
                    <a:p>
                      <a:pPr algn="ctr"/>
                      <a:r>
                        <a:rPr lang="en-US" sz="1200" dirty="0">
                          <a:latin typeface="Calibri" panose="020F0502020204030204" pitchFamily="34" charset="0"/>
                          <a:cs typeface="Calibri" panose="020F0502020204030204" pitchFamily="34" charset="0"/>
                        </a:rPr>
                        <a:t>Return</a:t>
                      </a:r>
                    </a:p>
                  </a:txBody>
                  <a:tcPr/>
                </a:tc>
                <a:extLst>
                  <a:ext uri="{0D108BD9-81ED-4DB2-BD59-A6C34878D82A}">
                    <a16:rowId xmlns:a16="http://schemas.microsoft.com/office/drawing/2014/main" val="3032956261"/>
                  </a:ext>
                </a:extLst>
              </a:tr>
              <a:tr h="343540">
                <a:tc>
                  <a:txBody>
                    <a:bodyPr/>
                    <a:lstStyle/>
                    <a:p>
                      <a:pPr algn="r"/>
                      <a:r>
                        <a:rPr lang="en-US" sz="1200" dirty="0">
                          <a:latin typeface="Calibri" panose="020F0502020204030204" pitchFamily="34" charset="0"/>
                          <a:cs typeface="Calibri" panose="020F0502020204030204" pitchFamily="34" charset="0"/>
                        </a:rPr>
                        <a:t>1</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Aironet-12/2</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A</a:t>
                      </a:r>
                    </a:p>
                  </a:txBody>
                  <a:tcPr/>
                </a:tc>
                <a:tc>
                  <a:txBody>
                    <a:bodyPr/>
                    <a:lstStyle/>
                    <a:p>
                      <a:pPr algn="ctr"/>
                      <a:r>
                        <a:rPr lang="en-US" sz="1200"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1477517556"/>
                  </a:ext>
                </a:extLst>
              </a:tr>
              <a:tr h="343540">
                <a:tc>
                  <a:txBody>
                    <a:bodyPr/>
                    <a:lstStyle/>
                    <a:p>
                      <a:pPr algn="r"/>
                      <a:r>
                        <a:rPr lang="en-US" sz="1200" dirty="0">
                          <a:latin typeface="Calibri" panose="020F0502020204030204" pitchFamily="34" charset="0"/>
                          <a:cs typeface="Calibri" panose="020F0502020204030204" pitchFamily="34" charset="0"/>
                        </a:rPr>
                        <a:t>2</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Aironet-1/4</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CC</a:t>
                      </a:r>
                    </a:p>
                  </a:txBody>
                  <a:tcPr/>
                </a:tc>
                <a:tc>
                  <a:txBody>
                    <a:bodyPr/>
                    <a:lstStyle/>
                    <a:p>
                      <a:pPr algn="ctr"/>
                      <a:r>
                        <a:rPr lang="en-US" sz="1200" dirty="0">
                          <a:latin typeface="Calibri" panose="020F0502020204030204" pitchFamily="34" charset="0"/>
                          <a:cs typeface="Calibri" panose="020F0502020204030204" pitchFamily="34" charset="0"/>
                        </a:rPr>
                        <a:t>No</a:t>
                      </a:r>
                    </a:p>
                  </a:txBody>
                  <a:tcPr/>
                </a:tc>
                <a:extLst>
                  <a:ext uri="{0D108BD9-81ED-4DB2-BD59-A6C34878D82A}">
                    <a16:rowId xmlns:a16="http://schemas.microsoft.com/office/drawing/2014/main" val="4064253957"/>
                  </a:ext>
                </a:extLst>
              </a:tr>
              <a:tr h="320396">
                <a:tc>
                  <a:txBody>
                    <a:bodyPr/>
                    <a:lstStyle/>
                    <a:p>
                      <a:pPr algn="r"/>
                      <a:r>
                        <a:rPr lang="en-US" sz="1200" dirty="0">
                          <a:latin typeface="Calibri" panose="020F0502020204030204" pitchFamily="34" charset="0"/>
                          <a:cs typeface="Calibri" panose="020F0502020204030204" pitchFamily="34" charset="0"/>
                        </a:rPr>
                        <a:t>3</a:t>
                      </a:r>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Aironet-10/8</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X1</a:t>
                      </a:r>
                    </a:p>
                  </a:txBody>
                  <a:tcPr/>
                </a:tc>
                <a:tc>
                  <a:txBody>
                    <a:bodyPr/>
                    <a:lstStyle/>
                    <a:p>
                      <a:pPr algn="ctr"/>
                      <a:r>
                        <a:rPr lang="en-US" sz="1200" dirty="0">
                          <a:latin typeface="Calibri" panose="020F0502020204030204" pitchFamily="34" charset="0"/>
                          <a:cs typeface="Calibri" panose="020F0502020204030204" pitchFamily="34" charset="0"/>
                        </a:rPr>
                        <a:t>Yes</a:t>
                      </a:r>
                    </a:p>
                  </a:txBody>
                  <a:tcPr/>
                </a:tc>
                <a:extLst>
                  <a:ext uri="{0D108BD9-81ED-4DB2-BD59-A6C34878D82A}">
                    <a16:rowId xmlns:a16="http://schemas.microsoft.com/office/drawing/2014/main" val="2977422757"/>
                  </a:ext>
                </a:extLst>
              </a:tr>
            </a:tbl>
          </a:graphicData>
        </a:graphic>
      </p:graphicFrame>
      <p:graphicFrame>
        <p:nvGraphicFramePr>
          <p:cNvPr id="5" name="Table 4">
            <a:extLst>
              <a:ext uri="{FF2B5EF4-FFF2-40B4-BE49-F238E27FC236}">
                <a16:creationId xmlns:a16="http://schemas.microsoft.com/office/drawing/2014/main" id="{FE993C81-C996-471F-914D-175D94151A52}"/>
              </a:ext>
            </a:extLst>
          </p:cNvPr>
          <p:cNvGraphicFramePr>
            <a:graphicFrameLocks noGrp="1"/>
          </p:cNvGraphicFramePr>
          <p:nvPr>
            <p:extLst>
              <p:ext uri="{D42A27DB-BD31-4B8C-83A1-F6EECF244321}">
                <p14:modId xmlns:p14="http://schemas.microsoft.com/office/powerpoint/2010/main" val="354668809"/>
              </p:ext>
            </p:extLst>
          </p:nvPr>
        </p:nvGraphicFramePr>
        <p:xfrm>
          <a:off x="2419926" y="1459011"/>
          <a:ext cx="4304149" cy="1594505"/>
        </p:xfrm>
        <a:graphic>
          <a:graphicData uri="http://schemas.openxmlformats.org/drawingml/2006/table">
            <a:tbl>
              <a:tblPr firstRow="1" bandRow="1">
                <a:tableStyleId>{F5AB1C69-6EDB-4FF4-983F-18BD219EF322}</a:tableStyleId>
              </a:tblPr>
              <a:tblGrid>
                <a:gridCol w="840509">
                  <a:extLst>
                    <a:ext uri="{9D8B030D-6E8A-4147-A177-3AD203B41FA5}">
                      <a16:colId xmlns:a16="http://schemas.microsoft.com/office/drawing/2014/main" val="3234883198"/>
                    </a:ext>
                  </a:extLst>
                </a:gridCol>
                <a:gridCol w="692728">
                  <a:extLst>
                    <a:ext uri="{9D8B030D-6E8A-4147-A177-3AD203B41FA5}">
                      <a16:colId xmlns:a16="http://schemas.microsoft.com/office/drawing/2014/main" val="4094537581"/>
                    </a:ext>
                  </a:extLst>
                </a:gridCol>
                <a:gridCol w="692728">
                  <a:extLst>
                    <a:ext uri="{9D8B030D-6E8A-4147-A177-3AD203B41FA5}">
                      <a16:colId xmlns:a16="http://schemas.microsoft.com/office/drawing/2014/main" val="1861920101"/>
                    </a:ext>
                  </a:extLst>
                </a:gridCol>
                <a:gridCol w="692728">
                  <a:extLst>
                    <a:ext uri="{9D8B030D-6E8A-4147-A177-3AD203B41FA5}">
                      <a16:colId xmlns:a16="http://schemas.microsoft.com/office/drawing/2014/main" val="4033273223"/>
                    </a:ext>
                  </a:extLst>
                </a:gridCol>
                <a:gridCol w="692728">
                  <a:extLst>
                    <a:ext uri="{9D8B030D-6E8A-4147-A177-3AD203B41FA5}">
                      <a16:colId xmlns:a16="http://schemas.microsoft.com/office/drawing/2014/main" val="1889737528"/>
                    </a:ext>
                  </a:extLst>
                </a:gridCol>
                <a:gridCol w="692728">
                  <a:extLst>
                    <a:ext uri="{9D8B030D-6E8A-4147-A177-3AD203B41FA5}">
                      <a16:colId xmlns:a16="http://schemas.microsoft.com/office/drawing/2014/main" val="1886949491"/>
                    </a:ext>
                  </a:extLst>
                </a:gridCol>
              </a:tblGrid>
              <a:tr h="318901">
                <a:tc>
                  <a:txBody>
                    <a:bodyPr/>
                    <a:lstStyle/>
                    <a:p>
                      <a:pPr algn="r"/>
                      <a:r>
                        <a:rPr lang="en-US" sz="1200" dirty="0">
                          <a:latin typeface="Calibri" panose="020F0502020204030204" pitchFamily="34" charset="0"/>
                          <a:cs typeface="Calibri" panose="020F0502020204030204" pitchFamily="34" charset="0"/>
                        </a:rPr>
                        <a:t>Customer</a:t>
                      </a:r>
                    </a:p>
                  </a:txBody>
                  <a:tcPr/>
                </a:tc>
                <a:tc>
                  <a:txBody>
                    <a:bodyPr/>
                    <a:lstStyle/>
                    <a:p>
                      <a:pPr algn="ctr"/>
                      <a:r>
                        <a:rPr lang="en-US" sz="1200" dirty="0">
                          <a:latin typeface="Calibri" panose="020F0502020204030204" pitchFamily="34" charset="0"/>
                          <a:cs typeface="Calibri" panose="020F0502020204030204" pitchFamily="34" charset="0"/>
                        </a:rPr>
                        <a:t>Year</a:t>
                      </a:r>
                    </a:p>
                  </a:txBody>
                  <a:tcPr/>
                </a:tc>
                <a:tc>
                  <a:txBody>
                    <a:bodyPr/>
                    <a:lstStyle/>
                    <a:p>
                      <a:pPr algn="ctr"/>
                      <a:r>
                        <a:rPr lang="en-US" sz="1200" dirty="0">
                          <a:latin typeface="Calibri" panose="020F0502020204030204" pitchFamily="34" charset="0"/>
                          <a:cs typeface="Calibri" panose="020F0502020204030204" pitchFamily="34" charset="0"/>
                        </a:rPr>
                        <a:t>Purch.</a:t>
                      </a:r>
                    </a:p>
                  </a:txBody>
                  <a:tcPr/>
                </a:tc>
                <a:tc>
                  <a:txBody>
                    <a:bodyPr/>
                    <a:lstStyle/>
                    <a:p>
                      <a:pPr algn="ctr"/>
                      <a:r>
                        <a:rPr lang="en-US" sz="1200" dirty="0">
                          <a:latin typeface="Calibri" panose="020F0502020204030204" pitchFamily="34" charset="0"/>
                          <a:cs typeface="Calibri" panose="020F0502020204030204" pitchFamily="34" charset="0"/>
                        </a:rPr>
                        <a:t>Mth. 1</a:t>
                      </a:r>
                    </a:p>
                  </a:txBody>
                  <a:tcPr/>
                </a:tc>
                <a:tc>
                  <a:txBody>
                    <a:bodyPr/>
                    <a:lstStyle/>
                    <a:p>
                      <a:pPr algn="ctr"/>
                      <a:r>
                        <a:rPr lang="en-US" sz="1200" dirty="0">
                          <a:latin typeface="Calibri" panose="020F0502020204030204" pitchFamily="34" charset="0"/>
                          <a:cs typeface="Calibri" panose="020F0502020204030204" pitchFamily="34" charset="0"/>
                        </a:rPr>
                        <a:t>Mth. 2</a:t>
                      </a:r>
                    </a:p>
                  </a:txBody>
                  <a:tcPr/>
                </a:tc>
                <a:tc>
                  <a:txBody>
                    <a:bodyPr/>
                    <a:lstStyle/>
                    <a:p>
                      <a:pPr algn="ctr"/>
                      <a:r>
                        <a:rPr lang="en-US" sz="1200" dirty="0">
                          <a:latin typeface="Calibri" panose="020F0502020204030204" pitchFamily="34" charset="0"/>
                          <a:cs typeface="Calibri" panose="020F0502020204030204" pitchFamily="34" charset="0"/>
                        </a:rPr>
                        <a:t>Mth. 3</a:t>
                      </a:r>
                    </a:p>
                  </a:txBody>
                  <a:tcPr/>
                </a:tc>
                <a:extLst>
                  <a:ext uri="{0D108BD9-81ED-4DB2-BD59-A6C34878D82A}">
                    <a16:rowId xmlns:a16="http://schemas.microsoft.com/office/drawing/2014/main" val="3032956261"/>
                  </a:ext>
                </a:extLst>
              </a:tr>
              <a:tr h="318901">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2017</a:t>
                      </a:r>
                    </a:p>
                  </a:txBody>
                  <a:tcPr/>
                </a:tc>
                <a:tc>
                  <a:txBody>
                    <a:bodyPr/>
                    <a:lstStyle/>
                    <a:p>
                      <a:pPr algn="ctr"/>
                      <a:r>
                        <a:rPr lang="en-US" sz="1200" dirty="0">
                          <a:latin typeface="Calibri" panose="020F0502020204030204" pitchFamily="34" charset="0"/>
                          <a:cs typeface="Calibri" panose="020F0502020204030204" pitchFamily="34" charset="0"/>
                        </a:rPr>
                        <a:t>First</a:t>
                      </a:r>
                    </a:p>
                  </a:txBody>
                  <a:tcPr/>
                </a:tc>
                <a:tc>
                  <a:txBody>
                    <a:bodyPr/>
                    <a:lstStyle/>
                    <a:p>
                      <a:pPr algn="ctr"/>
                      <a:r>
                        <a:rPr lang="en-US" sz="1200" dirty="0">
                          <a:latin typeface="Calibri" panose="020F0502020204030204" pitchFamily="34" charset="0"/>
                          <a:cs typeface="Calibri" panose="020F0502020204030204" pitchFamily="34" charset="0"/>
                        </a:rPr>
                        <a:t>1254</a:t>
                      </a:r>
                    </a:p>
                  </a:txBody>
                  <a:tcPr/>
                </a:tc>
                <a:tc>
                  <a:txBody>
                    <a:bodyPr/>
                    <a:lstStyle/>
                    <a:p>
                      <a:pPr algn="ctr"/>
                      <a:r>
                        <a:rPr lang="en-US" sz="1200" dirty="0">
                          <a:latin typeface="Calibri" panose="020F0502020204030204" pitchFamily="34" charset="0"/>
                          <a:cs typeface="Calibri" panose="020F0502020204030204" pitchFamily="34" charset="0"/>
                        </a:rPr>
                        <a:t>6543</a:t>
                      </a:r>
                    </a:p>
                  </a:txBody>
                  <a:tcPr/>
                </a:tc>
                <a:tc>
                  <a:txBody>
                    <a:bodyPr/>
                    <a:lstStyle/>
                    <a:p>
                      <a:pPr algn="ctr"/>
                      <a:r>
                        <a:rPr lang="en-US" sz="1200" dirty="0">
                          <a:latin typeface="Calibri" panose="020F0502020204030204" pitchFamily="34" charset="0"/>
                          <a:cs typeface="Calibri" panose="020F0502020204030204" pitchFamily="34" charset="0"/>
                        </a:rPr>
                        <a:t>3423</a:t>
                      </a:r>
                    </a:p>
                  </a:txBody>
                  <a:tcPr/>
                </a:tc>
                <a:extLst>
                  <a:ext uri="{0D108BD9-81ED-4DB2-BD59-A6C34878D82A}">
                    <a16:rowId xmlns:a16="http://schemas.microsoft.com/office/drawing/2014/main" val="1477517556"/>
                  </a:ext>
                </a:extLst>
              </a:tr>
              <a:tr h="318901">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2017</a:t>
                      </a:r>
                    </a:p>
                  </a:txBody>
                  <a:tcPr/>
                </a:tc>
                <a:tc>
                  <a:txBody>
                    <a:bodyPr/>
                    <a:lstStyle/>
                    <a:p>
                      <a:pPr algn="ctr"/>
                      <a:r>
                        <a:rPr lang="en-US" sz="1200" dirty="0">
                          <a:latin typeface="Calibri" panose="020F0502020204030204" pitchFamily="34" charset="0"/>
                          <a:cs typeface="Calibri" panose="020F0502020204030204" pitchFamily="34" charset="0"/>
                        </a:rPr>
                        <a:t>Last</a:t>
                      </a:r>
                    </a:p>
                  </a:txBody>
                  <a:tcPr/>
                </a:tc>
                <a:tc>
                  <a:txBody>
                    <a:bodyPr/>
                    <a:lstStyle/>
                    <a:p>
                      <a:pPr algn="ctr"/>
                      <a:r>
                        <a:rPr lang="en-US" sz="1200" dirty="0">
                          <a:latin typeface="Calibri" panose="020F0502020204030204" pitchFamily="34" charset="0"/>
                          <a:cs typeface="Calibri" panose="020F0502020204030204" pitchFamily="34" charset="0"/>
                        </a:rPr>
                        <a:t>5435</a:t>
                      </a:r>
                    </a:p>
                  </a:txBody>
                  <a:tcPr/>
                </a:tc>
                <a:tc>
                  <a:txBody>
                    <a:bodyPr/>
                    <a:lstStyle/>
                    <a:p>
                      <a:pPr algn="ctr"/>
                      <a:r>
                        <a:rPr lang="en-US" sz="1200" dirty="0">
                          <a:latin typeface="Calibri" panose="020F0502020204030204" pitchFamily="34" charset="0"/>
                          <a:cs typeface="Calibri" panose="020F0502020204030204" pitchFamily="34" charset="0"/>
                        </a:rPr>
                        <a:t>12654</a:t>
                      </a:r>
                    </a:p>
                  </a:txBody>
                  <a:tcPr/>
                </a:tc>
                <a:tc>
                  <a:txBody>
                    <a:bodyPr/>
                    <a:lstStyle/>
                    <a:p>
                      <a:pPr algn="ctr"/>
                      <a:r>
                        <a:rPr lang="en-US" sz="1200" dirty="0">
                          <a:latin typeface="Calibri" panose="020F0502020204030204" pitchFamily="34" charset="0"/>
                          <a:cs typeface="Calibri" panose="020F0502020204030204" pitchFamily="34" charset="0"/>
                        </a:rPr>
                        <a:t>75643</a:t>
                      </a:r>
                    </a:p>
                  </a:txBody>
                  <a:tcPr/>
                </a:tc>
                <a:extLst>
                  <a:ext uri="{0D108BD9-81ED-4DB2-BD59-A6C34878D82A}">
                    <a16:rowId xmlns:a16="http://schemas.microsoft.com/office/drawing/2014/main" val="4064253957"/>
                  </a:ext>
                </a:extLst>
              </a:tr>
              <a:tr h="318901">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2018</a:t>
                      </a:r>
                    </a:p>
                  </a:txBody>
                  <a:tcPr/>
                </a:tc>
                <a:tc>
                  <a:txBody>
                    <a:bodyPr/>
                    <a:lstStyle/>
                    <a:p>
                      <a:pPr algn="ctr"/>
                      <a:r>
                        <a:rPr lang="en-US" sz="1200" dirty="0">
                          <a:latin typeface="Calibri" panose="020F0502020204030204" pitchFamily="34" charset="0"/>
                          <a:cs typeface="Calibri" panose="020F0502020204030204" pitchFamily="34" charset="0"/>
                        </a:rPr>
                        <a:t>First</a:t>
                      </a:r>
                    </a:p>
                  </a:txBody>
                  <a:tcPr/>
                </a:tc>
                <a:tc>
                  <a:txBody>
                    <a:bodyPr/>
                    <a:lstStyle/>
                    <a:p>
                      <a:pPr algn="ctr"/>
                      <a:r>
                        <a:rPr lang="en-US" sz="1200" dirty="0">
                          <a:latin typeface="Calibri" panose="020F0502020204030204" pitchFamily="34" charset="0"/>
                          <a:cs typeface="Calibri" panose="020F0502020204030204" pitchFamily="34" charset="0"/>
                        </a:rPr>
                        <a:t>234</a:t>
                      </a:r>
                    </a:p>
                  </a:txBody>
                  <a:tcPr/>
                </a:tc>
                <a:tc>
                  <a:txBody>
                    <a:bodyPr/>
                    <a:lstStyle/>
                    <a:p>
                      <a:pPr algn="ctr"/>
                      <a:r>
                        <a:rPr lang="en-US" sz="1200" dirty="0">
                          <a:latin typeface="Calibri" panose="020F0502020204030204" pitchFamily="34" charset="0"/>
                          <a:cs typeface="Calibri" panose="020F0502020204030204" pitchFamily="34" charset="0"/>
                        </a:rPr>
                        <a:t>312</a:t>
                      </a:r>
                    </a:p>
                  </a:txBody>
                  <a:tcPr/>
                </a:tc>
                <a:tc>
                  <a:txBody>
                    <a:bodyPr/>
                    <a:lstStyle/>
                    <a:p>
                      <a:pPr algn="ctr"/>
                      <a:r>
                        <a:rPr lang="en-US" sz="1200" dirty="0">
                          <a:latin typeface="Calibri" panose="020F0502020204030204" pitchFamily="34" charset="0"/>
                          <a:cs typeface="Calibri" panose="020F0502020204030204" pitchFamily="34" charset="0"/>
                        </a:rPr>
                        <a:t>435</a:t>
                      </a:r>
                    </a:p>
                  </a:txBody>
                  <a:tcPr/>
                </a:tc>
                <a:extLst>
                  <a:ext uri="{0D108BD9-81ED-4DB2-BD59-A6C34878D82A}">
                    <a16:rowId xmlns:a16="http://schemas.microsoft.com/office/drawing/2014/main" val="2977422757"/>
                  </a:ext>
                </a:extLst>
              </a:tr>
              <a:tr h="318901">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2018</a:t>
                      </a:r>
                    </a:p>
                  </a:txBody>
                  <a:tcPr/>
                </a:tc>
                <a:tc>
                  <a:txBody>
                    <a:bodyPr/>
                    <a:lstStyle/>
                    <a:p>
                      <a:pPr algn="ctr"/>
                      <a:r>
                        <a:rPr lang="en-US" sz="1200" dirty="0">
                          <a:latin typeface="Calibri" panose="020F0502020204030204" pitchFamily="34" charset="0"/>
                          <a:cs typeface="Calibri" panose="020F0502020204030204" pitchFamily="34" charset="0"/>
                        </a:rPr>
                        <a:t>Last</a:t>
                      </a:r>
                    </a:p>
                  </a:txBody>
                  <a:tcPr/>
                </a:tc>
                <a:tc>
                  <a:txBody>
                    <a:bodyPr/>
                    <a:lstStyle/>
                    <a:p>
                      <a:pPr algn="ctr"/>
                      <a:r>
                        <a:rPr lang="en-US" sz="1200" dirty="0">
                          <a:latin typeface="Calibri" panose="020F0502020204030204" pitchFamily="34" charset="0"/>
                          <a:cs typeface="Calibri" panose="020F0502020204030204" pitchFamily="34" charset="0"/>
                        </a:rPr>
                        <a:t>765</a:t>
                      </a:r>
                    </a:p>
                  </a:txBody>
                  <a:tcPr/>
                </a:tc>
                <a:tc>
                  <a:txBody>
                    <a:bodyPr/>
                    <a:lstStyle/>
                    <a:p>
                      <a:pPr algn="ctr"/>
                      <a:r>
                        <a:rPr lang="en-US" sz="1200" dirty="0">
                          <a:latin typeface="Calibri" panose="020F0502020204030204" pitchFamily="34" charset="0"/>
                          <a:cs typeface="Calibri" panose="020F0502020204030204" pitchFamily="34" charset="0"/>
                        </a:rPr>
                        <a:t>765</a:t>
                      </a:r>
                    </a:p>
                  </a:txBody>
                  <a:tcPr/>
                </a:tc>
                <a:tc>
                  <a:txBody>
                    <a:bodyPr/>
                    <a:lstStyle/>
                    <a:p>
                      <a:pPr algn="ctr"/>
                      <a:r>
                        <a:rPr lang="en-US" sz="1200" dirty="0">
                          <a:latin typeface="Calibri" panose="020F0502020204030204" pitchFamily="34" charset="0"/>
                          <a:cs typeface="Calibri" panose="020F0502020204030204" pitchFamily="34" charset="0"/>
                        </a:rPr>
                        <a:t>765</a:t>
                      </a:r>
                    </a:p>
                  </a:txBody>
                  <a:tcPr/>
                </a:tc>
                <a:extLst>
                  <a:ext uri="{0D108BD9-81ED-4DB2-BD59-A6C34878D82A}">
                    <a16:rowId xmlns:a16="http://schemas.microsoft.com/office/drawing/2014/main" val="2879625587"/>
                  </a:ext>
                </a:extLst>
              </a:tr>
            </a:tbl>
          </a:graphicData>
        </a:graphic>
      </p:graphicFrame>
      <p:graphicFrame>
        <p:nvGraphicFramePr>
          <p:cNvPr id="7" name="Table 6">
            <a:extLst>
              <a:ext uri="{FF2B5EF4-FFF2-40B4-BE49-F238E27FC236}">
                <a16:creationId xmlns:a16="http://schemas.microsoft.com/office/drawing/2014/main" id="{A3A81E8C-240C-4E75-A038-38166B4F6BE6}"/>
              </a:ext>
            </a:extLst>
          </p:cNvPr>
          <p:cNvGraphicFramePr>
            <a:graphicFrameLocks noGrp="1"/>
          </p:cNvGraphicFramePr>
          <p:nvPr>
            <p:extLst>
              <p:ext uri="{D42A27DB-BD31-4B8C-83A1-F6EECF244321}">
                <p14:modId xmlns:p14="http://schemas.microsoft.com/office/powerpoint/2010/main" val="445679636"/>
              </p:ext>
            </p:extLst>
          </p:nvPr>
        </p:nvGraphicFramePr>
        <p:xfrm>
          <a:off x="267851" y="3146631"/>
          <a:ext cx="4304149" cy="1275604"/>
        </p:xfrm>
        <a:graphic>
          <a:graphicData uri="http://schemas.openxmlformats.org/drawingml/2006/table">
            <a:tbl>
              <a:tblPr firstRow="1" bandRow="1">
                <a:tableStyleId>{7DF18680-E054-41AD-8BC1-D1AEF772440D}</a:tableStyleId>
              </a:tblPr>
              <a:tblGrid>
                <a:gridCol w="840509">
                  <a:extLst>
                    <a:ext uri="{9D8B030D-6E8A-4147-A177-3AD203B41FA5}">
                      <a16:colId xmlns:a16="http://schemas.microsoft.com/office/drawing/2014/main" val="3234883198"/>
                    </a:ext>
                  </a:extLst>
                </a:gridCol>
                <a:gridCol w="692728">
                  <a:extLst>
                    <a:ext uri="{9D8B030D-6E8A-4147-A177-3AD203B41FA5}">
                      <a16:colId xmlns:a16="http://schemas.microsoft.com/office/drawing/2014/main" val="4094537581"/>
                    </a:ext>
                  </a:extLst>
                </a:gridCol>
                <a:gridCol w="692728">
                  <a:extLst>
                    <a:ext uri="{9D8B030D-6E8A-4147-A177-3AD203B41FA5}">
                      <a16:colId xmlns:a16="http://schemas.microsoft.com/office/drawing/2014/main" val="1861920101"/>
                    </a:ext>
                  </a:extLst>
                </a:gridCol>
                <a:gridCol w="692728">
                  <a:extLst>
                    <a:ext uri="{9D8B030D-6E8A-4147-A177-3AD203B41FA5}">
                      <a16:colId xmlns:a16="http://schemas.microsoft.com/office/drawing/2014/main" val="4033273223"/>
                    </a:ext>
                  </a:extLst>
                </a:gridCol>
                <a:gridCol w="692728">
                  <a:extLst>
                    <a:ext uri="{9D8B030D-6E8A-4147-A177-3AD203B41FA5}">
                      <a16:colId xmlns:a16="http://schemas.microsoft.com/office/drawing/2014/main" val="1889737528"/>
                    </a:ext>
                  </a:extLst>
                </a:gridCol>
                <a:gridCol w="692728">
                  <a:extLst>
                    <a:ext uri="{9D8B030D-6E8A-4147-A177-3AD203B41FA5}">
                      <a16:colId xmlns:a16="http://schemas.microsoft.com/office/drawing/2014/main" val="1886949491"/>
                    </a:ext>
                  </a:extLst>
                </a:gridCol>
              </a:tblGrid>
              <a:tr h="318901">
                <a:tc>
                  <a:txBody>
                    <a:bodyPr/>
                    <a:lstStyle/>
                    <a:p>
                      <a:pPr algn="r"/>
                      <a:r>
                        <a:rPr lang="en-US" sz="1200" dirty="0">
                          <a:latin typeface="Calibri" panose="020F0502020204030204" pitchFamily="34" charset="0"/>
                          <a:cs typeface="Calibri" panose="020F0502020204030204" pitchFamily="34" charset="0"/>
                        </a:rPr>
                        <a:t>Customer</a:t>
                      </a:r>
                    </a:p>
                  </a:txBody>
                  <a:tcPr/>
                </a:tc>
                <a:tc>
                  <a:txBody>
                    <a:bodyPr/>
                    <a:lstStyle/>
                    <a:p>
                      <a:pPr algn="ctr"/>
                      <a:r>
                        <a:rPr lang="en-US" sz="1200" dirty="0">
                          <a:latin typeface="Calibri" panose="020F0502020204030204" pitchFamily="34" charset="0"/>
                          <a:cs typeface="Calibri" panose="020F0502020204030204" pitchFamily="34" charset="0"/>
                        </a:rPr>
                        <a:t>Year</a:t>
                      </a:r>
                    </a:p>
                  </a:txBody>
                  <a:tcPr/>
                </a:tc>
                <a:tc>
                  <a:txBody>
                    <a:bodyPr/>
                    <a:lstStyle/>
                    <a:p>
                      <a:pPr algn="ctr"/>
                      <a:r>
                        <a:rPr lang="en-US" sz="1200" dirty="0">
                          <a:latin typeface="Calibri" panose="020F0502020204030204" pitchFamily="34" charset="0"/>
                          <a:cs typeface="Calibri" panose="020F0502020204030204" pitchFamily="34" charset="0"/>
                        </a:rPr>
                        <a:t>Purch.</a:t>
                      </a:r>
                    </a:p>
                  </a:txBody>
                  <a:tcPr/>
                </a:tc>
                <a:tc>
                  <a:txBody>
                    <a:bodyPr/>
                    <a:lstStyle/>
                    <a:p>
                      <a:pPr algn="ctr"/>
                      <a:r>
                        <a:rPr lang="en-US" sz="1200" dirty="0">
                          <a:latin typeface="Calibri" panose="020F0502020204030204" pitchFamily="34" charset="0"/>
                          <a:cs typeface="Calibri" panose="020F0502020204030204" pitchFamily="34" charset="0"/>
                        </a:rPr>
                        <a:t>Mth. 1</a:t>
                      </a:r>
                    </a:p>
                  </a:txBody>
                  <a:tcPr/>
                </a:tc>
                <a:tc>
                  <a:txBody>
                    <a:bodyPr/>
                    <a:lstStyle/>
                    <a:p>
                      <a:pPr algn="ctr"/>
                      <a:r>
                        <a:rPr lang="en-US" sz="1200" dirty="0">
                          <a:latin typeface="Calibri" panose="020F0502020204030204" pitchFamily="34" charset="0"/>
                          <a:cs typeface="Calibri" panose="020F0502020204030204" pitchFamily="34" charset="0"/>
                        </a:rPr>
                        <a:t>Mth. 2</a:t>
                      </a:r>
                    </a:p>
                  </a:txBody>
                  <a:tcPr/>
                </a:tc>
                <a:tc>
                  <a:txBody>
                    <a:bodyPr/>
                    <a:lstStyle/>
                    <a:p>
                      <a:pPr algn="ctr"/>
                      <a:r>
                        <a:rPr lang="en-US" sz="1200" dirty="0">
                          <a:latin typeface="Calibri" panose="020F0502020204030204" pitchFamily="34" charset="0"/>
                          <a:cs typeface="Calibri" panose="020F0502020204030204" pitchFamily="34" charset="0"/>
                        </a:rPr>
                        <a:t>Mth. 3</a:t>
                      </a:r>
                    </a:p>
                  </a:txBody>
                  <a:tcPr/>
                </a:tc>
                <a:extLst>
                  <a:ext uri="{0D108BD9-81ED-4DB2-BD59-A6C34878D82A}">
                    <a16:rowId xmlns:a16="http://schemas.microsoft.com/office/drawing/2014/main" val="3032956261"/>
                  </a:ext>
                </a:extLst>
              </a:tr>
              <a:tr h="318901">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2016</a:t>
                      </a:r>
                    </a:p>
                  </a:txBody>
                  <a:tcPr/>
                </a:tc>
                <a:tc>
                  <a:txBody>
                    <a:bodyPr/>
                    <a:lstStyle/>
                    <a:p>
                      <a:pPr algn="ctr"/>
                      <a:r>
                        <a:rPr lang="en-US" sz="1200" dirty="0">
                          <a:latin typeface="Calibri" panose="020F0502020204030204" pitchFamily="34" charset="0"/>
                          <a:cs typeface="Calibri" panose="020F0502020204030204" pitchFamily="34" charset="0"/>
                        </a:rPr>
                        <a:t>First</a:t>
                      </a:r>
                    </a:p>
                  </a:txBody>
                  <a:tcPr/>
                </a:tc>
                <a:tc>
                  <a:txBody>
                    <a:bodyPr/>
                    <a:lstStyle/>
                    <a:p>
                      <a:pPr algn="ctr"/>
                      <a:r>
                        <a:rPr lang="en-US" sz="1200" dirty="0">
                          <a:latin typeface="Calibri" panose="020F0502020204030204" pitchFamily="34" charset="0"/>
                          <a:cs typeface="Calibri" panose="020F0502020204030204" pitchFamily="34" charset="0"/>
                        </a:rPr>
                        <a:t>1254</a:t>
                      </a:r>
                    </a:p>
                  </a:txBody>
                  <a:tcPr/>
                </a:tc>
                <a:tc>
                  <a:txBody>
                    <a:bodyPr/>
                    <a:lstStyle/>
                    <a:p>
                      <a:pPr algn="ctr"/>
                      <a:r>
                        <a:rPr lang="en-US" sz="1200" dirty="0">
                          <a:latin typeface="Calibri" panose="020F0502020204030204" pitchFamily="34" charset="0"/>
                          <a:cs typeface="Calibri" panose="020F0502020204030204" pitchFamily="34" charset="0"/>
                        </a:rPr>
                        <a:t>6543</a:t>
                      </a:r>
                    </a:p>
                  </a:txBody>
                  <a:tcPr/>
                </a:tc>
                <a:tc>
                  <a:txBody>
                    <a:bodyPr/>
                    <a:lstStyle/>
                    <a:p>
                      <a:pPr algn="ctr"/>
                      <a:r>
                        <a:rPr lang="en-US" sz="1200" dirty="0">
                          <a:latin typeface="Calibri" panose="020F0502020204030204" pitchFamily="34" charset="0"/>
                          <a:cs typeface="Calibri" panose="020F0502020204030204" pitchFamily="34" charset="0"/>
                        </a:rPr>
                        <a:t>3423</a:t>
                      </a:r>
                    </a:p>
                  </a:txBody>
                  <a:tcPr/>
                </a:tc>
                <a:extLst>
                  <a:ext uri="{0D108BD9-81ED-4DB2-BD59-A6C34878D82A}">
                    <a16:rowId xmlns:a16="http://schemas.microsoft.com/office/drawing/2014/main" val="1477517556"/>
                  </a:ext>
                </a:extLst>
              </a:tr>
              <a:tr h="318901">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2017</a:t>
                      </a:r>
                    </a:p>
                  </a:txBody>
                  <a:tcPr/>
                </a:tc>
                <a:tc>
                  <a:txBody>
                    <a:bodyPr/>
                    <a:lstStyle/>
                    <a:p>
                      <a:pPr algn="ctr"/>
                      <a:r>
                        <a:rPr lang="en-US" sz="1200" dirty="0">
                          <a:latin typeface="Calibri" panose="020F0502020204030204" pitchFamily="34" charset="0"/>
                          <a:cs typeface="Calibri" panose="020F0502020204030204" pitchFamily="34" charset="0"/>
                        </a:rPr>
                        <a:t>First</a:t>
                      </a:r>
                    </a:p>
                  </a:txBody>
                  <a:tcPr/>
                </a:tc>
                <a:tc>
                  <a:txBody>
                    <a:bodyPr/>
                    <a:lstStyle/>
                    <a:p>
                      <a:pPr algn="ctr"/>
                      <a:r>
                        <a:rPr lang="en-US" sz="1200" dirty="0">
                          <a:latin typeface="Calibri" panose="020F0502020204030204" pitchFamily="34" charset="0"/>
                          <a:cs typeface="Calibri" panose="020F0502020204030204" pitchFamily="34" charset="0"/>
                        </a:rPr>
                        <a:t>5435</a:t>
                      </a:r>
                    </a:p>
                  </a:txBody>
                  <a:tcPr/>
                </a:tc>
                <a:tc>
                  <a:txBody>
                    <a:bodyPr/>
                    <a:lstStyle/>
                    <a:p>
                      <a:pPr algn="ctr"/>
                      <a:r>
                        <a:rPr lang="en-US" sz="1200" dirty="0">
                          <a:latin typeface="Calibri" panose="020F0502020204030204" pitchFamily="34" charset="0"/>
                          <a:cs typeface="Calibri" panose="020F0502020204030204" pitchFamily="34" charset="0"/>
                        </a:rPr>
                        <a:t>12654</a:t>
                      </a:r>
                    </a:p>
                  </a:txBody>
                  <a:tcPr/>
                </a:tc>
                <a:tc>
                  <a:txBody>
                    <a:bodyPr/>
                    <a:lstStyle/>
                    <a:p>
                      <a:pPr algn="ctr"/>
                      <a:r>
                        <a:rPr lang="en-US" sz="1200" dirty="0">
                          <a:latin typeface="Calibri" panose="020F0502020204030204" pitchFamily="34" charset="0"/>
                          <a:cs typeface="Calibri" panose="020F0502020204030204" pitchFamily="34" charset="0"/>
                        </a:rPr>
                        <a:t>75643</a:t>
                      </a:r>
                    </a:p>
                  </a:txBody>
                  <a:tcPr/>
                </a:tc>
                <a:extLst>
                  <a:ext uri="{0D108BD9-81ED-4DB2-BD59-A6C34878D82A}">
                    <a16:rowId xmlns:a16="http://schemas.microsoft.com/office/drawing/2014/main" val="4064253957"/>
                  </a:ext>
                </a:extLst>
              </a:tr>
              <a:tr h="318901">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2018</a:t>
                      </a:r>
                    </a:p>
                  </a:txBody>
                  <a:tcPr/>
                </a:tc>
                <a:tc>
                  <a:txBody>
                    <a:bodyPr/>
                    <a:lstStyle/>
                    <a:p>
                      <a:pPr algn="ctr"/>
                      <a:r>
                        <a:rPr lang="en-US" sz="1200" dirty="0">
                          <a:latin typeface="Calibri" panose="020F0502020204030204" pitchFamily="34" charset="0"/>
                          <a:cs typeface="Calibri" panose="020F0502020204030204" pitchFamily="34" charset="0"/>
                        </a:rPr>
                        <a:t>First</a:t>
                      </a:r>
                    </a:p>
                  </a:txBody>
                  <a:tcPr/>
                </a:tc>
                <a:tc>
                  <a:txBody>
                    <a:bodyPr/>
                    <a:lstStyle/>
                    <a:p>
                      <a:pPr algn="ctr"/>
                      <a:r>
                        <a:rPr lang="en-US" sz="1200" dirty="0">
                          <a:latin typeface="Calibri" panose="020F0502020204030204" pitchFamily="34" charset="0"/>
                          <a:cs typeface="Calibri" panose="020F0502020204030204" pitchFamily="34" charset="0"/>
                        </a:rPr>
                        <a:t>234</a:t>
                      </a:r>
                    </a:p>
                  </a:txBody>
                  <a:tcPr/>
                </a:tc>
                <a:tc>
                  <a:txBody>
                    <a:bodyPr/>
                    <a:lstStyle/>
                    <a:p>
                      <a:pPr algn="ctr"/>
                      <a:r>
                        <a:rPr lang="en-US" sz="1200" dirty="0">
                          <a:latin typeface="Calibri" panose="020F0502020204030204" pitchFamily="34" charset="0"/>
                          <a:cs typeface="Calibri" panose="020F0502020204030204" pitchFamily="34" charset="0"/>
                        </a:rPr>
                        <a:t>312</a:t>
                      </a:r>
                    </a:p>
                  </a:txBody>
                  <a:tcPr/>
                </a:tc>
                <a:tc>
                  <a:txBody>
                    <a:bodyPr/>
                    <a:lstStyle/>
                    <a:p>
                      <a:pPr algn="ctr"/>
                      <a:r>
                        <a:rPr lang="en-US" sz="1200" dirty="0">
                          <a:latin typeface="Calibri" panose="020F0502020204030204" pitchFamily="34" charset="0"/>
                          <a:cs typeface="Calibri" panose="020F0502020204030204" pitchFamily="34" charset="0"/>
                        </a:rPr>
                        <a:t>5435</a:t>
                      </a:r>
                    </a:p>
                  </a:txBody>
                  <a:tcPr/>
                </a:tc>
                <a:extLst>
                  <a:ext uri="{0D108BD9-81ED-4DB2-BD59-A6C34878D82A}">
                    <a16:rowId xmlns:a16="http://schemas.microsoft.com/office/drawing/2014/main" val="2977422757"/>
                  </a:ext>
                </a:extLst>
              </a:tr>
            </a:tbl>
          </a:graphicData>
        </a:graphic>
      </p:graphicFrame>
      <p:graphicFrame>
        <p:nvGraphicFramePr>
          <p:cNvPr id="8" name="Table 7">
            <a:extLst>
              <a:ext uri="{FF2B5EF4-FFF2-40B4-BE49-F238E27FC236}">
                <a16:creationId xmlns:a16="http://schemas.microsoft.com/office/drawing/2014/main" id="{FD0877D0-4099-4B7E-96F4-E065CC77ABAC}"/>
              </a:ext>
            </a:extLst>
          </p:cNvPr>
          <p:cNvGraphicFramePr>
            <a:graphicFrameLocks noGrp="1"/>
          </p:cNvGraphicFramePr>
          <p:nvPr>
            <p:extLst>
              <p:ext uri="{D42A27DB-BD31-4B8C-83A1-F6EECF244321}">
                <p14:modId xmlns:p14="http://schemas.microsoft.com/office/powerpoint/2010/main" val="3355901587"/>
              </p:ext>
            </p:extLst>
          </p:nvPr>
        </p:nvGraphicFramePr>
        <p:xfrm>
          <a:off x="4718828" y="3146632"/>
          <a:ext cx="4157321" cy="1281796"/>
        </p:xfrm>
        <a:graphic>
          <a:graphicData uri="http://schemas.openxmlformats.org/drawingml/2006/table">
            <a:tbl>
              <a:tblPr firstRow="1" bandRow="1">
                <a:tableStyleId>{7DF18680-E054-41AD-8BC1-D1AEF772440D}</a:tableStyleId>
              </a:tblPr>
              <a:tblGrid>
                <a:gridCol w="811836">
                  <a:extLst>
                    <a:ext uri="{9D8B030D-6E8A-4147-A177-3AD203B41FA5}">
                      <a16:colId xmlns:a16="http://schemas.microsoft.com/office/drawing/2014/main" val="3234883198"/>
                    </a:ext>
                  </a:extLst>
                </a:gridCol>
                <a:gridCol w="669097">
                  <a:extLst>
                    <a:ext uri="{9D8B030D-6E8A-4147-A177-3AD203B41FA5}">
                      <a16:colId xmlns:a16="http://schemas.microsoft.com/office/drawing/2014/main" val="4094537581"/>
                    </a:ext>
                  </a:extLst>
                </a:gridCol>
                <a:gridCol w="669097">
                  <a:extLst>
                    <a:ext uri="{9D8B030D-6E8A-4147-A177-3AD203B41FA5}">
                      <a16:colId xmlns:a16="http://schemas.microsoft.com/office/drawing/2014/main" val="1861920101"/>
                    </a:ext>
                  </a:extLst>
                </a:gridCol>
                <a:gridCol w="669097">
                  <a:extLst>
                    <a:ext uri="{9D8B030D-6E8A-4147-A177-3AD203B41FA5}">
                      <a16:colId xmlns:a16="http://schemas.microsoft.com/office/drawing/2014/main" val="4033273223"/>
                    </a:ext>
                  </a:extLst>
                </a:gridCol>
                <a:gridCol w="669097">
                  <a:extLst>
                    <a:ext uri="{9D8B030D-6E8A-4147-A177-3AD203B41FA5}">
                      <a16:colId xmlns:a16="http://schemas.microsoft.com/office/drawing/2014/main" val="1403148184"/>
                    </a:ext>
                  </a:extLst>
                </a:gridCol>
                <a:gridCol w="669097">
                  <a:extLst>
                    <a:ext uri="{9D8B030D-6E8A-4147-A177-3AD203B41FA5}">
                      <a16:colId xmlns:a16="http://schemas.microsoft.com/office/drawing/2014/main" val="1844488546"/>
                    </a:ext>
                  </a:extLst>
                </a:gridCol>
              </a:tblGrid>
              <a:tr h="268127">
                <a:tc>
                  <a:txBody>
                    <a:bodyPr/>
                    <a:lstStyle/>
                    <a:p>
                      <a:pPr algn="r"/>
                      <a:r>
                        <a:rPr lang="en-US" sz="1200" dirty="0">
                          <a:latin typeface="Calibri" panose="020F0502020204030204" pitchFamily="34" charset="0"/>
                          <a:cs typeface="Calibri" panose="020F0502020204030204" pitchFamily="34" charset="0"/>
                        </a:rPr>
                        <a:t>Customer</a:t>
                      </a:r>
                    </a:p>
                  </a:txBody>
                  <a:tcPr/>
                </a:tc>
                <a:tc>
                  <a:txBody>
                    <a:bodyPr/>
                    <a:lstStyle/>
                    <a:p>
                      <a:pPr algn="ctr"/>
                      <a:r>
                        <a:rPr lang="en-US" sz="1200" dirty="0">
                          <a:latin typeface="Calibri" panose="020F0502020204030204" pitchFamily="34" charset="0"/>
                          <a:cs typeface="Calibri" panose="020F0502020204030204" pitchFamily="34" charset="0"/>
                        </a:rPr>
                        <a:t>Year</a:t>
                      </a:r>
                    </a:p>
                  </a:txBody>
                  <a:tcPr/>
                </a:tc>
                <a:tc>
                  <a:txBody>
                    <a:bodyPr/>
                    <a:lstStyle/>
                    <a:p>
                      <a:pPr algn="ctr"/>
                      <a:r>
                        <a:rPr lang="en-US" sz="1200" dirty="0">
                          <a:latin typeface="Calibri" panose="020F0502020204030204" pitchFamily="34" charset="0"/>
                          <a:cs typeface="Calibri" panose="020F0502020204030204" pitchFamily="34" charset="0"/>
                        </a:rPr>
                        <a:t>Purch.</a:t>
                      </a:r>
                    </a:p>
                  </a:txBody>
                  <a:tcPr/>
                </a:tc>
                <a:tc>
                  <a:txBody>
                    <a:bodyPr/>
                    <a:lstStyle/>
                    <a:p>
                      <a:pPr algn="ctr"/>
                      <a:r>
                        <a:rPr lang="en-US" sz="1200" dirty="0">
                          <a:latin typeface="Calibri" panose="020F0502020204030204" pitchFamily="34" charset="0"/>
                          <a:cs typeface="Calibri" panose="020F0502020204030204" pitchFamily="34" charset="0"/>
                        </a:rPr>
                        <a:t>Mth. 4</a:t>
                      </a:r>
                    </a:p>
                  </a:txBody>
                  <a:tcPr/>
                </a:tc>
                <a:tc>
                  <a:txBody>
                    <a:bodyPr/>
                    <a:lstStyle/>
                    <a:p>
                      <a:pPr algn="ctr"/>
                      <a:r>
                        <a:rPr lang="en-US" sz="1200" dirty="0">
                          <a:latin typeface="Calibri" panose="020F0502020204030204" pitchFamily="34" charset="0"/>
                          <a:cs typeface="Calibri" panose="020F0502020204030204" pitchFamily="34" charset="0"/>
                        </a:rPr>
                        <a:t>Mth. 5</a:t>
                      </a:r>
                    </a:p>
                  </a:txBody>
                  <a:tcPr/>
                </a:tc>
                <a:tc>
                  <a:txBody>
                    <a:bodyPr/>
                    <a:lstStyle/>
                    <a:p>
                      <a:pPr algn="ctr"/>
                      <a:r>
                        <a:rPr lang="en-US" sz="1200" dirty="0">
                          <a:latin typeface="Calibri" panose="020F0502020204030204" pitchFamily="34" charset="0"/>
                          <a:cs typeface="Calibri" panose="020F0502020204030204" pitchFamily="34" charset="0"/>
                        </a:rPr>
                        <a:t>Mth. 6</a:t>
                      </a:r>
                    </a:p>
                  </a:txBody>
                  <a:tcPr/>
                </a:tc>
                <a:extLst>
                  <a:ext uri="{0D108BD9-81ED-4DB2-BD59-A6C34878D82A}">
                    <a16:rowId xmlns:a16="http://schemas.microsoft.com/office/drawing/2014/main" val="3032956261"/>
                  </a:ext>
                </a:extLst>
              </a:tr>
              <a:tr h="343540">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2016</a:t>
                      </a:r>
                    </a:p>
                  </a:txBody>
                  <a:tcPr/>
                </a:tc>
                <a:tc>
                  <a:txBody>
                    <a:bodyPr/>
                    <a:lstStyle/>
                    <a:p>
                      <a:pPr algn="ctr"/>
                      <a:r>
                        <a:rPr lang="en-US" sz="1200" dirty="0">
                          <a:latin typeface="Calibri" panose="020F0502020204030204" pitchFamily="34" charset="0"/>
                          <a:cs typeface="Calibri" panose="020F0502020204030204" pitchFamily="34" charset="0"/>
                        </a:rPr>
                        <a:t>First</a:t>
                      </a:r>
                    </a:p>
                  </a:txBody>
                  <a:tcPr/>
                </a:tc>
                <a:tc>
                  <a:txBody>
                    <a:bodyPr/>
                    <a:lstStyle/>
                    <a:p>
                      <a:pPr algn="ctr"/>
                      <a:r>
                        <a:rPr lang="en-US" sz="1200" dirty="0">
                          <a:latin typeface="Calibri" panose="020F0502020204030204" pitchFamily="34" charset="0"/>
                          <a:cs typeface="Calibri" panose="020F0502020204030204" pitchFamily="34" charset="0"/>
                        </a:rPr>
                        <a:t>4324</a:t>
                      </a:r>
                    </a:p>
                  </a:txBody>
                  <a:tcPr/>
                </a:tc>
                <a:tc>
                  <a:txBody>
                    <a:bodyPr/>
                    <a:lstStyle/>
                    <a:p>
                      <a:pPr algn="ctr"/>
                      <a:r>
                        <a:rPr lang="en-US" sz="1200" dirty="0">
                          <a:latin typeface="Calibri" panose="020F0502020204030204" pitchFamily="34" charset="0"/>
                          <a:cs typeface="Calibri" panose="020F0502020204030204" pitchFamily="34" charset="0"/>
                        </a:rPr>
                        <a:t>2387</a:t>
                      </a:r>
                    </a:p>
                  </a:txBody>
                  <a:tcPr/>
                </a:tc>
                <a:tc>
                  <a:txBody>
                    <a:bodyPr/>
                    <a:lstStyle/>
                    <a:p>
                      <a:pPr algn="ctr"/>
                      <a:r>
                        <a:rPr lang="en-US" sz="1200" dirty="0">
                          <a:latin typeface="Calibri" panose="020F0502020204030204" pitchFamily="34" charset="0"/>
                          <a:cs typeface="Calibri" panose="020F0502020204030204" pitchFamily="34" charset="0"/>
                        </a:rPr>
                        <a:t>1098</a:t>
                      </a:r>
                    </a:p>
                  </a:txBody>
                  <a:tcPr/>
                </a:tc>
                <a:extLst>
                  <a:ext uri="{0D108BD9-81ED-4DB2-BD59-A6C34878D82A}">
                    <a16:rowId xmlns:a16="http://schemas.microsoft.com/office/drawing/2014/main" val="1477517556"/>
                  </a:ext>
                </a:extLst>
              </a:tr>
              <a:tr h="343540">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2017</a:t>
                      </a:r>
                    </a:p>
                  </a:txBody>
                  <a:tcPr/>
                </a:tc>
                <a:tc>
                  <a:txBody>
                    <a:bodyPr/>
                    <a:lstStyle/>
                    <a:p>
                      <a:pPr algn="ctr"/>
                      <a:r>
                        <a:rPr lang="en-US" sz="1200" dirty="0">
                          <a:latin typeface="Calibri" panose="020F0502020204030204" pitchFamily="34" charset="0"/>
                          <a:cs typeface="Calibri" panose="020F0502020204030204" pitchFamily="34" charset="0"/>
                        </a:rPr>
                        <a:t>First</a:t>
                      </a:r>
                    </a:p>
                  </a:txBody>
                  <a:tcPr/>
                </a:tc>
                <a:tc>
                  <a:txBody>
                    <a:bodyPr/>
                    <a:lstStyle/>
                    <a:p>
                      <a:pPr algn="ctr"/>
                      <a:r>
                        <a:rPr lang="en-US" sz="1200" dirty="0">
                          <a:latin typeface="Calibri" panose="020F0502020204030204" pitchFamily="34" charset="0"/>
                          <a:cs typeface="Calibri" panose="020F0502020204030204" pitchFamily="34" charset="0"/>
                        </a:rPr>
                        <a:t>4325</a:t>
                      </a:r>
                    </a:p>
                  </a:txBody>
                  <a:tcPr/>
                </a:tc>
                <a:tc>
                  <a:txBody>
                    <a:bodyPr/>
                    <a:lstStyle/>
                    <a:p>
                      <a:pPr algn="ctr"/>
                      <a:r>
                        <a:rPr lang="en-US" sz="1200" dirty="0">
                          <a:latin typeface="Calibri" panose="020F0502020204030204" pitchFamily="34" charset="0"/>
                          <a:cs typeface="Calibri" panose="020F0502020204030204" pitchFamily="34" charset="0"/>
                        </a:rPr>
                        <a:t>22</a:t>
                      </a:r>
                    </a:p>
                  </a:txBody>
                  <a:tcPr/>
                </a:tc>
                <a:tc>
                  <a:txBody>
                    <a:bodyPr/>
                    <a:lstStyle/>
                    <a:p>
                      <a:pPr algn="ctr"/>
                      <a:r>
                        <a:rPr lang="en-US" sz="1200" dirty="0">
                          <a:latin typeface="Calibri" panose="020F0502020204030204" pitchFamily="34" charset="0"/>
                          <a:cs typeface="Calibri" panose="020F0502020204030204" pitchFamily="34" charset="0"/>
                        </a:rPr>
                        <a:t>1543</a:t>
                      </a:r>
                    </a:p>
                  </a:txBody>
                  <a:tcPr/>
                </a:tc>
                <a:extLst>
                  <a:ext uri="{0D108BD9-81ED-4DB2-BD59-A6C34878D82A}">
                    <a16:rowId xmlns:a16="http://schemas.microsoft.com/office/drawing/2014/main" val="4064253957"/>
                  </a:ext>
                </a:extLst>
              </a:tr>
              <a:tr h="320396">
                <a:tc>
                  <a:txBody>
                    <a:bodyPr/>
                    <a:lstStyle/>
                    <a:p>
                      <a:pPr algn="r"/>
                      <a:r>
                        <a:rPr lang="en-US" sz="1200" dirty="0">
                          <a:latin typeface="Calibri" panose="020F0502020204030204" pitchFamily="34" charset="0"/>
                          <a:cs typeface="Calibri" panose="020F0502020204030204" pitchFamily="34" charset="0"/>
                        </a:rPr>
                        <a:t>1</a:t>
                      </a:r>
                    </a:p>
                  </a:txBody>
                  <a:tcPr/>
                </a:tc>
                <a:tc>
                  <a:txBody>
                    <a:bodyPr/>
                    <a:lstStyle/>
                    <a:p>
                      <a:pPr algn="ctr"/>
                      <a:r>
                        <a:rPr lang="en-US" sz="1200" dirty="0">
                          <a:latin typeface="Calibri" panose="020F0502020204030204" pitchFamily="34" charset="0"/>
                          <a:cs typeface="Calibri" panose="020F0502020204030204" pitchFamily="34" charset="0"/>
                        </a:rPr>
                        <a:t>2018</a:t>
                      </a:r>
                    </a:p>
                  </a:txBody>
                  <a:tcPr/>
                </a:tc>
                <a:tc>
                  <a:txBody>
                    <a:bodyPr/>
                    <a:lstStyle/>
                    <a:p>
                      <a:pPr algn="ctr"/>
                      <a:r>
                        <a:rPr lang="en-US" sz="1200" dirty="0">
                          <a:latin typeface="Calibri" panose="020F0502020204030204" pitchFamily="34" charset="0"/>
                          <a:cs typeface="Calibri" panose="020F0502020204030204" pitchFamily="34" charset="0"/>
                        </a:rPr>
                        <a:t>First</a:t>
                      </a:r>
                    </a:p>
                  </a:txBody>
                  <a:tcPr/>
                </a:tc>
                <a:tc>
                  <a:txBody>
                    <a:bodyPr/>
                    <a:lstStyle/>
                    <a:p>
                      <a:pPr algn="ctr"/>
                      <a:r>
                        <a:rPr lang="en-US" sz="1200" dirty="0">
                          <a:latin typeface="Calibri" panose="020F0502020204030204" pitchFamily="34" charset="0"/>
                          <a:cs typeface="Calibri" panose="020F0502020204030204" pitchFamily="34" charset="0"/>
                        </a:rPr>
                        <a:t>65785</a:t>
                      </a:r>
                    </a:p>
                  </a:txBody>
                  <a:tcPr/>
                </a:tc>
                <a:tc>
                  <a:txBody>
                    <a:bodyPr/>
                    <a:lstStyle/>
                    <a:p>
                      <a:pPr algn="ctr"/>
                      <a:r>
                        <a:rPr lang="en-US" sz="1200" dirty="0">
                          <a:latin typeface="Calibri" panose="020F0502020204030204" pitchFamily="34" charset="0"/>
                          <a:cs typeface="Calibri" panose="020F0502020204030204" pitchFamily="34" charset="0"/>
                        </a:rPr>
                        <a:t>3472</a:t>
                      </a:r>
                    </a:p>
                  </a:txBody>
                  <a:tcPr/>
                </a:tc>
                <a:tc>
                  <a:txBody>
                    <a:bodyPr/>
                    <a:lstStyle/>
                    <a:p>
                      <a:pPr algn="ctr"/>
                      <a:r>
                        <a:rPr lang="en-US" sz="1200" dirty="0">
                          <a:latin typeface="Calibri" panose="020F0502020204030204" pitchFamily="34" charset="0"/>
                          <a:cs typeface="Calibri" panose="020F0502020204030204" pitchFamily="34" charset="0"/>
                        </a:rPr>
                        <a:t>34569</a:t>
                      </a:r>
                    </a:p>
                  </a:txBody>
                  <a:tcPr/>
                </a:tc>
                <a:extLst>
                  <a:ext uri="{0D108BD9-81ED-4DB2-BD59-A6C34878D82A}">
                    <a16:rowId xmlns:a16="http://schemas.microsoft.com/office/drawing/2014/main" val="2977422757"/>
                  </a:ext>
                </a:extLst>
              </a:tr>
            </a:tbl>
          </a:graphicData>
        </a:graphic>
      </p:graphicFrame>
      <p:sp>
        <p:nvSpPr>
          <p:cNvPr id="9" name="Arrow: Right 8">
            <a:extLst>
              <a:ext uri="{FF2B5EF4-FFF2-40B4-BE49-F238E27FC236}">
                <a16:creationId xmlns:a16="http://schemas.microsoft.com/office/drawing/2014/main" id="{39884DD0-1FA8-4B11-A6A6-CC5E077B8CA9}"/>
              </a:ext>
            </a:extLst>
          </p:cNvPr>
          <p:cNvSpPr/>
          <p:nvPr/>
        </p:nvSpPr>
        <p:spPr>
          <a:xfrm>
            <a:off x="4498109" y="3468342"/>
            <a:ext cx="302491" cy="86821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5E0A06AA-B984-473E-AC41-FE75959E7353}"/>
              </a:ext>
            </a:extLst>
          </p:cNvPr>
          <p:cNvSpPr txBox="1"/>
          <p:nvPr/>
        </p:nvSpPr>
        <p:spPr>
          <a:xfrm>
            <a:off x="149581" y="4428428"/>
            <a:ext cx="1330036" cy="30777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PREPARATION</a:t>
            </a:r>
          </a:p>
        </p:txBody>
      </p:sp>
      <p:sp>
        <p:nvSpPr>
          <p:cNvPr id="11" name="TextBox 10">
            <a:extLst>
              <a:ext uri="{FF2B5EF4-FFF2-40B4-BE49-F238E27FC236}">
                <a16:creationId xmlns:a16="http://schemas.microsoft.com/office/drawing/2014/main" id="{DD077E60-01D8-4CFE-88C3-B295B3FA3575}"/>
              </a:ext>
            </a:extLst>
          </p:cNvPr>
          <p:cNvSpPr txBox="1"/>
          <p:nvPr/>
        </p:nvSpPr>
        <p:spPr>
          <a:xfrm>
            <a:off x="435279" y="710205"/>
            <a:ext cx="4027054"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Column headers are values, not variable names</a:t>
            </a:r>
            <a:endParaRPr lang="en-US" sz="24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B3301F9-2CF0-4DCD-9C24-B7425731F837}"/>
              </a:ext>
            </a:extLst>
          </p:cNvPr>
          <p:cNvSpPr txBox="1"/>
          <p:nvPr/>
        </p:nvSpPr>
        <p:spPr>
          <a:xfrm>
            <a:off x="4819325" y="710205"/>
            <a:ext cx="4027054" cy="307777"/>
          </a:xfrm>
          <a:prstGeom prst="rect">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16200000" scaled="1"/>
            <a:tileRect/>
          </a:gradFill>
          <a:ln>
            <a:solidFill>
              <a:schemeClr val="accent2"/>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Multiple variables are stored in one column</a:t>
            </a:r>
            <a:endParaRPr lang="en-US" sz="24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111D981-4A4F-403A-AF44-A88AF0ACD340}"/>
              </a:ext>
            </a:extLst>
          </p:cNvPr>
          <p:cNvSpPr txBox="1"/>
          <p:nvPr/>
        </p:nvSpPr>
        <p:spPr>
          <a:xfrm>
            <a:off x="2558473" y="2240009"/>
            <a:ext cx="4027054" cy="307777"/>
          </a:xfrm>
          <a:prstGeom prst="rect">
            <a:avLst/>
          </a:prstGeom>
          <a:gradFill flip="none" rotWithShape="1">
            <a:gsLst>
              <a:gs pos="0">
                <a:schemeClr val="accent3">
                  <a:lumMod val="20000"/>
                  <a:lumOff val="80000"/>
                  <a:shade val="30000"/>
                  <a:satMod val="115000"/>
                </a:schemeClr>
              </a:gs>
              <a:gs pos="50000">
                <a:schemeClr val="accent3">
                  <a:lumMod val="20000"/>
                  <a:lumOff val="80000"/>
                  <a:shade val="67500"/>
                  <a:satMod val="115000"/>
                </a:schemeClr>
              </a:gs>
              <a:gs pos="100000">
                <a:schemeClr val="accent3">
                  <a:lumMod val="20000"/>
                  <a:lumOff val="80000"/>
                  <a:shade val="100000"/>
                  <a:satMod val="115000"/>
                </a:schemeClr>
              </a:gs>
            </a:gsLst>
            <a:lin ang="16200000" scaled="1"/>
            <a:tileRect/>
          </a:gradFill>
          <a:ln>
            <a:solidFill>
              <a:schemeClr val="accent3"/>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Variables are stored in both rows and columns</a:t>
            </a:r>
            <a:endParaRPr lang="en-US" sz="2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F81830D-771D-4EA5-8D11-641E47461E9C}"/>
              </a:ext>
            </a:extLst>
          </p:cNvPr>
          <p:cNvSpPr txBox="1"/>
          <p:nvPr/>
        </p:nvSpPr>
        <p:spPr>
          <a:xfrm>
            <a:off x="2631887" y="3742862"/>
            <a:ext cx="4027054"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a:t>One type in multiple tables</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479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C8CECE-ABCF-4D42-88B1-B75BBBC6484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53</a:t>
            </a:fld>
            <a:endParaRPr lang="en-US" sz="1200" dirty="0">
              <a:solidFill>
                <a:srgbClr val="888888"/>
              </a:solidFill>
            </a:endParaRPr>
          </a:p>
        </p:txBody>
      </p:sp>
      <p:sp>
        <p:nvSpPr>
          <p:cNvPr id="3" name="Text Placeholder 2">
            <a:extLst>
              <a:ext uri="{FF2B5EF4-FFF2-40B4-BE49-F238E27FC236}">
                <a16:creationId xmlns:a16="http://schemas.microsoft.com/office/drawing/2014/main" id="{7652A83D-DD55-4375-81DF-4C10BBD47743}"/>
              </a:ext>
            </a:extLst>
          </p:cNvPr>
          <p:cNvSpPr>
            <a:spLocks noGrp="1"/>
          </p:cNvSpPr>
          <p:nvPr>
            <p:ph type="body" sz="quarter" idx="13"/>
          </p:nvPr>
        </p:nvSpPr>
        <p:spPr/>
        <p:txBody>
          <a:bodyPr>
            <a:normAutofit fontScale="92500" lnSpcReduction="10000"/>
          </a:bodyPr>
          <a:lstStyle/>
          <a:p>
            <a:r>
              <a:rPr lang="en-US" i="1" dirty="0"/>
              <a:t>“Tidy Data” </a:t>
            </a:r>
          </a:p>
          <a:p>
            <a:r>
              <a:rPr lang="en-US" dirty="0"/>
              <a:t>by Hadley Wickham</a:t>
            </a:r>
          </a:p>
        </p:txBody>
      </p:sp>
      <p:sp>
        <p:nvSpPr>
          <p:cNvPr id="4" name="Text Placeholder 3">
            <a:extLst>
              <a:ext uri="{FF2B5EF4-FFF2-40B4-BE49-F238E27FC236}">
                <a16:creationId xmlns:a16="http://schemas.microsoft.com/office/drawing/2014/main" id="{2141B0E7-E1D7-44ED-BB08-8179AEC74DAF}"/>
              </a:ext>
            </a:extLst>
          </p:cNvPr>
          <p:cNvSpPr>
            <a:spLocks noGrp="1"/>
          </p:cNvSpPr>
          <p:nvPr>
            <p:ph type="body" sz="quarter" idx="14"/>
          </p:nvPr>
        </p:nvSpPr>
        <p:spPr/>
        <p:txBody>
          <a:bodyPr>
            <a:normAutofit fontScale="70000" lnSpcReduction="20000"/>
          </a:bodyPr>
          <a:lstStyle/>
          <a:p>
            <a:r>
              <a:rPr lang="en-US" dirty="0"/>
              <a:t>https://www.jstatsoft.org/article/view/v059i10/v59i10.pdf</a:t>
            </a:r>
          </a:p>
        </p:txBody>
      </p:sp>
    </p:spTree>
    <p:extLst>
      <p:ext uri="{BB962C8B-B14F-4D97-AF65-F5344CB8AC3E}">
        <p14:creationId xmlns:p14="http://schemas.microsoft.com/office/powerpoint/2010/main" val="2167778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156957-9265-4ECD-9041-E831112AF1E9}"/>
              </a:ext>
            </a:extLst>
          </p:cNvPr>
          <p:cNvSpPr>
            <a:spLocks noGrp="1"/>
          </p:cNvSpPr>
          <p:nvPr>
            <p:ph type="body" idx="2"/>
          </p:nvPr>
        </p:nvSpPr>
        <p:spPr/>
        <p:txBody>
          <a:bodyPr/>
          <a:lstStyle/>
          <a:p>
            <a:r>
              <a:rPr lang="en-US" dirty="0"/>
              <a:t>Exploratory Data Analysis (EDA)</a:t>
            </a:r>
          </a:p>
        </p:txBody>
      </p:sp>
      <p:sp>
        <p:nvSpPr>
          <p:cNvPr id="4" name="Slide Number Placeholder 3">
            <a:extLst>
              <a:ext uri="{FF2B5EF4-FFF2-40B4-BE49-F238E27FC236}">
                <a16:creationId xmlns:a16="http://schemas.microsoft.com/office/drawing/2014/main" id="{329FE10F-D4C3-4BBF-BA55-804A12CB586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54</a:t>
            </a:fld>
            <a:endParaRPr lang="en-US" sz="1200" dirty="0">
              <a:solidFill>
                <a:srgbClr val="888888"/>
              </a:solidFill>
            </a:endParaRPr>
          </a:p>
        </p:txBody>
      </p:sp>
      <p:sp>
        <p:nvSpPr>
          <p:cNvPr id="5" name="TextBox 4">
            <a:extLst>
              <a:ext uri="{FF2B5EF4-FFF2-40B4-BE49-F238E27FC236}">
                <a16:creationId xmlns:a16="http://schemas.microsoft.com/office/drawing/2014/main" id="{1FD99505-0458-490B-B1FB-4702020E7D28}"/>
              </a:ext>
            </a:extLst>
          </p:cNvPr>
          <p:cNvSpPr txBox="1"/>
          <p:nvPr/>
        </p:nvSpPr>
        <p:spPr>
          <a:xfrm>
            <a:off x="149581" y="4428428"/>
            <a:ext cx="1330036" cy="30777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ANALYZATION</a:t>
            </a:r>
          </a:p>
        </p:txBody>
      </p:sp>
      <p:sp>
        <p:nvSpPr>
          <p:cNvPr id="6" name="TextBox 5">
            <a:extLst>
              <a:ext uri="{FF2B5EF4-FFF2-40B4-BE49-F238E27FC236}">
                <a16:creationId xmlns:a16="http://schemas.microsoft.com/office/drawing/2014/main" id="{697462C3-19FA-4F9F-8FA2-1ADA2B0751A1}"/>
              </a:ext>
            </a:extLst>
          </p:cNvPr>
          <p:cNvSpPr txBox="1"/>
          <p:nvPr/>
        </p:nvSpPr>
        <p:spPr>
          <a:xfrm>
            <a:off x="149581" y="4120651"/>
            <a:ext cx="1330036" cy="30777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EXPLORATION</a:t>
            </a:r>
          </a:p>
        </p:txBody>
      </p:sp>
      <p:sp>
        <p:nvSpPr>
          <p:cNvPr id="9" name="TextBox 8">
            <a:extLst>
              <a:ext uri="{FF2B5EF4-FFF2-40B4-BE49-F238E27FC236}">
                <a16:creationId xmlns:a16="http://schemas.microsoft.com/office/drawing/2014/main" id="{C29875C7-24D6-4EFD-BE0A-E6BB3085671D}"/>
              </a:ext>
            </a:extLst>
          </p:cNvPr>
          <p:cNvSpPr txBox="1"/>
          <p:nvPr/>
        </p:nvSpPr>
        <p:spPr>
          <a:xfrm>
            <a:off x="2235200" y="1991058"/>
            <a:ext cx="4673600" cy="76944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4400" b="1" dirty="0">
                <a:latin typeface="Calibri" panose="020F0502020204030204" pitchFamily="34" charset="0"/>
                <a:cs typeface="Calibri" panose="020F0502020204030204" pitchFamily="34" charset="0"/>
              </a:rPr>
              <a:t>STATISTICS!</a:t>
            </a:r>
          </a:p>
        </p:txBody>
      </p:sp>
      <p:sp>
        <p:nvSpPr>
          <p:cNvPr id="12" name="TextBox 11">
            <a:extLst>
              <a:ext uri="{FF2B5EF4-FFF2-40B4-BE49-F238E27FC236}">
                <a16:creationId xmlns:a16="http://schemas.microsoft.com/office/drawing/2014/main" id="{73315E3D-CEE5-4A7D-9DE9-E0232748A279}"/>
              </a:ext>
            </a:extLst>
          </p:cNvPr>
          <p:cNvSpPr txBox="1"/>
          <p:nvPr/>
        </p:nvSpPr>
        <p:spPr>
          <a:xfrm>
            <a:off x="316346" y="822939"/>
            <a:ext cx="4027054" cy="46166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Measures of Central Tendency</a:t>
            </a:r>
          </a:p>
        </p:txBody>
      </p:sp>
      <p:sp>
        <p:nvSpPr>
          <p:cNvPr id="13" name="TextBox 12">
            <a:extLst>
              <a:ext uri="{FF2B5EF4-FFF2-40B4-BE49-F238E27FC236}">
                <a16:creationId xmlns:a16="http://schemas.microsoft.com/office/drawing/2014/main" id="{A6BE9D5C-4F0B-4812-89DF-54F6E25A4AA8}"/>
              </a:ext>
            </a:extLst>
          </p:cNvPr>
          <p:cNvSpPr txBox="1"/>
          <p:nvPr/>
        </p:nvSpPr>
        <p:spPr>
          <a:xfrm>
            <a:off x="4800600" y="822939"/>
            <a:ext cx="402705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Measures of Dispersion</a:t>
            </a:r>
          </a:p>
        </p:txBody>
      </p:sp>
      <p:sp>
        <p:nvSpPr>
          <p:cNvPr id="14" name="TextBox 13">
            <a:extLst>
              <a:ext uri="{FF2B5EF4-FFF2-40B4-BE49-F238E27FC236}">
                <a16:creationId xmlns:a16="http://schemas.microsoft.com/office/drawing/2014/main" id="{2F0BE7F4-EC9E-42D1-B5A6-D12B6C5CE4AC}"/>
              </a:ext>
            </a:extLst>
          </p:cNvPr>
          <p:cNvSpPr txBox="1"/>
          <p:nvPr/>
        </p:nvSpPr>
        <p:spPr>
          <a:xfrm>
            <a:off x="316346" y="3466954"/>
            <a:ext cx="4027054"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Data Types</a:t>
            </a:r>
          </a:p>
        </p:txBody>
      </p:sp>
      <p:sp>
        <p:nvSpPr>
          <p:cNvPr id="15" name="TextBox 14">
            <a:extLst>
              <a:ext uri="{FF2B5EF4-FFF2-40B4-BE49-F238E27FC236}">
                <a16:creationId xmlns:a16="http://schemas.microsoft.com/office/drawing/2014/main" id="{3D4AB9D1-8BD9-4CA4-90BB-2B80B3FC7F81}"/>
              </a:ext>
            </a:extLst>
          </p:cNvPr>
          <p:cNvSpPr txBox="1"/>
          <p:nvPr/>
        </p:nvSpPr>
        <p:spPr>
          <a:xfrm>
            <a:off x="4800600" y="3466954"/>
            <a:ext cx="402705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Distributions</a:t>
            </a:r>
          </a:p>
        </p:txBody>
      </p:sp>
      <p:cxnSp>
        <p:nvCxnSpPr>
          <p:cNvPr id="17" name="Straight Arrow Connector 16">
            <a:extLst>
              <a:ext uri="{FF2B5EF4-FFF2-40B4-BE49-F238E27FC236}">
                <a16:creationId xmlns:a16="http://schemas.microsoft.com/office/drawing/2014/main" id="{9EE4C5DB-A3DD-444B-9E7B-8C8D26965A8A}"/>
              </a:ext>
            </a:extLst>
          </p:cNvPr>
          <p:cNvCxnSpPr>
            <a:stCxn id="14" idx="0"/>
            <a:endCxn id="9" idx="2"/>
          </p:cNvCxnSpPr>
          <p:nvPr/>
        </p:nvCxnSpPr>
        <p:spPr>
          <a:xfrm flipV="1">
            <a:off x="2329873" y="2760499"/>
            <a:ext cx="2242127" cy="7064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386F1461-F595-466A-8290-58BCD2CCCFCB}"/>
              </a:ext>
            </a:extLst>
          </p:cNvPr>
          <p:cNvCxnSpPr>
            <a:stCxn id="15" idx="0"/>
            <a:endCxn id="9" idx="2"/>
          </p:cNvCxnSpPr>
          <p:nvPr/>
        </p:nvCxnSpPr>
        <p:spPr>
          <a:xfrm flipH="1" flipV="1">
            <a:off x="4572000" y="2760499"/>
            <a:ext cx="2242127" cy="7064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B3995FA2-662C-4F84-A6D0-93AF37079019}"/>
              </a:ext>
            </a:extLst>
          </p:cNvPr>
          <p:cNvCxnSpPr>
            <a:stCxn id="12" idx="2"/>
            <a:endCxn id="9" idx="0"/>
          </p:cNvCxnSpPr>
          <p:nvPr/>
        </p:nvCxnSpPr>
        <p:spPr>
          <a:xfrm>
            <a:off x="2329873" y="1284604"/>
            <a:ext cx="2242127" cy="7064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B4AC070-1D00-490D-BE1B-DEECBDB9E7DC}"/>
              </a:ext>
            </a:extLst>
          </p:cNvPr>
          <p:cNvCxnSpPr>
            <a:stCxn id="13" idx="2"/>
            <a:endCxn id="9" idx="0"/>
          </p:cNvCxnSpPr>
          <p:nvPr/>
        </p:nvCxnSpPr>
        <p:spPr>
          <a:xfrm flipH="1">
            <a:off x="4572000" y="1284604"/>
            <a:ext cx="2242127" cy="7064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2629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B0CC83-A636-4447-AE1B-41740C8B7C77}"/>
              </a:ext>
            </a:extLst>
          </p:cNvPr>
          <p:cNvSpPr>
            <a:spLocks noGrp="1"/>
          </p:cNvSpPr>
          <p:nvPr>
            <p:ph type="body" idx="2"/>
          </p:nvPr>
        </p:nvSpPr>
        <p:spPr/>
        <p:txBody>
          <a:bodyPr/>
          <a:lstStyle/>
          <a:p>
            <a:r>
              <a:rPr lang="en-US" dirty="0"/>
              <a:t>Exploratory Data Analysis (EDA)</a:t>
            </a:r>
          </a:p>
        </p:txBody>
      </p:sp>
      <p:sp>
        <p:nvSpPr>
          <p:cNvPr id="4" name="Slide Number Placeholder 3">
            <a:extLst>
              <a:ext uri="{FF2B5EF4-FFF2-40B4-BE49-F238E27FC236}">
                <a16:creationId xmlns:a16="http://schemas.microsoft.com/office/drawing/2014/main" id="{51E7F1E1-91E6-4EE1-A4BF-CA25A13D926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55</a:t>
            </a:fld>
            <a:endParaRPr lang="en-US" sz="1200" dirty="0">
              <a:solidFill>
                <a:srgbClr val="888888"/>
              </a:solidFill>
            </a:endParaRPr>
          </a:p>
        </p:txBody>
      </p:sp>
      <p:sp>
        <p:nvSpPr>
          <p:cNvPr id="5" name="TextBox 4">
            <a:extLst>
              <a:ext uri="{FF2B5EF4-FFF2-40B4-BE49-F238E27FC236}">
                <a16:creationId xmlns:a16="http://schemas.microsoft.com/office/drawing/2014/main" id="{44DB6208-67E4-42BB-8422-E8AB6A80480D}"/>
              </a:ext>
            </a:extLst>
          </p:cNvPr>
          <p:cNvSpPr txBox="1"/>
          <p:nvPr/>
        </p:nvSpPr>
        <p:spPr>
          <a:xfrm>
            <a:off x="1283855" y="4435707"/>
            <a:ext cx="6576290" cy="400110"/>
          </a:xfrm>
          <a:prstGeom prst="rect">
            <a:avLst/>
          </a:prstGeom>
          <a:noFill/>
        </p:spPr>
        <p:txBody>
          <a:bodyPr wrap="square" rtlCol="0">
            <a:spAutoFit/>
          </a:bodyPr>
          <a:lstStyle/>
          <a:p>
            <a:pPr algn="ctr"/>
            <a:r>
              <a:rPr lang="en-US" sz="1000" dirty="0">
                <a:solidFill>
                  <a:schemeClr val="tx2"/>
                </a:solidFill>
              </a:rPr>
              <a:t>Source: http://homepages.gac.edu/~anienow2/MCS_142/R/R-boxplot2_files/figure-html/unnamed-chunk-2-1.png;</a:t>
            </a:r>
          </a:p>
          <a:p>
            <a:pPr algn="ctr"/>
            <a:r>
              <a:rPr lang="en-US" sz="1000" dirty="0">
                <a:solidFill>
                  <a:schemeClr val="tx2"/>
                </a:solidFill>
              </a:rPr>
              <a:t>https://www.statmethods.net/graphs/images/spmatrix3.png</a:t>
            </a:r>
          </a:p>
        </p:txBody>
      </p:sp>
      <p:pic>
        <p:nvPicPr>
          <p:cNvPr id="7" name="Picture 6" descr="A close up of a map&#10;&#10;Description generated with high confidence">
            <a:extLst>
              <a:ext uri="{FF2B5EF4-FFF2-40B4-BE49-F238E27FC236}">
                <a16:creationId xmlns:a16="http://schemas.microsoft.com/office/drawing/2014/main" id="{9745A188-924E-4A28-A23E-61A1B82BA1F3}"/>
              </a:ext>
            </a:extLst>
          </p:cNvPr>
          <p:cNvPicPr>
            <a:picLocks noChangeAspect="1"/>
          </p:cNvPicPr>
          <p:nvPr/>
        </p:nvPicPr>
        <p:blipFill>
          <a:blip r:embed="rId2"/>
          <a:stretch>
            <a:fillRect/>
          </a:stretch>
        </p:blipFill>
        <p:spPr>
          <a:xfrm>
            <a:off x="4802909" y="464071"/>
            <a:ext cx="3971636" cy="3971636"/>
          </a:xfrm>
          <a:prstGeom prst="rect">
            <a:avLst/>
          </a:prstGeom>
        </p:spPr>
      </p:pic>
      <p:pic>
        <p:nvPicPr>
          <p:cNvPr id="9" name="Picture 8" descr="A screenshot of a cell phone&#10;&#10;Description generated with high confidence">
            <a:extLst>
              <a:ext uri="{FF2B5EF4-FFF2-40B4-BE49-F238E27FC236}">
                <a16:creationId xmlns:a16="http://schemas.microsoft.com/office/drawing/2014/main" id="{D18AEB95-ED35-447D-803F-379D282D1FAA}"/>
              </a:ext>
            </a:extLst>
          </p:cNvPr>
          <p:cNvPicPr>
            <a:picLocks noChangeAspect="1"/>
          </p:cNvPicPr>
          <p:nvPr/>
        </p:nvPicPr>
        <p:blipFill>
          <a:blip r:embed="rId3"/>
          <a:stretch>
            <a:fillRect/>
          </a:stretch>
        </p:blipFill>
        <p:spPr>
          <a:xfrm>
            <a:off x="247650" y="1033318"/>
            <a:ext cx="4307610" cy="3076864"/>
          </a:xfrm>
          <a:prstGeom prst="rect">
            <a:avLst/>
          </a:prstGeom>
        </p:spPr>
      </p:pic>
      <p:sp>
        <p:nvSpPr>
          <p:cNvPr id="10" name="TextBox 9">
            <a:extLst>
              <a:ext uri="{FF2B5EF4-FFF2-40B4-BE49-F238E27FC236}">
                <a16:creationId xmlns:a16="http://schemas.microsoft.com/office/drawing/2014/main" id="{9D98F05B-83CB-4386-9A41-83EDF21436EF}"/>
              </a:ext>
            </a:extLst>
          </p:cNvPr>
          <p:cNvSpPr txBox="1"/>
          <p:nvPr/>
        </p:nvSpPr>
        <p:spPr>
          <a:xfrm>
            <a:off x="2218460" y="2187029"/>
            <a:ext cx="4673600" cy="76944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4400" b="1" dirty="0">
                <a:latin typeface="Calibri" panose="020F0502020204030204" pitchFamily="34" charset="0"/>
                <a:cs typeface="Calibri" panose="020F0502020204030204" pitchFamily="34" charset="0"/>
              </a:rPr>
              <a:t>RELATIONSHIPS!</a:t>
            </a:r>
          </a:p>
        </p:txBody>
      </p:sp>
      <p:sp>
        <p:nvSpPr>
          <p:cNvPr id="11" name="TextBox 10">
            <a:extLst>
              <a:ext uri="{FF2B5EF4-FFF2-40B4-BE49-F238E27FC236}">
                <a16:creationId xmlns:a16="http://schemas.microsoft.com/office/drawing/2014/main" id="{854D398E-22D1-471B-965B-FEF4ED5AB80D}"/>
              </a:ext>
            </a:extLst>
          </p:cNvPr>
          <p:cNvSpPr txBox="1"/>
          <p:nvPr/>
        </p:nvSpPr>
        <p:spPr>
          <a:xfrm>
            <a:off x="149581" y="4428428"/>
            <a:ext cx="1330036" cy="30777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ANALYZATION</a:t>
            </a:r>
          </a:p>
        </p:txBody>
      </p:sp>
      <p:sp>
        <p:nvSpPr>
          <p:cNvPr id="12" name="TextBox 11">
            <a:extLst>
              <a:ext uri="{FF2B5EF4-FFF2-40B4-BE49-F238E27FC236}">
                <a16:creationId xmlns:a16="http://schemas.microsoft.com/office/drawing/2014/main" id="{C7A0C046-3376-4261-A23A-0CFD5751A7DB}"/>
              </a:ext>
            </a:extLst>
          </p:cNvPr>
          <p:cNvSpPr txBox="1"/>
          <p:nvPr/>
        </p:nvSpPr>
        <p:spPr>
          <a:xfrm>
            <a:off x="149581" y="4120651"/>
            <a:ext cx="1330036" cy="307777"/>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b="1" dirty="0">
                <a:latin typeface="Calibri" panose="020F0502020204030204" pitchFamily="34" charset="0"/>
                <a:cs typeface="Calibri" panose="020F0502020204030204" pitchFamily="34" charset="0"/>
              </a:rPr>
              <a:t>EXPLORATION</a:t>
            </a:r>
          </a:p>
        </p:txBody>
      </p:sp>
    </p:spTree>
    <p:extLst>
      <p:ext uri="{BB962C8B-B14F-4D97-AF65-F5344CB8AC3E}">
        <p14:creationId xmlns:p14="http://schemas.microsoft.com/office/powerpoint/2010/main" val="5529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F099D-5BE1-46A5-8E3F-52D1D9BC23B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56</a:t>
            </a:fld>
            <a:endParaRPr lang="en-US" sz="1200" dirty="0">
              <a:solidFill>
                <a:srgbClr val="888888"/>
              </a:solidFill>
            </a:endParaRPr>
          </a:p>
        </p:txBody>
      </p:sp>
      <p:sp>
        <p:nvSpPr>
          <p:cNvPr id="3" name="TextBox 2">
            <a:extLst>
              <a:ext uri="{FF2B5EF4-FFF2-40B4-BE49-F238E27FC236}">
                <a16:creationId xmlns:a16="http://schemas.microsoft.com/office/drawing/2014/main" id="{014DA24F-59DD-4268-9995-1C2644DA97F8}"/>
              </a:ext>
            </a:extLst>
          </p:cNvPr>
          <p:cNvSpPr txBox="1"/>
          <p:nvPr/>
        </p:nvSpPr>
        <p:spPr>
          <a:xfrm>
            <a:off x="2460817" y="408039"/>
            <a:ext cx="422236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b="1" dirty="0">
                <a:latin typeface="Calibri" panose="020F0502020204030204" pitchFamily="34" charset="0"/>
                <a:cs typeface="Calibri" panose="020F0502020204030204" pitchFamily="34" charset="0"/>
              </a:rPr>
              <a:t>Pop Quiz</a:t>
            </a:r>
          </a:p>
        </p:txBody>
      </p:sp>
      <p:sp>
        <p:nvSpPr>
          <p:cNvPr id="4" name="Rectangle 3">
            <a:extLst>
              <a:ext uri="{FF2B5EF4-FFF2-40B4-BE49-F238E27FC236}">
                <a16:creationId xmlns:a16="http://schemas.microsoft.com/office/drawing/2014/main" id="{5CB54666-A3E2-4375-9BB2-693B1D62058D}"/>
              </a:ext>
            </a:extLst>
          </p:cNvPr>
          <p:cNvSpPr/>
          <p:nvPr/>
        </p:nvSpPr>
        <p:spPr>
          <a:xfrm>
            <a:off x="2502371" y="869704"/>
            <a:ext cx="413927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True or False?</a:t>
            </a:r>
          </a:p>
        </p:txBody>
      </p:sp>
      <p:sp>
        <p:nvSpPr>
          <p:cNvPr id="5" name="TextBox 4">
            <a:extLst>
              <a:ext uri="{FF2B5EF4-FFF2-40B4-BE49-F238E27FC236}">
                <a16:creationId xmlns:a16="http://schemas.microsoft.com/office/drawing/2014/main" id="{31EC3D61-B0AB-4A91-91E9-A4CFD91BDD7A}"/>
              </a:ext>
            </a:extLst>
          </p:cNvPr>
          <p:cNvSpPr txBox="1"/>
          <p:nvPr/>
        </p:nvSpPr>
        <p:spPr>
          <a:xfrm>
            <a:off x="1644073" y="1948873"/>
            <a:ext cx="5920510"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The </a:t>
            </a:r>
            <a:r>
              <a:rPr lang="en-US" sz="2400" b="1" u="sng" dirty="0">
                <a:latin typeface="Calibri" panose="020F0502020204030204" pitchFamily="34" charset="0"/>
                <a:cs typeface="Calibri" panose="020F0502020204030204" pitchFamily="34" charset="0"/>
              </a:rPr>
              <a:t>mean</a:t>
            </a:r>
            <a:r>
              <a:rPr lang="en-US" sz="2400" dirty="0">
                <a:latin typeface="Calibri" panose="020F0502020204030204" pitchFamily="34" charset="0"/>
                <a:cs typeface="Calibri" panose="020F0502020204030204" pitchFamily="34" charset="0"/>
              </a:rPr>
              <a:t> is robust against data </a:t>
            </a:r>
            <a:r>
              <a:rPr lang="en-US" sz="2400" b="1" u="sng" dirty="0">
                <a:latin typeface="Calibri" panose="020F0502020204030204" pitchFamily="34" charset="0"/>
                <a:cs typeface="Calibri" panose="020F0502020204030204" pitchFamily="34" charset="0"/>
              </a:rPr>
              <a:t>outliers</a:t>
            </a:r>
            <a:endParaRPr lang="en-US" sz="24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3EC099E-6ECB-40D5-A699-CA7EEF1475D2}"/>
              </a:ext>
            </a:extLst>
          </p:cNvPr>
          <p:cNvSpPr txBox="1"/>
          <p:nvPr/>
        </p:nvSpPr>
        <p:spPr>
          <a:xfrm>
            <a:off x="1644073" y="2502130"/>
            <a:ext cx="5920510"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The </a:t>
            </a:r>
            <a:r>
              <a:rPr lang="en-US" sz="2400" b="1" u="sng" dirty="0">
                <a:latin typeface="Calibri" panose="020F0502020204030204" pitchFamily="34" charset="0"/>
                <a:cs typeface="Calibri" panose="020F0502020204030204" pitchFamily="34" charset="0"/>
              </a:rPr>
              <a:t>median</a:t>
            </a:r>
            <a:r>
              <a:rPr lang="en-US" sz="2400" dirty="0">
                <a:latin typeface="Calibri" panose="020F0502020204030204" pitchFamily="34" charset="0"/>
                <a:cs typeface="Calibri" panose="020F0502020204030204" pitchFamily="34" charset="0"/>
              </a:rPr>
              <a:t> is robust against data </a:t>
            </a:r>
            <a:r>
              <a:rPr lang="en-US" sz="2400" b="1" u="sng" dirty="0">
                <a:latin typeface="Calibri" panose="020F0502020204030204" pitchFamily="34" charset="0"/>
                <a:cs typeface="Calibri" panose="020F0502020204030204" pitchFamily="34" charset="0"/>
              </a:rPr>
              <a:t>outliers</a:t>
            </a:r>
            <a:endParaRPr lang="en-US" sz="2400" dirty="0">
              <a:latin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FA237182-8253-4E53-A8D2-E54D12127FCB}"/>
              </a:ext>
            </a:extLst>
          </p:cNvPr>
          <p:cNvGraphicFramePr>
            <a:graphicFrameLocks noGrp="1"/>
          </p:cNvGraphicFramePr>
          <p:nvPr>
            <p:extLst>
              <p:ext uri="{D42A27DB-BD31-4B8C-83A1-F6EECF244321}">
                <p14:modId xmlns:p14="http://schemas.microsoft.com/office/powerpoint/2010/main" val="3808507648"/>
              </p:ext>
            </p:extLst>
          </p:nvPr>
        </p:nvGraphicFramePr>
        <p:xfrm>
          <a:off x="1219201" y="2245285"/>
          <a:ext cx="7019630" cy="2232307"/>
        </p:xfrm>
        <a:graphic>
          <a:graphicData uri="http://schemas.openxmlformats.org/drawingml/2006/table">
            <a:tbl>
              <a:tblPr firstRow="1" bandRow="1">
                <a:tableStyleId>{5C22544A-7EE6-4342-B048-85BDC9FD1C3A}</a:tableStyleId>
              </a:tblPr>
              <a:tblGrid>
                <a:gridCol w="1370785">
                  <a:extLst>
                    <a:ext uri="{9D8B030D-6E8A-4147-A177-3AD203B41FA5}">
                      <a16:colId xmlns:a16="http://schemas.microsoft.com/office/drawing/2014/main" val="3234883198"/>
                    </a:ext>
                  </a:extLst>
                </a:gridCol>
                <a:gridCol w="1129769">
                  <a:extLst>
                    <a:ext uri="{9D8B030D-6E8A-4147-A177-3AD203B41FA5}">
                      <a16:colId xmlns:a16="http://schemas.microsoft.com/office/drawing/2014/main" val="4094537581"/>
                    </a:ext>
                  </a:extLst>
                </a:gridCol>
                <a:gridCol w="1129769">
                  <a:extLst>
                    <a:ext uri="{9D8B030D-6E8A-4147-A177-3AD203B41FA5}">
                      <a16:colId xmlns:a16="http://schemas.microsoft.com/office/drawing/2014/main" val="1861920101"/>
                    </a:ext>
                  </a:extLst>
                </a:gridCol>
                <a:gridCol w="1129769">
                  <a:extLst>
                    <a:ext uri="{9D8B030D-6E8A-4147-A177-3AD203B41FA5}">
                      <a16:colId xmlns:a16="http://schemas.microsoft.com/office/drawing/2014/main" val="4033273223"/>
                    </a:ext>
                  </a:extLst>
                </a:gridCol>
                <a:gridCol w="1129769">
                  <a:extLst>
                    <a:ext uri="{9D8B030D-6E8A-4147-A177-3AD203B41FA5}">
                      <a16:colId xmlns:a16="http://schemas.microsoft.com/office/drawing/2014/main" val="1889737528"/>
                    </a:ext>
                  </a:extLst>
                </a:gridCol>
                <a:gridCol w="1129769">
                  <a:extLst>
                    <a:ext uri="{9D8B030D-6E8A-4147-A177-3AD203B41FA5}">
                      <a16:colId xmlns:a16="http://schemas.microsoft.com/office/drawing/2014/main" val="1886949491"/>
                    </a:ext>
                  </a:extLst>
                </a:gridCol>
              </a:tblGrid>
              <a:tr h="318901">
                <a:tc>
                  <a:txBody>
                    <a:bodyPr/>
                    <a:lstStyle/>
                    <a:p>
                      <a:pPr algn="r"/>
                      <a:r>
                        <a:rPr lang="en-US" sz="1200" b="1" dirty="0">
                          <a:latin typeface="Calibri" panose="020F0502020204030204" pitchFamily="34" charset="0"/>
                          <a:cs typeface="Calibri" panose="020F0502020204030204" pitchFamily="34" charset="0"/>
                        </a:rPr>
                        <a:t>Customer</a:t>
                      </a:r>
                    </a:p>
                  </a:txBody>
                  <a:tcPr>
                    <a:lnR w="12700" cap="flat" cmpd="sng" algn="ctr">
                      <a:solidFill>
                        <a:schemeClr val="tx1"/>
                      </a:solidFill>
                      <a:prstDash val="solid"/>
                      <a:round/>
                      <a:headEnd type="none" w="med" len="med"/>
                      <a:tailEnd type="none" w="med" len="med"/>
                    </a:lnR>
                  </a:tcPr>
                </a:tc>
                <a:tc>
                  <a:txBody>
                    <a:bodyPr/>
                    <a:lstStyle/>
                    <a:p>
                      <a:pPr algn="ctr"/>
                      <a:r>
                        <a:rPr lang="en-US" sz="1200" b="1" dirty="0">
                          <a:latin typeface="Calibri" panose="020F0502020204030204" pitchFamily="34" charset="0"/>
                          <a:cs typeface="Calibri" panose="020F0502020204030204" pitchFamily="34" charset="0"/>
                        </a:rPr>
                        <a:t>Prod.</a:t>
                      </a:r>
                    </a:p>
                  </a:txBody>
                  <a:tcPr>
                    <a:lnL w="12700" cap="flat" cmpd="sng" algn="ctr">
                      <a:solidFill>
                        <a:schemeClr val="tx1"/>
                      </a:solidFill>
                      <a:prstDash val="solid"/>
                      <a:round/>
                      <a:headEnd type="none" w="med" len="med"/>
                      <a:tailEnd type="none" w="med" len="med"/>
                    </a:lnL>
                  </a:tcPr>
                </a:tc>
                <a:tc>
                  <a:txBody>
                    <a:bodyPr/>
                    <a:lstStyle/>
                    <a:p>
                      <a:pPr algn="ctr"/>
                      <a:r>
                        <a:rPr lang="en-US" sz="1200" b="1" dirty="0">
                          <a:latin typeface="Calibri" panose="020F0502020204030204" pitchFamily="34" charset="0"/>
                          <a:cs typeface="Calibri" panose="020F0502020204030204" pitchFamily="34" charset="0"/>
                        </a:rPr>
                        <a:t>Cost</a:t>
                      </a:r>
                    </a:p>
                  </a:txBody>
                  <a:tcPr/>
                </a:tc>
                <a:tc>
                  <a:txBody>
                    <a:bodyPr/>
                    <a:lstStyle/>
                    <a:p>
                      <a:pPr algn="ctr"/>
                      <a:r>
                        <a:rPr lang="en-US" sz="1200" b="1" dirty="0">
                          <a:latin typeface="Calibri" panose="020F0502020204030204" pitchFamily="34" charset="0"/>
                          <a:cs typeface="Calibri" panose="020F0502020204030204" pitchFamily="34" charset="0"/>
                        </a:rPr>
                        <a:t>Week 1</a:t>
                      </a:r>
                    </a:p>
                  </a:txBody>
                  <a:tcPr/>
                </a:tc>
                <a:tc>
                  <a:txBody>
                    <a:bodyPr/>
                    <a:lstStyle/>
                    <a:p>
                      <a:pPr algn="ctr"/>
                      <a:r>
                        <a:rPr lang="en-US" sz="1200" b="1" dirty="0">
                          <a:latin typeface="Calibri" panose="020F0502020204030204" pitchFamily="34" charset="0"/>
                          <a:cs typeface="Calibri" panose="020F0502020204030204" pitchFamily="34" charset="0"/>
                        </a:rPr>
                        <a:t>Week 2</a:t>
                      </a:r>
                    </a:p>
                  </a:txBody>
                  <a:tcPr/>
                </a:tc>
                <a:tc>
                  <a:txBody>
                    <a:bodyPr/>
                    <a:lstStyle/>
                    <a:p>
                      <a:pPr algn="ctr"/>
                      <a:r>
                        <a:rPr lang="en-US" sz="1200" b="1" dirty="0">
                          <a:latin typeface="Calibri" panose="020F0502020204030204" pitchFamily="34" charset="0"/>
                          <a:cs typeface="Calibri" panose="020F0502020204030204" pitchFamily="34" charset="0"/>
                        </a:rPr>
                        <a:t>Week 3</a:t>
                      </a:r>
                    </a:p>
                  </a:txBody>
                  <a:tcPr/>
                </a:tc>
                <a:extLst>
                  <a:ext uri="{0D108BD9-81ED-4DB2-BD59-A6C34878D82A}">
                    <a16:rowId xmlns:a16="http://schemas.microsoft.com/office/drawing/2014/main" val="3032956261"/>
                  </a:ext>
                </a:extLst>
              </a:tr>
              <a:tr h="318901">
                <a:tc>
                  <a:txBody>
                    <a:bodyPr/>
                    <a:lstStyle/>
                    <a:p>
                      <a:pPr algn="r"/>
                      <a:r>
                        <a:rPr lang="en-US" sz="1200" b="1" dirty="0">
                          <a:latin typeface="Calibri" panose="020F0502020204030204" pitchFamily="34" charset="0"/>
                          <a:cs typeface="Calibri" panose="020F0502020204030204" pitchFamily="34" charset="0"/>
                        </a:rPr>
                        <a:t>1</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Catalyst 3650</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350</a:t>
                      </a:r>
                    </a:p>
                  </a:txBody>
                  <a:tcPr/>
                </a:tc>
                <a:tc>
                  <a:txBody>
                    <a:bodyPr/>
                    <a:lstStyle/>
                    <a:p>
                      <a:pPr algn="ctr"/>
                      <a:r>
                        <a:rPr lang="en-US" sz="1200" dirty="0">
                          <a:latin typeface="Calibri" panose="020F0502020204030204" pitchFamily="34" charset="0"/>
                          <a:cs typeface="Calibri" panose="020F0502020204030204" pitchFamily="34" charset="0"/>
                        </a:rPr>
                        <a:t>--</a:t>
                      </a:r>
                    </a:p>
                  </a:txBody>
                  <a:tcPr/>
                </a:tc>
                <a:tc>
                  <a:txBody>
                    <a:bodyPr/>
                    <a:lstStyle/>
                    <a:p>
                      <a:pPr algn="ctr"/>
                      <a:r>
                        <a:rPr lang="en-US" sz="1200" dirty="0">
                          <a:latin typeface="Calibri" panose="020F0502020204030204" pitchFamily="34" charset="0"/>
                          <a:cs typeface="Calibri" panose="020F0502020204030204" pitchFamily="34" charset="0"/>
                        </a:rPr>
                        <a:t>132</a:t>
                      </a:r>
                    </a:p>
                  </a:txBody>
                  <a:tcPr/>
                </a:tc>
                <a:tc>
                  <a:txBody>
                    <a:bodyPr/>
                    <a:lstStyle/>
                    <a:p>
                      <a:pPr algn="ctr"/>
                      <a:r>
                        <a:rPr lang="en-US" sz="1200" dirty="0">
                          <a:latin typeface="Calibri" panose="020F0502020204030204" pitchFamily="34" charset="0"/>
                          <a:cs typeface="Calibri" panose="020F0502020204030204" pitchFamily="34" charset="0"/>
                        </a:rPr>
                        <a:t>154</a:t>
                      </a:r>
                    </a:p>
                  </a:txBody>
                  <a:tcPr/>
                </a:tc>
                <a:extLst>
                  <a:ext uri="{0D108BD9-81ED-4DB2-BD59-A6C34878D82A}">
                    <a16:rowId xmlns:a16="http://schemas.microsoft.com/office/drawing/2014/main" val="1477517556"/>
                  </a:ext>
                </a:extLst>
              </a:tr>
              <a:tr h="318901">
                <a:tc>
                  <a:txBody>
                    <a:bodyPr/>
                    <a:lstStyle/>
                    <a:p>
                      <a:pPr algn="r"/>
                      <a:r>
                        <a:rPr lang="en-US" sz="1200" b="1" dirty="0">
                          <a:latin typeface="Calibri" panose="020F0502020204030204" pitchFamily="34" charset="0"/>
                          <a:cs typeface="Calibri" panose="020F0502020204030204" pitchFamily="34" charset="0"/>
                        </a:rPr>
                        <a:t>2</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MR33</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125</a:t>
                      </a:r>
                    </a:p>
                  </a:txBody>
                  <a:tcPr/>
                </a:tc>
                <a:tc>
                  <a:txBody>
                    <a:bodyPr/>
                    <a:lstStyle/>
                    <a:p>
                      <a:pPr algn="ctr"/>
                      <a:r>
                        <a:rPr lang="en-US" sz="1200" dirty="0">
                          <a:latin typeface="Calibri" panose="020F0502020204030204" pitchFamily="34" charset="0"/>
                          <a:cs typeface="Calibri" panose="020F0502020204030204" pitchFamily="34" charset="0"/>
                        </a:rPr>
                        <a:t>34</a:t>
                      </a:r>
                    </a:p>
                  </a:txBody>
                  <a:tcPr/>
                </a:tc>
                <a:tc>
                  <a:txBody>
                    <a:bodyPr/>
                    <a:lstStyle/>
                    <a:p>
                      <a:pPr algn="ctr"/>
                      <a:r>
                        <a:rPr lang="en-US" sz="1200" dirty="0">
                          <a:latin typeface="Calibri" panose="020F0502020204030204" pitchFamily="34" charset="0"/>
                          <a:cs typeface="Calibri" panose="020F0502020204030204" pitchFamily="34" charset="0"/>
                        </a:rPr>
                        <a:t>25</a:t>
                      </a:r>
                    </a:p>
                  </a:txBody>
                  <a:tcPr/>
                </a:tc>
                <a:tc>
                  <a:txBody>
                    <a:bodyPr/>
                    <a:lstStyle/>
                    <a:p>
                      <a:pPr algn="ctr"/>
                      <a:r>
                        <a:rPr lang="en-US" sz="1200" dirty="0">
                          <a:latin typeface="Calibri" panose="020F0502020204030204" pitchFamily="34" charset="0"/>
                          <a:cs typeface="Calibri" panose="020F0502020204030204" pitchFamily="34" charset="0"/>
                        </a:rPr>
                        <a:t>24</a:t>
                      </a:r>
                    </a:p>
                  </a:txBody>
                  <a:tcPr/>
                </a:tc>
                <a:extLst>
                  <a:ext uri="{0D108BD9-81ED-4DB2-BD59-A6C34878D82A}">
                    <a16:rowId xmlns:a16="http://schemas.microsoft.com/office/drawing/2014/main" val="4064253957"/>
                  </a:ext>
                </a:extLst>
              </a:tr>
              <a:tr h="318901">
                <a:tc>
                  <a:txBody>
                    <a:bodyPr/>
                    <a:lstStyle/>
                    <a:p>
                      <a:pPr algn="r"/>
                      <a:r>
                        <a:rPr lang="en-US" sz="1200" b="1" dirty="0">
                          <a:latin typeface="Calibri" panose="020F0502020204030204" pitchFamily="34" charset="0"/>
                          <a:cs typeface="Calibri" panose="020F0502020204030204" pitchFamily="34" charset="0"/>
                        </a:rPr>
                        <a:t>3</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Aironet 3800</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250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122</a:t>
                      </a:r>
                    </a:p>
                  </a:txBody>
                  <a:tcPr/>
                </a:tc>
                <a:tc>
                  <a:txBody>
                    <a:bodyPr/>
                    <a:lstStyle/>
                    <a:p>
                      <a:pPr algn="ctr"/>
                      <a:r>
                        <a:rPr lang="en-US" sz="1200" dirty="0">
                          <a:latin typeface="Calibri" panose="020F0502020204030204" pitchFamily="34" charset="0"/>
                          <a:cs typeface="Calibri" panose="020F0502020204030204" pitchFamily="34" charset="0"/>
                        </a:rPr>
                        <a:t>23</a:t>
                      </a:r>
                    </a:p>
                  </a:txBody>
                  <a:tcPr/>
                </a:tc>
                <a:tc>
                  <a:txBody>
                    <a:bodyPr/>
                    <a:lstStyle/>
                    <a:p>
                      <a:pPr algn="ctr"/>
                      <a:r>
                        <a:rPr lang="en-US" sz="12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2977422757"/>
                  </a:ext>
                </a:extLst>
              </a:tr>
              <a:tr h="318901">
                <a:tc>
                  <a:txBody>
                    <a:bodyPr/>
                    <a:lstStyle/>
                    <a:p>
                      <a:pPr algn="r"/>
                      <a:r>
                        <a:rPr lang="en-US" sz="1200" b="1" dirty="0">
                          <a:latin typeface="Calibri" panose="020F0502020204030204" pitchFamily="34" charset="0"/>
                          <a:cs typeface="Calibri" panose="020F0502020204030204" pitchFamily="34" charset="0"/>
                        </a:rPr>
                        <a:t>4</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MR33</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125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35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39</a:t>
                      </a:r>
                    </a:p>
                  </a:txBody>
                  <a:tcPr/>
                </a:tc>
                <a:tc>
                  <a:txBody>
                    <a:bodyPr/>
                    <a:lstStyle/>
                    <a:p>
                      <a:pPr algn="ctr"/>
                      <a:r>
                        <a:rPr lang="en-US" sz="1200" dirty="0">
                          <a:latin typeface="Calibri" panose="020F0502020204030204" pitchFamily="34" charset="0"/>
                          <a:cs typeface="Calibri" panose="020F0502020204030204" pitchFamily="34" charset="0"/>
                        </a:rPr>
                        <a:t>41</a:t>
                      </a:r>
                    </a:p>
                  </a:txBody>
                  <a:tcPr/>
                </a:tc>
                <a:extLst>
                  <a:ext uri="{0D108BD9-81ED-4DB2-BD59-A6C34878D82A}">
                    <a16:rowId xmlns:a16="http://schemas.microsoft.com/office/drawing/2014/main" val="3003538126"/>
                  </a:ext>
                </a:extLst>
              </a:tr>
              <a:tr h="318901">
                <a:tc>
                  <a:txBody>
                    <a:bodyPr/>
                    <a:lstStyle/>
                    <a:p>
                      <a:pPr algn="r"/>
                      <a:r>
                        <a:rPr lang="en-US" sz="1200" b="1" dirty="0">
                          <a:latin typeface="Calibri" panose="020F0502020204030204" pitchFamily="34" charset="0"/>
                          <a:cs typeface="Calibri" panose="020F0502020204030204" pitchFamily="34" charset="0"/>
                        </a:rPr>
                        <a:t>5</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SB 100 Series</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100</a:t>
                      </a:r>
                    </a:p>
                  </a:txBody>
                  <a:tcPr/>
                </a:tc>
                <a:tc>
                  <a:txBody>
                    <a:bodyPr/>
                    <a:lstStyle/>
                    <a:p>
                      <a:pPr algn="ctr"/>
                      <a:r>
                        <a:rPr lang="en-US" sz="1200" dirty="0">
                          <a:latin typeface="Calibri" panose="020F0502020204030204" pitchFamily="34" charset="0"/>
                          <a:cs typeface="Calibri" panose="020F0502020204030204" pitchFamily="34" charset="0"/>
                        </a:rPr>
                        <a:t>234</a:t>
                      </a:r>
                    </a:p>
                  </a:txBody>
                  <a:tcPr/>
                </a:tc>
                <a:tc>
                  <a:txBody>
                    <a:bodyPr/>
                    <a:lstStyle/>
                    <a:p>
                      <a:pPr algn="ctr"/>
                      <a:r>
                        <a:rPr lang="en-US" sz="1200" dirty="0">
                          <a:latin typeface="Calibri" panose="020F0502020204030204" pitchFamily="34" charset="0"/>
                          <a:cs typeface="Calibri" panose="020F0502020204030204" pitchFamily="34" charset="0"/>
                        </a:rPr>
                        <a:t>432</a:t>
                      </a:r>
                    </a:p>
                  </a:txBody>
                  <a:tcPr/>
                </a:tc>
                <a:tc>
                  <a:txBody>
                    <a:bodyPr/>
                    <a:lstStyle/>
                    <a:p>
                      <a:pPr algn="ctr"/>
                      <a:r>
                        <a:rPr lang="en-US" sz="1200" dirty="0">
                          <a:latin typeface="Calibri" panose="020F0502020204030204" pitchFamily="34" charset="0"/>
                          <a:cs typeface="Calibri" panose="020F0502020204030204" pitchFamily="34" charset="0"/>
                        </a:rPr>
                        <a:t>111</a:t>
                      </a:r>
                    </a:p>
                  </a:txBody>
                  <a:tcPr/>
                </a:tc>
                <a:extLst>
                  <a:ext uri="{0D108BD9-81ED-4DB2-BD59-A6C34878D82A}">
                    <a16:rowId xmlns:a16="http://schemas.microsoft.com/office/drawing/2014/main" val="470496199"/>
                  </a:ext>
                </a:extLst>
              </a:tr>
              <a:tr h="318901">
                <a:tc>
                  <a:txBody>
                    <a:bodyPr/>
                    <a:lstStyle/>
                    <a:p>
                      <a:pPr algn="r"/>
                      <a:r>
                        <a:rPr lang="en-US" sz="1200" b="1" dirty="0">
                          <a:latin typeface="Calibri" panose="020F0502020204030204" pitchFamily="34" charset="0"/>
                          <a:cs typeface="Calibri" panose="020F0502020204030204" pitchFamily="34" charset="0"/>
                        </a:rPr>
                        <a:t>6</a:t>
                      </a:r>
                    </a:p>
                  </a:txBody>
                  <a:tcP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SB 100 Series</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213</a:t>
                      </a:r>
                    </a:p>
                  </a:txBody>
                  <a:tcPr/>
                </a:tc>
                <a:tc>
                  <a:txBody>
                    <a:bodyPr/>
                    <a:lstStyle/>
                    <a:p>
                      <a:pPr algn="ctr"/>
                      <a:r>
                        <a:rPr lang="en-US" sz="1200" dirty="0">
                          <a:latin typeface="Calibri" panose="020F0502020204030204" pitchFamily="34" charset="0"/>
                          <a:cs typeface="Calibri" panose="020F0502020204030204" pitchFamily="34" charset="0"/>
                        </a:rPr>
                        <a:t>345</a:t>
                      </a:r>
                    </a:p>
                  </a:txBody>
                  <a:tcPr/>
                </a:tc>
                <a:tc>
                  <a:txBody>
                    <a:bodyPr/>
                    <a:lstStyle/>
                    <a:p>
                      <a:pPr algn="ctr"/>
                      <a:r>
                        <a:rPr lang="en-US" sz="1200" dirty="0">
                          <a:latin typeface="Calibri" panose="020F0502020204030204" pitchFamily="34" charset="0"/>
                          <a:cs typeface="Calibri" panose="020F0502020204030204" pitchFamily="34" charset="0"/>
                        </a:rPr>
                        <a:t>!13@</a:t>
                      </a:r>
                    </a:p>
                  </a:txBody>
                  <a:tcPr/>
                </a:tc>
                <a:extLst>
                  <a:ext uri="{0D108BD9-81ED-4DB2-BD59-A6C34878D82A}">
                    <a16:rowId xmlns:a16="http://schemas.microsoft.com/office/drawing/2014/main" val="570150025"/>
                  </a:ext>
                </a:extLst>
              </a:tr>
            </a:tbl>
          </a:graphicData>
        </a:graphic>
      </p:graphicFrame>
      <p:sp>
        <p:nvSpPr>
          <p:cNvPr id="9" name="TextBox 8">
            <a:extLst>
              <a:ext uri="{FF2B5EF4-FFF2-40B4-BE49-F238E27FC236}">
                <a16:creationId xmlns:a16="http://schemas.microsoft.com/office/drawing/2014/main" id="{019B5EC9-79B5-45F6-9A75-C3C72D6AC462}"/>
              </a:ext>
            </a:extLst>
          </p:cNvPr>
          <p:cNvSpPr txBox="1"/>
          <p:nvPr/>
        </p:nvSpPr>
        <p:spPr>
          <a:xfrm>
            <a:off x="1644073" y="1793034"/>
            <a:ext cx="5920510"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Tidy data?</a:t>
            </a:r>
          </a:p>
        </p:txBody>
      </p:sp>
    </p:spTree>
    <p:extLst>
      <p:ext uri="{BB962C8B-B14F-4D97-AF65-F5344CB8AC3E}">
        <p14:creationId xmlns:p14="http://schemas.microsoft.com/office/powerpoint/2010/main" val="47411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mtClean="0"/>
              <a:pPr/>
              <a:t>57</a:t>
            </a:fld>
            <a:endParaRPr lang="en-US" dirty="0"/>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nchor="b">
            <a:normAutofit fontScale="92500" lnSpcReduction="10000"/>
          </a:bodyPr>
          <a:lstStyle/>
          <a:p>
            <a:r>
              <a:rPr lang="en-US" dirty="0"/>
              <a:t>Machine Learning/</a:t>
            </a:r>
          </a:p>
          <a:p>
            <a:r>
              <a:rPr lang="en-US" dirty="0"/>
              <a:t>Deep Learning Algorithms</a:t>
            </a:r>
          </a:p>
        </p:txBody>
      </p:sp>
    </p:spTree>
    <p:extLst>
      <p:ext uri="{BB962C8B-B14F-4D97-AF65-F5344CB8AC3E}">
        <p14:creationId xmlns:p14="http://schemas.microsoft.com/office/powerpoint/2010/main" val="5338884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6E204-B2AD-4EC9-9F6C-D09F98ED890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58</a:t>
            </a:fld>
            <a:endParaRPr lang="en-US" sz="1200" dirty="0">
              <a:solidFill>
                <a:srgbClr val="888888"/>
              </a:solidFill>
            </a:endParaRPr>
          </a:p>
        </p:txBody>
      </p:sp>
      <p:sp>
        <p:nvSpPr>
          <p:cNvPr id="3" name="TextBox 2">
            <a:extLst>
              <a:ext uri="{FF2B5EF4-FFF2-40B4-BE49-F238E27FC236}">
                <a16:creationId xmlns:a16="http://schemas.microsoft.com/office/drawing/2014/main" id="{1CC76A5F-2D9A-4982-9744-7721460B8210}"/>
              </a:ext>
            </a:extLst>
          </p:cNvPr>
          <p:cNvSpPr txBox="1"/>
          <p:nvPr/>
        </p:nvSpPr>
        <p:spPr>
          <a:xfrm>
            <a:off x="1122218" y="4435707"/>
            <a:ext cx="6899564" cy="246221"/>
          </a:xfrm>
          <a:prstGeom prst="rect">
            <a:avLst/>
          </a:prstGeom>
          <a:noFill/>
        </p:spPr>
        <p:txBody>
          <a:bodyPr wrap="square" rtlCol="0">
            <a:spAutoFit/>
          </a:bodyPr>
          <a:lstStyle/>
          <a:p>
            <a:pPr algn="ctr"/>
            <a:r>
              <a:rPr lang="en-US" sz="1000" dirty="0">
                <a:solidFill>
                  <a:schemeClr val="tx2"/>
                </a:solidFill>
              </a:rPr>
              <a:t>Source: https://swling.com/blog/wp-content/uploads/2014/04/SignalCorps-BC-348-Q.jpg</a:t>
            </a:r>
          </a:p>
        </p:txBody>
      </p:sp>
      <p:pic>
        <p:nvPicPr>
          <p:cNvPr id="5" name="Picture 4">
            <a:extLst>
              <a:ext uri="{FF2B5EF4-FFF2-40B4-BE49-F238E27FC236}">
                <a16:creationId xmlns:a16="http://schemas.microsoft.com/office/drawing/2014/main" id="{54831FA3-7961-4109-8F02-5EA69460E440}"/>
              </a:ext>
            </a:extLst>
          </p:cNvPr>
          <p:cNvPicPr>
            <a:picLocks noChangeAspect="1"/>
          </p:cNvPicPr>
          <p:nvPr/>
        </p:nvPicPr>
        <p:blipFill>
          <a:blip r:embed="rId2"/>
          <a:stretch>
            <a:fillRect/>
          </a:stretch>
        </p:blipFill>
        <p:spPr>
          <a:xfrm>
            <a:off x="1524000" y="80554"/>
            <a:ext cx="6096000" cy="4206436"/>
          </a:xfrm>
          <a:prstGeom prst="rect">
            <a:avLst/>
          </a:prstGeom>
        </p:spPr>
      </p:pic>
    </p:spTree>
    <p:extLst>
      <p:ext uri="{BB962C8B-B14F-4D97-AF65-F5344CB8AC3E}">
        <p14:creationId xmlns:p14="http://schemas.microsoft.com/office/powerpoint/2010/main" val="3539898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8DB1CA-A03F-499A-A766-C9DD452AD572}"/>
              </a:ext>
            </a:extLst>
          </p:cNvPr>
          <p:cNvSpPr>
            <a:spLocks noGrp="1"/>
          </p:cNvSpPr>
          <p:nvPr>
            <p:ph type="body" idx="2"/>
          </p:nvPr>
        </p:nvSpPr>
        <p:spPr/>
        <p:txBody>
          <a:bodyPr/>
          <a:lstStyle/>
          <a:p>
            <a:r>
              <a:rPr lang="en-US" dirty="0"/>
              <a:t>Supervised Learning</a:t>
            </a:r>
          </a:p>
        </p:txBody>
      </p:sp>
      <p:sp>
        <p:nvSpPr>
          <p:cNvPr id="4" name="Slide Number Placeholder 3">
            <a:extLst>
              <a:ext uri="{FF2B5EF4-FFF2-40B4-BE49-F238E27FC236}">
                <a16:creationId xmlns:a16="http://schemas.microsoft.com/office/drawing/2014/main" id="{AA7B39E7-A1FD-4BCD-B21D-89584910A67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59</a:t>
            </a:fld>
            <a:endParaRPr lang="en-US" sz="1200" dirty="0">
              <a:solidFill>
                <a:srgbClr val="888888"/>
              </a:solidFill>
            </a:endParaRPr>
          </a:p>
        </p:txBody>
      </p:sp>
      <p:sp>
        <p:nvSpPr>
          <p:cNvPr id="5" name="TextBox 4">
            <a:extLst>
              <a:ext uri="{FF2B5EF4-FFF2-40B4-BE49-F238E27FC236}">
                <a16:creationId xmlns:a16="http://schemas.microsoft.com/office/drawing/2014/main" id="{70F4BBE1-52F4-4082-87C7-A9C6D41FE6CA}"/>
              </a:ext>
            </a:extLst>
          </p:cNvPr>
          <p:cNvSpPr txBox="1"/>
          <p:nvPr/>
        </p:nvSpPr>
        <p:spPr>
          <a:xfrm>
            <a:off x="1006763" y="4331855"/>
            <a:ext cx="7130474" cy="246221"/>
          </a:xfrm>
          <a:prstGeom prst="rect">
            <a:avLst/>
          </a:prstGeom>
          <a:noFill/>
        </p:spPr>
        <p:txBody>
          <a:bodyPr wrap="square" rtlCol="0">
            <a:spAutoFit/>
          </a:bodyPr>
          <a:lstStyle/>
          <a:p>
            <a:pPr algn="ctr"/>
            <a:r>
              <a:rPr lang="en-US" sz="1000" dirty="0">
                <a:solidFill>
                  <a:schemeClr val="tx2"/>
                </a:solidFill>
              </a:rPr>
              <a:t>Source: https://aldro61.github.io/microbiome-summer-school-2017/figures/figure.classification.vs.regression.png</a:t>
            </a:r>
          </a:p>
        </p:txBody>
      </p:sp>
      <p:pic>
        <p:nvPicPr>
          <p:cNvPr id="7" name="Picture 6" descr="A close up of a map&#10;&#10;Description generated with very high confidence">
            <a:extLst>
              <a:ext uri="{FF2B5EF4-FFF2-40B4-BE49-F238E27FC236}">
                <a16:creationId xmlns:a16="http://schemas.microsoft.com/office/drawing/2014/main" id="{19567F35-FDA5-4B20-844B-4664261D5918}"/>
              </a:ext>
            </a:extLst>
          </p:cNvPr>
          <p:cNvPicPr>
            <a:picLocks noChangeAspect="1"/>
          </p:cNvPicPr>
          <p:nvPr/>
        </p:nvPicPr>
        <p:blipFill>
          <a:blip r:embed="rId2"/>
          <a:stretch>
            <a:fillRect/>
          </a:stretch>
        </p:blipFill>
        <p:spPr>
          <a:xfrm>
            <a:off x="990030" y="811644"/>
            <a:ext cx="7163940" cy="3520212"/>
          </a:xfrm>
          <a:prstGeom prst="rect">
            <a:avLst/>
          </a:prstGeom>
        </p:spPr>
      </p:pic>
      <p:sp>
        <p:nvSpPr>
          <p:cNvPr id="2" name="Oval 1">
            <a:extLst>
              <a:ext uri="{FF2B5EF4-FFF2-40B4-BE49-F238E27FC236}">
                <a16:creationId xmlns:a16="http://schemas.microsoft.com/office/drawing/2014/main" id="{C1DF63DF-D404-4FD7-B31E-37C026CFB2CC}"/>
              </a:ext>
            </a:extLst>
          </p:cNvPr>
          <p:cNvSpPr/>
          <p:nvPr/>
        </p:nvSpPr>
        <p:spPr>
          <a:xfrm>
            <a:off x="2054268" y="3181611"/>
            <a:ext cx="45719" cy="50104"/>
          </a:xfrm>
          <a:prstGeom prst="ellipse">
            <a:avLst/>
          </a:prstGeom>
          <a:solidFill>
            <a:srgbClr val="FF0000"/>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F532D937-EC25-4187-BAF5-86E1E6E2D05B}"/>
              </a:ext>
            </a:extLst>
          </p:cNvPr>
          <p:cNvSpPr/>
          <p:nvPr/>
        </p:nvSpPr>
        <p:spPr>
          <a:xfrm>
            <a:off x="990030" y="3022886"/>
            <a:ext cx="955251" cy="36755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latin typeface="Calibri" panose="020F0502020204030204" pitchFamily="34" charset="0"/>
                <a:cs typeface="Calibri" panose="020F0502020204030204" pitchFamily="34" charset="0"/>
              </a:rPr>
              <a:t>New Data</a:t>
            </a:r>
          </a:p>
        </p:txBody>
      </p:sp>
      <p:sp>
        <p:nvSpPr>
          <p:cNvPr id="9" name="Oval 8">
            <a:extLst>
              <a:ext uri="{FF2B5EF4-FFF2-40B4-BE49-F238E27FC236}">
                <a16:creationId xmlns:a16="http://schemas.microsoft.com/office/drawing/2014/main" id="{939FA25E-0362-4603-9235-D56C0B996AC1}"/>
              </a:ext>
            </a:extLst>
          </p:cNvPr>
          <p:cNvSpPr/>
          <p:nvPr/>
        </p:nvSpPr>
        <p:spPr>
          <a:xfrm>
            <a:off x="3513550" y="3732756"/>
            <a:ext cx="45719" cy="50104"/>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0" name="Arrow: Right 9">
            <a:extLst>
              <a:ext uri="{FF2B5EF4-FFF2-40B4-BE49-F238E27FC236}">
                <a16:creationId xmlns:a16="http://schemas.microsoft.com/office/drawing/2014/main" id="{ACD1595E-9AA4-4A4C-BCD0-AA28FC9D9B20}"/>
              </a:ext>
            </a:extLst>
          </p:cNvPr>
          <p:cNvSpPr/>
          <p:nvPr/>
        </p:nvSpPr>
        <p:spPr>
          <a:xfrm>
            <a:off x="2449312" y="3574031"/>
            <a:ext cx="955251" cy="36755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latin typeface="Calibri" panose="020F0502020204030204" pitchFamily="34" charset="0"/>
                <a:cs typeface="Calibri" panose="020F0502020204030204" pitchFamily="34" charset="0"/>
              </a:rPr>
              <a:t>New Data</a:t>
            </a:r>
          </a:p>
        </p:txBody>
      </p:sp>
      <p:sp>
        <p:nvSpPr>
          <p:cNvPr id="11" name="Oval 10">
            <a:extLst>
              <a:ext uri="{FF2B5EF4-FFF2-40B4-BE49-F238E27FC236}">
                <a16:creationId xmlns:a16="http://schemas.microsoft.com/office/drawing/2014/main" id="{ECD882C4-4B8A-4531-9488-29FC16580679}"/>
              </a:ext>
            </a:extLst>
          </p:cNvPr>
          <p:cNvSpPr/>
          <p:nvPr/>
        </p:nvSpPr>
        <p:spPr>
          <a:xfrm>
            <a:off x="6081386" y="2267211"/>
            <a:ext cx="45719" cy="50104"/>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2" name="Arrow: Right 11">
            <a:extLst>
              <a:ext uri="{FF2B5EF4-FFF2-40B4-BE49-F238E27FC236}">
                <a16:creationId xmlns:a16="http://schemas.microsoft.com/office/drawing/2014/main" id="{FD920849-4992-4762-9B2D-6A2F9BC12036}"/>
              </a:ext>
            </a:extLst>
          </p:cNvPr>
          <p:cNvSpPr/>
          <p:nvPr/>
        </p:nvSpPr>
        <p:spPr>
          <a:xfrm>
            <a:off x="5017148" y="2108486"/>
            <a:ext cx="955251" cy="36755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latin typeface="Calibri" panose="020F0502020204030204" pitchFamily="34" charset="0"/>
                <a:cs typeface="Calibri" panose="020F0502020204030204" pitchFamily="34" charset="0"/>
              </a:rPr>
              <a:t>New Data</a:t>
            </a:r>
          </a:p>
        </p:txBody>
      </p:sp>
    </p:spTree>
    <p:extLst>
      <p:ext uri="{BB962C8B-B14F-4D97-AF65-F5344CB8AC3E}">
        <p14:creationId xmlns:p14="http://schemas.microsoft.com/office/powerpoint/2010/main" val="397932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mtClean="0"/>
              <a:pPr/>
              <a:t>6</a:t>
            </a:fld>
            <a:endParaRPr lang="en-US" dirty="0"/>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normAutofit fontScale="77500" lnSpcReduction="20000"/>
          </a:bodyPr>
          <a:lstStyle/>
          <a:p>
            <a:r>
              <a:rPr lang="en-US" dirty="0"/>
              <a:t>Introduction to Machine Learning (ML) and Deep Learning (DL)</a:t>
            </a:r>
          </a:p>
        </p:txBody>
      </p:sp>
    </p:spTree>
    <p:extLst>
      <p:ext uri="{BB962C8B-B14F-4D97-AF65-F5344CB8AC3E}">
        <p14:creationId xmlns:p14="http://schemas.microsoft.com/office/powerpoint/2010/main" val="7542207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FCFDFB-E814-4D25-B318-A4D6BB0C326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60</a:t>
            </a:fld>
            <a:endParaRPr lang="en-US" sz="1200" dirty="0">
              <a:solidFill>
                <a:srgbClr val="888888"/>
              </a:solidFill>
            </a:endParaRPr>
          </a:p>
        </p:txBody>
      </p:sp>
      <p:sp>
        <p:nvSpPr>
          <p:cNvPr id="3" name="Text Placeholder 2">
            <a:extLst>
              <a:ext uri="{FF2B5EF4-FFF2-40B4-BE49-F238E27FC236}">
                <a16:creationId xmlns:a16="http://schemas.microsoft.com/office/drawing/2014/main" id="{D7A06A03-F97A-475C-92A9-8ED54B316133}"/>
              </a:ext>
            </a:extLst>
          </p:cNvPr>
          <p:cNvSpPr>
            <a:spLocks noGrp="1"/>
          </p:cNvSpPr>
          <p:nvPr>
            <p:ph type="body" sz="quarter" idx="13"/>
          </p:nvPr>
        </p:nvSpPr>
        <p:spPr/>
        <p:txBody>
          <a:bodyPr/>
          <a:lstStyle/>
          <a:p>
            <a:r>
              <a:rPr lang="en-US" dirty="0"/>
              <a:t>Linear Regression</a:t>
            </a:r>
          </a:p>
        </p:txBody>
      </p:sp>
      <p:sp>
        <p:nvSpPr>
          <p:cNvPr id="4" name="Text Placeholder 3">
            <a:extLst>
              <a:ext uri="{FF2B5EF4-FFF2-40B4-BE49-F238E27FC236}">
                <a16:creationId xmlns:a16="http://schemas.microsoft.com/office/drawing/2014/main" id="{36EA2C70-B88E-40EC-86D5-011C66C5C8EC}"/>
              </a:ext>
            </a:extLst>
          </p:cNvPr>
          <p:cNvSpPr>
            <a:spLocks noGrp="1"/>
          </p:cNvSpPr>
          <p:nvPr>
            <p:ph type="body" sz="quarter" idx="14"/>
          </p:nvPr>
        </p:nvSpPr>
        <p:spPr/>
        <p:txBody>
          <a:bodyPr>
            <a:normAutofit fontScale="77500" lnSpcReduction="20000"/>
          </a:bodyPr>
          <a:lstStyle/>
          <a:p>
            <a:r>
              <a:rPr lang="en-US" dirty="0"/>
              <a:t>A SL simple approach who’s value cannot be overstated</a:t>
            </a:r>
          </a:p>
        </p:txBody>
      </p:sp>
    </p:spTree>
    <p:extLst>
      <p:ext uri="{BB962C8B-B14F-4D97-AF65-F5344CB8AC3E}">
        <p14:creationId xmlns:p14="http://schemas.microsoft.com/office/powerpoint/2010/main" val="3784586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A369BA-8A6F-4BAA-BE10-29F4927760FF}"/>
              </a:ext>
            </a:extLst>
          </p:cNvPr>
          <p:cNvSpPr>
            <a:spLocks noGrp="1"/>
          </p:cNvSpPr>
          <p:nvPr>
            <p:ph type="sldNum" idx="12"/>
          </p:nvPr>
        </p:nvSpPr>
        <p:spPr>
          <a:xfrm>
            <a:off x="4343400" y="4852387"/>
            <a:ext cx="457200" cy="274636"/>
          </a:xfrm>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61</a:t>
            </a:fld>
            <a:endParaRPr lang="en-US" sz="1200" dirty="0">
              <a:solidFill>
                <a:srgbClr val="888888"/>
              </a:solidFill>
            </a:endParaRPr>
          </a:p>
        </p:txBody>
      </p:sp>
      <p:sp>
        <p:nvSpPr>
          <p:cNvPr id="3" name="TextBox 2">
            <a:extLst>
              <a:ext uri="{FF2B5EF4-FFF2-40B4-BE49-F238E27FC236}">
                <a16:creationId xmlns:a16="http://schemas.microsoft.com/office/drawing/2014/main" id="{B6328380-DC6D-4615-949A-E2C77313EA50}"/>
              </a:ext>
            </a:extLst>
          </p:cNvPr>
          <p:cNvSpPr txBox="1"/>
          <p:nvPr/>
        </p:nvSpPr>
        <p:spPr>
          <a:xfrm>
            <a:off x="234278" y="2704263"/>
            <a:ext cx="46736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Which media contribute to sales?</a:t>
            </a:r>
          </a:p>
        </p:txBody>
      </p:sp>
      <p:sp>
        <p:nvSpPr>
          <p:cNvPr id="4" name="TextBox 3">
            <a:extLst>
              <a:ext uri="{FF2B5EF4-FFF2-40B4-BE49-F238E27FC236}">
                <a16:creationId xmlns:a16="http://schemas.microsoft.com/office/drawing/2014/main" id="{94AF60B1-8BFC-4BF5-904C-20495D8D8E40}"/>
              </a:ext>
            </a:extLst>
          </p:cNvPr>
          <p:cNvSpPr txBox="1"/>
          <p:nvPr/>
        </p:nvSpPr>
        <p:spPr>
          <a:xfrm>
            <a:off x="234278" y="1042385"/>
            <a:ext cx="467360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Is there a relationship between advertising budget and sales?</a:t>
            </a:r>
          </a:p>
        </p:txBody>
      </p:sp>
      <p:sp>
        <p:nvSpPr>
          <p:cNvPr id="5" name="TextBox 4">
            <a:extLst>
              <a:ext uri="{FF2B5EF4-FFF2-40B4-BE49-F238E27FC236}">
                <a16:creationId xmlns:a16="http://schemas.microsoft.com/office/drawing/2014/main" id="{BD4E1667-64BF-4B3F-ACE8-F6C15B1DA977}"/>
              </a:ext>
            </a:extLst>
          </p:cNvPr>
          <p:cNvSpPr txBox="1"/>
          <p:nvPr/>
        </p:nvSpPr>
        <p:spPr>
          <a:xfrm>
            <a:off x="234278" y="1873324"/>
            <a:ext cx="4673600"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How strong is the relationship between advertising budget and sales?</a:t>
            </a:r>
          </a:p>
        </p:txBody>
      </p:sp>
      <p:sp>
        <p:nvSpPr>
          <p:cNvPr id="8" name="TextBox 7">
            <a:extLst>
              <a:ext uri="{FF2B5EF4-FFF2-40B4-BE49-F238E27FC236}">
                <a16:creationId xmlns:a16="http://schemas.microsoft.com/office/drawing/2014/main" id="{77A397A3-A69D-4EB6-A2C2-EFE9B795D68D}"/>
              </a:ext>
            </a:extLst>
          </p:cNvPr>
          <p:cNvSpPr txBox="1"/>
          <p:nvPr/>
        </p:nvSpPr>
        <p:spPr>
          <a:xfrm>
            <a:off x="234278" y="3812143"/>
            <a:ext cx="467360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Is the relationship linear?</a:t>
            </a:r>
          </a:p>
        </p:txBody>
      </p:sp>
      <p:sp>
        <p:nvSpPr>
          <p:cNvPr id="9" name="TextBox 8">
            <a:extLst>
              <a:ext uri="{FF2B5EF4-FFF2-40B4-BE49-F238E27FC236}">
                <a16:creationId xmlns:a16="http://schemas.microsoft.com/office/drawing/2014/main" id="{D87E92D6-2672-40E6-89B5-C0429095ECA5}"/>
              </a:ext>
            </a:extLst>
          </p:cNvPr>
          <p:cNvSpPr txBox="1"/>
          <p:nvPr/>
        </p:nvSpPr>
        <p:spPr>
          <a:xfrm>
            <a:off x="234278" y="3258203"/>
            <a:ext cx="46736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800" b="1" dirty="0">
                <a:latin typeface="Calibri" panose="020F0502020204030204" pitchFamily="34" charset="0"/>
                <a:cs typeface="Calibri" panose="020F0502020204030204" pitchFamily="34" charset="0"/>
              </a:rPr>
              <a:t>Is there synergy among the advertising media?</a:t>
            </a:r>
          </a:p>
        </p:txBody>
      </p:sp>
      <p:pic>
        <p:nvPicPr>
          <p:cNvPr id="10" name="Picture 9" descr="A picture containing electronics, indoor, remote&#10;&#10;Description generated with very high confidence">
            <a:extLst>
              <a:ext uri="{FF2B5EF4-FFF2-40B4-BE49-F238E27FC236}">
                <a16:creationId xmlns:a16="http://schemas.microsoft.com/office/drawing/2014/main" id="{F69AEDF8-3900-4195-A499-426890DEBD9C}"/>
              </a:ext>
            </a:extLst>
          </p:cNvPr>
          <p:cNvPicPr>
            <a:picLocks noChangeAspect="1"/>
          </p:cNvPicPr>
          <p:nvPr/>
        </p:nvPicPr>
        <p:blipFill>
          <a:blip r:embed="rId2"/>
          <a:stretch>
            <a:fillRect/>
          </a:stretch>
        </p:blipFill>
        <p:spPr>
          <a:xfrm>
            <a:off x="4016637" y="962025"/>
            <a:ext cx="5715000" cy="3219450"/>
          </a:xfrm>
          <a:prstGeom prst="rect">
            <a:avLst/>
          </a:prstGeom>
        </p:spPr>
      </p:pic>
      <p:sp>
        <p:nvSpPr>
          <p:cNvPr id="11" name="TextBox 10">
            <a:extLst>
              <a:ext uri="{FF2B5EF4-FFF2-40B4-BE49-F238E27FC236}">
                <a16:creationId xmlns:a16="http://schemas.microsoft.com/office/drawing/2014/main" id="{961AA168-4C82-4334-A8AD-E4A9D53BAB0F}"/>
              </a:ext>
            </a:extLst>
          </p:cNvPr>
          <p:cNvSpPr txBox="1"/>
          <p:nvPr/>
        </p:nvSpPr>
        <p:spPr>
          <a:xfrm>
            <a:off x="4907878" y="4331855"/>
            <a:ext cx="4236122" cy="400110"/>
          </a:xfrm>
          <a:prstGeom prst="rect">
            <a:avLst/>
          </a:prstGeom>
          <a:noFill/>
        </p:spPr>
        <p:txBody>
          <a:bodyPr wrap="square" rtlCol="0">
            <a:spAutoFit/>
          </a:bodyPr>
          <a:lstStyle/>
          <a:p>
            <a:pPr algn="ctr"/>
            <a:r>
              <a:rPr lang="en-US" sz="1000" dirty="0">
                <a:solidFill>
                  <a:schemeClr val="tx2"/>
                </a:solidFill>
              </a:rPr>
              <a:t>Source: https://www.cisco.com/c/dam/assets/swa/img/600/KN37030-600x338.png</a:t>
            </a:r>
          </a:p>
        </p:txBody>
      </p:sp>
      <p:sp>
        <p:nvSpPr>
          <p:cNvPr id="12" name="TextBox 11">
            <a:extLst>
              <a:ext uri="{FF2B5EF4-FFF2-40B4-BE49-F238E27FC236}">
                <a16:creationId xmlns:a16="http://schemas.microsoft.com/office/drawing/2014/main" id="{B4B90BEF-9C65-4B36-9245-81190A1D98AE}"/>
              </a:ext>
            </a:extLst>
          </p:cNvPr>
          <p:cNvSpPr txBox="1"/>
          <p:nvPr/>
        </p:nvSpPr>
        <p:spPr>
          <a:xfrm>
            <a:off x="5583219" y="441064"/>
            <a:ext cx="3107018"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b="1" dirty="0">
                <a:latin typeface="Calibri" panose="020F0502020204030204" pitchFamily="34" charset="0"/>
                <a:cs typeface="Calibri" panose="020F0502020204030204" pitchFamily="34" charset="0"/>
              </a:rPr>
              <a:t>Cisco IP Phone 7821</a:t>
            </a:r>
          </a:p>
        </p:txBody>
      </p:sp>
    </p:spTree>
    <p:extLst>
      <p:ext uri="{BB962C8B-B14F-4D97-AF65-F5344CB8AC3E}">
        <p14:creationId xmlns:p14="http://schemas.microsoft.com/office/powerpoint/2010/main" val="334534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F9204-2429-4B15-A910-3A1702C3785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62</a:t>
            </a:fld>
            <a:endParaRPr lang="en-US" sz="1200" dirty="0">
              <a:solidFill>
                <a:srgbClr val="888888"/>
              </a:solidFill>
            </a:endParaRPr>
          </a:p>
        </p:txBody>
      </p:sp>
      <p:sp>
        <p:nvSpPr>
          <p:cNvPr id="13" name="TextBox 12">
            <a:extLst>
              <a:ext uri="{FF2B5EF4-FFF2-40B4-BE49-F238E27FC236}">
                <a16:creationId xmlns:a16="http://schemas.microsoft.com/office/drawing/2014/main" id="{12DADE4B-9CDA-4268-A138-A3F5E9D03FE6}"/>
              </a:ext>
            </a:extLst>
          </p:cNvPr>
          <p:cNvSpPr txBox="1"/>
          <p:nvPr/>
        </p:nvSpPr>
        <p:spPr>
          <a:xfrm>
            <a:off x="4907878" y="4331855"/>
            <a:ext cx="4236122" cy="400110"/>
          </a:xfrm>
          <a:prstGeom prst="rect">
            <a:avLst/>
          </a:prstGeom>
          <a:noFill/>
        </p:spPr>
        <p:txBody>
          <a:bodyPr wrap="square" rtlCol="0">
            <a:spAutoFit/>
          </a:bodyPr>
          <a:lstStyle/>
          <a:p>
            <a:pPr algn="ctr"/>
            <a:r>
              <a:rPr lang="en-US" sz="1000" dirty="0">
                <a:solidFill>
                  <a:schemeClr val="tx2"/>
                </a:solidFill>
              </a:rPr>
              <a:t>Source: http://ci.columbia.edu/ci/premba_test/c0331/images/s7/6929401738.gif</a:t>
            </a:r>
          </a:p>
        </p:txBody>
      </p:sp>
      <p:pic>
        <p:nvPicPr>
          <p:cNvPr id="15" name="Picture 14">
            <a:extLst>
              <a:ext uri="{FF2B5EF4-FFF2-40B4-BE49-F238E27FC236}">
                <a16:creationId xmlns:a16="http://schemas.microsoft.com/office/drawing/2014/main" id="{104AB6CE-B81B-48F3-B19E-8516E8010E6F}"/>
              </a:ext>
            </a:extLst>
          </p:cNvPr>
          <p:cNvPicPr>
            <a:picLocks noChangeAspect="1"/>
          </p:cNvPicPr>
          <p:nvPr/>
        </p:nvPicPr>
        <p:blipFill>
          <a:blip r:embed="rId2"/>
          <a:stretch>
            <a:fillRect/>
          </a:stretch>
        </p:blipFill>
        <p:spPr>
          <a:xfrm>
            <a:off x="5246443" y="1083354"/>
            <a:ext cx="3558992" cy="2982188"/>
          </a:xfrm>
          <a:prstGeom prst="rect">
            <a:avLst/>
          </a:prstGeom>
        </p:spPr>
      </p:pic>
      <p:cxnSp>
        <p:nvCxnSpPr>
          <p:cNvPr id="4" name="Straight Connector 3">
            <a:extLst>
              <a:ext uri="{FF2B5EF4-FFF2-40B4-BE49-F238E27FC236}">
                <a16:creationId xmlns:a16="http://schemas.microsoft.com/office/drawing/2014/main" id="{D1E6C142-FE1F-497D-944E-E6DF419A2B8E}"/>
              </a:ext>
            </a:extLst>
          </p:cNvPr>
          <p:cNvCxnSpPr>
            <a:cxnSpLocks/>
          </p:cNvCxnSpPr>
          <p:nvPr/>
        </p:nvCxnSpPr>
        <p:spPr>
          <a:xfrm>
            <a:off x="5981178" y="2918564"/>
            <a:ext cx="0" cy="69905"/>
          </a:xfrm>
          <a:prstGeom prst="line">
            <a:avLst/>
          </a:prstGeom>
        </p:spPr>
        <p:style>
          <a:lnRef idx="2">
            <a:schemeClr val="accent6"/>
          </a:lnRef>
          <a:fillRef idx="0">
            <a:schemeClr val="accent6"/>
          </a:fillRef>
          <a:effectRef idx="1">
            <a:schemeClr val="accent6"/>
          </a:effectRef>
          <a:fontRef idx="minor">
            <a:schemeClr val="tx1"/>
          </a:fontRef>
        </p:style>
      </p:cxnSp>
      <p:cxnSp>
        <p:nvCxnSpPr>
          <p:cNvPr id="7" name="Straight Connector 6">
            <a:extLst>
              <a:ext uri="{FF2B5EF4-FFF2-40B4-BE49-F238E27FC236}">
                <a16:creationId xmlns:a16="http://schemas.microsoft.com/office/drawing/2014/main" id="{2203A0F3-540E-4537-B59C-89725E98ED51}"/>
              </a:ext>
            </a:extLst>
          </p:cNvPr>
          <p:cNvCxnSpPr/>
          <p:nvPr/>
        </p:nvCxnSpPr>
        <p:spPr>
          <a:xfrm>
            <a:off x="6231699" y="2761989"/>
            <a:ext cx="0" cy="87682"/>
          </a:xfrm>
          <a:prstGeom prst="line">
            <a:avLst/>
          </a:prstGeom>
        </p:spPr>
        <p:style>
          <a:lnRef idx="2">
            <a:schemeClr val="accent6"/>
          </a:lnRef>
          <a:fillRef idx="0">
            <a:schemeClr val="accent6"/>
          </a:fillRef>
          <a:effectRef idx="1">
            <a:schemeClr val="accent6"/>
          </a:effectRef>
          <a:fontRef idx="minor">
            <a:schemeClr val="tx1"/>
          </a:fontRef>
        </p:style>
      </p:cxnSp>
      <p:cxnSp>
        <p:nvCxnSpPr>
          <p:cNvPr id="11" name="Straight Connector 10">
            <a:extLst>
              <a:ext uri="{FF2B5EF4-FFF2-40B4-BE49-F238E27FC236}">
                <a16:creationId xmlns:a16="http://schemas.microsoft.com/office/drawing/2014/main" id="{98CAC982-6418-4F6D-A7AC-45B1E066D7D8}"/>
              </a:ext>
            </a:extLst>
          </p:cNvPr>
          <p:cNvCxnSpPr/>
          <p:nvPr/>
        </p:nvCxnSpPr>
        <p:spPr>
          <a:xfrm>
            <a:off x="6385273" y="2571750"/>
            <a:ext cx="0" cy="196502"/>
          </a:xfrm>
          <a:prstGeom prst="line">
            <a:avLst/>
          </a:prstGeom>
        </p:spPr>
        <p:style>
          <a:lnRef idx="2">
            <a:schemeClr val="accent6"/>
          </a:lnRef>
          <a:fillRef idx="0">
            <a:schemeClr val="accent6"/>
          </a:fillRef>
          <a:effectRef idx="1">
            <a:schemeClr val="accent6"/>
          </a:effectRef>
          <a:fontRef idx="minor">
            <a:schemeClr val="tx1"/>
          </a:fontRef>
        </p:style>
      </p:cxnSp>
      <p:cxnSp>
        <p:nvCxnSpPr>
          <p:cNvPr id="20" name="Straight Connector 19">
            <a:extLst>
              <a:ext uri="{FF2B5EF4-FFF2-40B4-BE49-F238E27FC236}">
                <a16:creationId xmlns:a16="http://schemas.microsoft.com/office/drawing/2014/main" id="{2B325FB4-5DED-4797-8BED-DB14FC71292C}"/>
              </a:ext>
            </a:extLst>
          </p:cNvPr>
          <p:cNvCxnSpPr/>
          <p:nvPr/>
        </p:nvCxnSpPr>
        <p:spPr>
          <a:xfrm flipV="1">
            <a:off x="6712744" y="2571750"/>
            <a:ext cx="0" cy="161925"/>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Straight Connector 21">
            <a:extLst>
              <a:ext uri="{FF2B5EF4-FFF2-40B4-BE49-F238E27FC236}">
                <a16:creationId xmlns:a16="http://schemas.microsoft.com/office/drawing/2014/main" id="{9C50EAF8-EC35-4BC1-97BE-E70BBB6A0C81}"/>
              </a:ext>
            </a:extLst>
          </p:cNvPr>
          <p:cNvCxnSpPr/>
          <p:nvPr/>
        </p:nvCxnSpPr>
        <p:spPr>
          <a:xfrm>
            <a:off x="6855619" y="2340769"/>
            <a:ext cx="0" cy="145256"/>
          </a:xfrm>
          <a:prstGeom prst="line">
            <a:avLst/>
          </a:prstGeom>
        </p:spPr>
        <p:style>
          <a:lnRef idx="2">
            <a:schemeClr val="accent6"/>
          </a:lnRef>
          <a:fillRef idx="0">
            <a:schemeClr val="accent6"/>
          </a:fillRef>
          <a:effectRef idx="1">
            <a:schemeClr val="accent6"/>
          </a:effectRef>
          <a:fontRef idx="minor">
            <a:schemeClr val="tx1"/>
          </a:fontRef>
        </p:style>
      </p:cxnSp>
      <p:cxnSp>
        <p:nvCxnSpPr>
          <p:cNvPr id="24" name="Straight Connector 23">
            <a:extLst>
              <a:ext uri="{FF2B5EF4-FFF2-40B4-BE49-F238E27FC236}">
                <a16:creationId xmlns:a16="http://schemas.microsoft.com/office/drawing/2014/main" id="{9300A840-6482-4BFC-8BB0-7A5B4F380171}"/>
              </a:ext>
            </a:extLst>
          </p:cNvPr>
          <p:cNvCxnSpPr/>
          <p:nvPr/>
        </p:nvCxnSpPr>
        <p:spPr>
          <a:xfrm flipV="1">
            <a:off x="7088981" y="2352675"/>
            <a:ext cx="0" cy="50006"/>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Straight Connector 25">
            <a:extLst>
              <a:ext uri="{FF2B5EF4-FFF2-40B4-BE49-F238E27FC236}">
                <a16:creationId xmlns:a16="http://schemas.microsoft.com/office/drawing/2014/main" id="{6D45B610-D2E6-440E-85FA-058BF7477A76}"/>
              </a:ext>
            </a:extLst>
          </p:cNvPr>
          <p:cNvCxnSpPr/>
          <p:nvPr/>
        </p:nvCxnSpPr>
        <p:spPr>
          <a:xfrm>
            <a:off x="7277100" y="2000591"/>
            <a:ext cx="0" cy="254453"/>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Straight Connector 27">
            <a:extLst>
              <a:ext uri="{FF2B5EF4-FFF2-40B4-BE49-F238E27FC236}">
                <a16:creationId xmlns:a16="http://schemas.microsoft.com/office/drawing/2014/main" id="{09414569-0FBC-4AE0-912E-B2F1FD4D57D5}"/>
              </a:ext>
            </a:extLst>
          </p:cNvPr>
          <p:cNvCxnSpPr/>
          <p:nvPr/>
        </p:nvCxnSpPr>
        <p:spPr>
          <a:xfrm>
            <a:off x="7422356" y="2085975"/>
            <a:ext cx="0" cy="92869"/>
          </a:xfrm>
          <a:prstGeom prst="line">
            <a:avLst/>
          </a:prstGeom>
        </p:spPr>
        <p:style>
          <a:lnRef idx="2">
            <a:schemeClr val="accent6"/>
          </a:lnRef>
          <a:fillRef idx="0">
            <a:schemeClr val="accent6"/>
          </a:fillRef>
          <a:effectRef idx="1">
            <a:schemeClr val="accent6"/>
          </a:effectRef>
          <a:fontRef idx="minor">
            <a:schemeClr val="tx1"/>
          </a:fontRef>
        </p:style>
      </p:cxnSp>
      <p:cxnSp>
        <p:nvCxnSpPr>
          <p:cNvPr id="30" name="Straight Connector 29">
            <a:extLst>
              <a:ext uri="{FF2B5EF4-FFF2-40B4-BE49-F238E27FC236}">
                <a16:creationId xmlns:a16="http://schemas.microsoft.com/office/drawing/2014/main" id="{0155A11D-C479-488E-BEA6-3E37456138B6}"/>
              </a:ext>
            </a:extLst>
          </p:cNvPr>
          <p:cNvCxnSpPr/>
          <p:nvPr/>
        </p:nvCxnSpPr>
        <p:spPr>
          <a:xfrm flipV="1">
            <a:off x="7441406" y="2169319"/>
            <a:ext cx="0" cy="61912"/>
          </a:xfrm>
          <a:prstGeom prst="line">
            <a:avLst/>
          </a:prstGeom>
        </p:spPr>
        <p:style>
          <a:lnRef idx="2">
            <a:schemeClr val="accent6"/>
          </a:lnRef>
          <a:fillRef idx="0">
            <a:schemeClr val="accent6"/>
          </a:fillRef>
          <a:effectRef idx="1">
            <a:schemeClr val="accent6"/>
          </a:effectRef>
          <a:fontRef idx="minor">
            <a:schemeClr val="tx1"/>
          </a:fontRef>
        </p:style>
      </p:cxnSp>
      <p:cxnSp>
        <p:nvCxnSpPr>
          <p:cNvPr id="32" name="Straight Connector 31">
            <a:extLst>
              <a:ext uri="{FF2B5EF4-FFF2-40B4-BE49-F238E27FC236}">
                <a16:creationId xmlns:a16="http://schemas.microsoft.com/office/drawing/2014/main" id="{70A4A137-3B6E-4DA6-AA06-BF5550F9336E}"/>
              </a:ext>
            </a:extLst>
          </p:cNvPr>
          <p:cNvCxnSpPr/>
          <p:nvPr/>
        </p:nvCxnSpPr>
        <p:spPr>
          <a:xfrm flipV="1">
            <a:off x="7722394" y="2000591"/>
            <a:ext cx="0" cy="85384"/>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Straight Connector 33">
            <a:extLst>
              <a:ext uri="{FF2B5EF4-FFF2-40B4-BE49-F238E27FC236}">
                <a16:creationId xmlns:a16="http://schemas.microsoft.com/office/drawing/2014/main" id="{0ABC284A-3DDD-46B2-802E-A6E0D97172D4}"/>
              </a:ext>
            </a:extLst>
          </p:cNvPr>
          <p:cNvCxnSpPr/>
          <p:nvPr/>
        </p:nvCxnSpPr>
        <p:spPr>
          <a:xfrm flipV="1">
            <a:off x="7896225" y="1905000"/>
            <a:ext cx="0" cy="290513"/>
          </a:xfrm>
          <a:prstGeom prst="line">
            <a:avLst/>
          </a:prstGeom>
        </p:spPr>
        <p:style>
          <a:lnRef idx="2">
            <a:schemeClr val="accent6"/>
          </a:lnRef>
          <a:fillRef idx="0">
            <a:schemeClr val="accent6"/>
          </a:fillRef>
          <a:effectRef idx="1">
            <a:schemeClr val="accent6"/>
          </a:effectRef>
          <a:fontRef idx="minor">
            <a:schemeClr val="tx1"/>
          </a:fontRef>
        </p:style>
      </p:cxnSp>
      <p:grpSp>
        <p:nvGrpSpPr>
          <p:cNvPr id="6" name="Group 5">
            <a:extLst>
              <a:ext uri="{FF2B5EF4-FFF2-40B4-BE49-F238E27FC236}">
                <a16:creationId xmlns:a16="http://schemas.microsoft.com/office/drawing/2014/main" id="{6DB4C930-D964-4E56-98B3-CB18EF6E3D6F}"/>
              </a:ext>
            </a:extLst>
          </p:cNvPr>
          <p:cNvGrpSpPr/>
          <p:nvPr/>
        </p:nvGrpSpPr>
        <p:grpSpPr>
          <a:xfrm>
            <a:off x="431811" y="2245150"/>
            <a:ext cx="4329034" cy="373117"/>
            <a:chOff x="531717" y="4200901"/>
            <a:chExt cx="4329034" cy="373117"/>
          </a:xfrm>
        </p:grpSpPr>
        <p:grpSp>
          <p:nvGrpSpPr>
            <p:cNvPr id="60" name="Group 59">
              <a:extLst>
                <a:ext uri="{FF2B5EF4-FFF2-40B4-BE49-F238E27FC236}">
                  <a16:creationId xmlns:a16="http://schemas.microsoft.com/office/drawing/2014/main" id="{42301F4D-D823-4507-8452-24AE996055FE}"/>
                </a:ext>
              </a:extLst>
            </p:cNvPr>
            <p:cNvGrpSpPr/>
            <p:nvPr/>
          </p:nvGrpSpPr>
          <p:grpSpPr>
            <a:xfrm>
              <a:off x="2945704" y="4242203"/>
              <a:ext cx="1915047" cy="290513"/>
              <a:chOff x="2945704" y="4242203"/>
              <a:chExt cx="1915047" cy="290513"/>
            </a:xfrm>
          </p:grpSpPr>
          <p:cxnSp>
            <p:nvCxnSpPr>
              <p:cNvPr id="37" name="Straight Connector 36">
                <a:extLst>
                  <a:ext uri="{FF2B5EF4-FFF2-40B4-BE49-F238E27FC236}">
                    <a16:creationId xmlns:a16="http://schemas.microsoft.com/office/drawing/2014/main" id="{78F4AD9C-7CD1-4255-8EB6-FA18B8C75585}"/>
                  </a:ext>
                </a:extLst>
              </p:cNvPr>
              <p:cNvCxnSpPr>
                <a:cxnSpLocks/>
              </p:cNvCxnSpPr>
              <p:nvPr/>
            </p:nvCxnSpPr>
            <p:spPr>
              <a:xfrm>
                <a:off x="2945704" y="4352507"/>
                <a:ext cx="0" cy="69905"/>
              </a:xfrm>
              <a:prstGeom prst="line">
                <a:avLst/>
              </a:prstGeom>
            </p:spPr>
            <p:style>
              <a:lnRef idx="2">
                <a:schemeClr val="accent6"/>
              </a:lnRef>
              <a:fillRef idx="0">
                <a:schemeClr val="accent6"/>
              </a:fillRef>
              <a:effectRef idx="1">
                <a:schemeClr val="accent6"/>
              </a:effectRef>
              <a:fontRef idx="minor">
                <a:schemeClr val="tx1"/>
              </a:fontRef>
            </p:style>
          </p:cxnSp>
          <p:cxnSp>
            <p:nvCxnSpPr>
              <p:cNvPr id="38" name="Straight Connector 37">
                <a:extLst>
                  <a:ext uri="{FF2B5EF4-FFF2-40B4-BE49-F238E27FC236}">
                    <a16:creationId xmlns:a16="http://schemas.microsoft.com/office/drawing/2014/main" id="{16E72661-9D70-44EB-AC3B-91CBD1AFCCE7}"/>
                  </a:ext>
                </a:extLst>
              </p:cNvPr>
              <p:cNvCxnSpPr/>
              <p:nvPr/>
            </p:nvCxnSpPr>
            <p:spPr>
              <a:xfrm>
                <a:off x="3137208" y="4343618"/>
                <a:ext cx="0" cy="87682"/>
              </a:xfrm>
              <a:prstGeom prst="line">
                <a:avLst/>
              </a:prstGeom>
            </p:spPr>
            <p:style>
              <a:lnRef idx="2">
                <a:schemeClr val="accent6"/>
              </a:lnRef>
              <a:fillRef idx="0">
                <a:schemeClr val="accent6"/>
              </a:fillRef>
              <a:effectRef idx="1">
                <a:schemeClr val="accent6"/>
              </a:effectRef>
              <a:fontRef idx="minor">
                <a:schemeClr val="tx1"/>
              </a:fontRef>
            </p:style>
          </p:cxnSp>
          <p:cxnSp>
            <p:nvCxnSpPr>
              <p:cNvPr id="39" name="Straight Connector 38">
                <a:extLst>
                  <a:ext uri="{FF2B5EF4-FFF2-40B4-BE49-F238E27FC236}">
                    <a16:creationId xmlns:a16="http://schemas.microsoft.com/office/drawing/2014/main" id="{86DFCFF8-17AC-4C89-A413-BBFE8E41A5AE}"/>
                  </a:ext>
                </a:extLst>
              </p:cNvPr>
              <p:cNvCxnSpPr/>
              <p:nvPr/>
            </p:nvCxnSpPr>
            <p:spPr>
              <a:xfrm>
                <a:off x="3328712" y="4289208"/>
                <a:ext cx="0" cy="196502"/>
              </a:xfrm>
              <a:prstGeom prst="line">
                <a:avLst/>
              </a:prstGeom>
            </p:spPr>
            <p:style>
              <a:lnRef idx="2">
                <a:schemeClr val="accent6"/>
              </a:lnRef>
              <a:fillRef idx="0">
                <a:schemeClr val="accent6"/>
              </a:fillRef>
              <a:effectRef idx="1">
                <a:schemeClr val="accent6"/>
              </a:effectRef>
              <a:fontRef idx="minor">
                <a:schemeClr val="tx1"/>
              </a:fontRef>
            </p:style>
          </p:cxnSp>
          <p:cxnSp>
            <p:nvCxnSpPr>
              <p:cNvPr id="40" name="Straight Connector 39">
                <a:extLst>
                  <a:ext uri="{FF2B5EF4-FFF2-40B4-BE49-F238E27FC236}">
                    <a16:creationId xmlns:a16="http://schemas.microsoft.com/office/drawing/2014/main" id="{BED1302F-71F3-47C1-9064-BAC95716AFB8}"/>
                  </a:ext>
                </a:extLst>
              </p:cNvPr>
              <p:cNvCxnSpPr/>
              <p:nvPr/>
            </p:nvCxnSpPr>
            <p:spPr>
              <a:xfrm flipV="1">
                <a:off x="3520216" y="4306497"/>
                <a:ext cx="0" cy="161925"/>
              </a:xfrm>
              <a:prstGeom prst="line">
                <a:avLst/>
              </a:prstGeom>
            </p:spPr>
            <p:style>
              <a:lnRef idx="2">
                <a:schemeClr val="accent6"/>
              </a:lnRef>
              <a:fillRef idx="0">
                <a:schemeClr val="accent6"/>
              </a:fillRef>
              <a:effectRef idx="1">
                <a:schemeClr val="accent6"/>
              </a:effectRef>
              <a:fontRef idx="minor">
                <a:schemeClr val="tx1"/>
              </a:fontRef>
            </p:style>
          </p:cxnSp>
          <p:cxnSp>
            <p:nvCxnSpPr>
              <p:cNvPr id="41" name="Straight Connector 40">
                <a:extLst>
                  <a:ext uri="{FF2B5EF4-FFF2-40B4-BE49-F238E27FC236}">
                    <a16:creationId xmlns:a16="http://schemas.microsoft.com/office/drawing/2014/main" id="{218ED0EB-29D1-4766-9D13-686821DC3EA4}"/>
                  </a:ext>
                </a:extLst>
              </p:cNvPr>
              <p:cNvCxnSpPr/>
              <p:nvPr/>
            </p:nvCxnSpPr>
            <p:spPr>
              <a:xfrm>
                <a:off x="3711720" y="4314831"/>
                <a:ext cx="0" cy="145256"/>
              </a:xfrm>
              <a:prstGeom prst="line">
                <a:avLst/>
              </a:prstGeom>
            </p:spPr>
            <p:style>
              <a:lnRef idx="2">
                <a:schemeClr val="accent6"/>
              </a:lnRef>
              <a:fillRef idx="0">
                <a:schemeClr val="accent6"/>
              </a:fillRef>
              <a:effectRef idx="1">
                <a:schemeClr val="accent6"/>
              </a:effectRef>
              <a:fontRef idx="minor">
                <a:schemeClr val="tx1"/>
              </a:fontRef>
            </p:style>
          </p:cxnSp>
          <p:cxnSp>
            <p:nvCxnSpPr>
              <p:cNvPr id="42" name="Straight Connector 41">
                <a:extLst>
                  <a:ext uri="{FF2B5EF4-FFF2-40B4-BE49-F238E27FC236}">
                    <a16:creationId xmlns:a16="http://schemas.microsoft.com/office/drawing/2014/main" id="{6DAC3914-0B07-4F48-B556-9C5FA8460FAD}"/>
                  </a:ext>
                </a:extLst>
              </p:cNvPr>
              <p:cNvCxnSpPr/>
              <p:nvPr/>
            </p:nvCxnSpPr>
            <p:spPr>
              <a:xfrm flipV="1">
                <a:off x="3903224" y="4362456"/>
                <a:ext cx="0" cy="50006"/>
              </a:xfrm>
              <a:prstGeom prst="line">
                <a:avLst/>
              </a:prstGeom>
            </p:spPr>
            <p:style>
              <a:lnRef idx="2">
                <a:schemeClr val="accent6"/>
              </a:lnRef>
              <a:fillRef idx="0">
                <a:schemeClr val="accent6"/>
              </a:fillRef>
              <a:effectRef idx="1">
                <a:schemeClr val="accent6"/>
              </a:effectRef>
              <a:fontRef idx="minor">
                <a:schemeClr val="tx1"/>
              </a:fontRef>
            </p:style>
          </p:cxnSp>
          <p:cxnSp>
            <p:nvCxnSpPr>
              <p:cNvPr id="43" name="Straight Connector 42">
                <a:extLst>
                  <a:ext uri="{FF2B5EF4-FFF2-40B4-BE49-F238E27FC236}">
                    <a16:creationId xmlns:a16="http://schemas.microsoft.com/office/drawing/2014/main" id="{1FBA6488-4FC9-40DF-8B34-F149CBB9BFF1}"/>
                  </a:ext>
                </a:extLst>
              </p:cNvPr>
              <p:cNvCxnSpPr/>
              <p:nvPr/>
            </p:nvCxnSpPr>
            <p:spPr>
              <a:xfrm>
                <a:off x="4094728" y="4260233"/>
                <a:ext cx="0" cy="254453"/>
              </a:xfrm>
              <a:prstGeom prst="line">
                <a:avLst/>
              </a:prstGeom>
            </p:spPr>
            <p:style>
              <a:lnRef idx="2">
                <a:schemeClr val="accent6"/>
              </a:lnRef>
              <a:fillRef idx="0">
                <a:schemeClr val="accent6"/>
              </a:fillRef>
              <a:effectRef idx="1">
                <a:schemeClr val="accent6"/>
              </a:effectRef>
              <a:fontRef idx="minor">
                <a:schemeClr val="tx1"/>
              </a:fontRef>
            </p:style>
          </p:cxnSp>
          <p:cxnSp>
            <p:nvCxnSpPr>
              <p:cNvPr id="44" name="Straight Connector 43">
                <a:extLst>
                  <a:ext uri="{FF2B5EF4-FFF2-40B4-BE49-F238E27FC236}">
                    <a16:creationId xmlns:a16="http://schemas.microsoft.com/office/drawing/2014/main" id="{90E7EF34-9924-4D00-8C3B-D5A0DA0551A9}"/>
                  </a:ext>
                </a:extLst>
              </p:cNvPr>
              <p:cNvCxnSpPr/>
              <p:nvPr/>
            </p:nvCxnSpPr>
            <p:spPr>
              <a:xfrm>
                <a:off x="4286232" y="4341025"/>
                <a:ext cx="0" cy="92869"/>
              </a:xfrm>
              <a:prstGeom prst="line">
                <a:avLst/>
              </a:prstGeom>
            </p:spPr>
            <p:style>
              <a:lnRef idx="2">
                <a:schemeClr val="accent6"/>
              </a:lnRef>
              <a:fillRef idx="0">
                <a:schemeClr val="accent6"/>
              </a:fillRef>
              <a:effectRef idx="1">
                <a:schemeClr val="accent6"/>
              </a:effectRef>
              <a:fontRef idx="minor">
                <a:schemeClr val="tx1"/>
              </a:fontRef>
            </p:style>
          </p:cxnSp>
          <p:cxnSp>
            <p:nvCxnSpPr>
              <p:cNvPr id="45" name="Straight Connector 44">
                <a:extLst>
                  <a:ext uri="{FF2B5EF4-FFF2-40B4-BE49-F238E27FC236}">
                    <a16:creationId xmlns:a16="http://schemas.microsoft.com/office/drawing/2014/main" id="{A71AF04F-BB9A-49FC-9C05-E88862BA0E0F}"/>
                  </a:ext>
                </a:extLst>
              </p:cNvPr>
              <p:cNvCxnSpPr/>
              <p:nvPr/>
            </p:nvCxnSpPr>
            <p:spPr>
              <a:xfrm flipV="1">
                <a:off x="4477736" y="4356503"/>
                <a:ext cx="0" cy="61912"/>
              </a:xfrm>
              <a:prstGeom prst="line">
                <a:avLst/>
              </a:prstGeom>
            </p:spPr>
            <p:style>
              <a:lnRef idx="2">
                <a:schemeClr val="accent6"/>
              </a:lnRef>
              <a:fillRef idx="0">
                <a:schemeClr val="accent6"/>
              </a:fillRef>
              <a:effectRef idx="1">
                <a:schemeClr val="accent6"/>
              </a:effectRef>
              <a:fontRef idx="minor">
                <a:schemeClr val="tx1"/>
              </a:fontRef>
            </p:style>
          </p:cxnSp>
          <p:cxnSp>
            <p:nvCxnSpPr>
              <p:cNvPr id="46" name="Straight Connector 45">
                <a:extLst>
                  <a:ext uri="{FF2B5EF4-FFF2-40B4-BE49-F238E27FC236}">
                    <a16:creationId xmlns:a16="http://schemas.microsoft.com/office/drawing/2014/main" id="{E73AF325-0714-4EBC-A67E-4E9862A3B606}"/>
                  </a:ext>
                </a:extLst>
              </p:cNvPr>
              <p:cNvCxnSpPr/>
              <p:nvPr/>
            </p:nvCxnSpPr>
            <p:spPr>
              <a:xfrm flipV="1">
                <a:off x="4669240" y="4344767"/>
                <a:ext cx="0" cy="85384"/>
              </a:xfrm>
              <a:prstGeom prst="line">
                <a:avLst/>
              </a:prstGeom>
            </p:spPr>
            <p:style>
              <a:lnRef idx="2">
                <a:schemeClr val="accent6"/>
              </a:lnRef>
              <a:fillRef idx="0">
                <a:schemeClr val="accent6"/>
              </a:fillRef>
              <a:effectRef idx="1">
                <a:schemeClr val="accent6"/>
              </a:effectRef>
              <a:fontRef idx="minor">
                <a:schemeClr val="tx1"/>
              </a:fontRef>
            </p:style>
          </p:cxnSp>
          <p:cxnSp>
            <p:nvCxnSpPr>
              <p:cNvPr id="47" name="Straight Connector 46">
                <a:extLst>
                  <a:ext uri="{FF2B5EF4-FFF2-40B4-BE49-F238E27FC236}">
                    <a16:creationId xmlns:a16="http://schemas.microsoft.com/office/drawing/2014/main" id="{DDDFB4C6-D256-4511-913E-57BDEA645F77}"/>
                  </a:ext>
                </a:extLst>
              </p:cNvPr>
              <p:cNvCxnSpPr/>
              <p:nvPr/>
            </p:nvCxnSpPr>
            <p:spPr>
              <a:xfrm flipV="1">
                <a:off x="4860751" y="4242203"/>
                <a:ext cx="0" cy="290513"/>
              </a:xfrm>
              <a:prstGeom prst="line">
                <a:avLst/>
              </a:prstGeom>
            </p:spPr>
            <p:style>
              <a:lnRef idx="2">
                <a:schemeClr val="accent6"/>
              </a:lnRef>
              <a:fillRef idx="0">
                <a:schemeClr val="accent6"/>
              </a:fillRef>
              <a:effectRef idx="1">
                <a:schemeClr val="accent6"/>
              </a:effectRef>
              <a:fontRef idx="minor">
                <a:schemeClr val="tx1"/>
              </a:fontRef>
            </p:style>
          </p:cxnSp>
        </p:grpSp>
        <p:pic>
          <p:nvPicPr>
            <p:cNvPr id="49" name="Picture 48">
              <a:extLst>
                <a:ext uri="{FF2B5EF4-FFF2-40B4-BE49-F238E27FC236}">
                  <a16:creationId xmlns:a16="http://schemas.microsoft.com/office/drawing/2014/main" id="{8C2A50F2-C2CA-4ED2-8F6D-5233817931D6}"/>
                </a:ext>
              </a:extLst>
            </p:cNvPr>
            <p:cNvPicPr>
              <a:picLocks noChangeAspect="1"/>
            </p:cNvPicPr>
            <p:nvPr/>
          </p:nvPicPr>
          <p:blipFill>
            <a:blip r:embed="rId3"/>
            <a:stretch>
              <a:fillRect/>
            </a:stretch>
          </p:blipFill>
          <p:spPr>
            <a:xfrm>
              <a:off x="531717" y="4200901"/>
              <a:ext cx="2323184" cy="373117"/>
            </a:xfrm>
            <a:prstGeom prst="rect">
              <a:avLst/>
            </a:prstGeom>
          </p:spPr>
        </p:pic>
        <p:grpSp>
          <p:nvGrpSpPr>
            <p:cNvPr id="61" name="Group 60">
              <a:extLst>
                <a:ext uri="{FF2B5EF4-FFF2-40B4-BE49-F238E27FC236}">
                  <a16:creationId xmlns:a16="http://schemas.microsoft.com/office/drawing/2014/main" id="{F52E91A2-4E8C-4D27-A1E5-D7B796D4669A}"/>
                </a:ext>
              </a:extLst>
            </p:cNvPr>
            <p:cNvGrpSpPr/>
            <p:nvPr/>
          </p:nvGrpSpPr>
          <p:grpSpPr>
            <a:xfrm>
              <a:off x="2965100" y="4304603"/>
              <a:ext cx="1876248" cy="165712"/>
              <a:chOff x="2965100" y="4304603"/>
              <a:chExt cx="1876248" cy="165712"/>
            </a:xfrm>
          </p:grpSpPr>
          <p:sp>
            <p:nvSpPr>
              <p:cNvPr id="50" name="Plus Sign 49">
                <a:extLst>
                  <a:ext uri="{FF2B5EF4-FFF2-40B4-BE49-F238E27FC236}">
                    <a16:creationId xmlns:a16="http://schemas.microsoft.com/office/drawing/2014/main" id="{308095B2-0049-4F92-8E85-633D1A2AB283}"/>
                  </a:ext>
                </a:extLst>
              </p:cNvPr>
              <p:cNvSpPr/>
              <p:nvPr/>
            </p:nvSpPr>
            <p:spPr>
              <a:xfrm>
                <a:off x="2965100"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51" name="Plus Sign 50">
                <a:extLst>
                  <a:ext uri="{FF2B5EF4-FFF2-40B4-BE49-F238E27FC236}">
                    <a16:creationId xmlns:a16="http://schemas.microsoft.com/office/drawing/2014/main" id="{C27B9D56-0C9C-4E88-AC12-C633FE0A14EC}"/>
                  </a:ext>
                </a:extLst>
              </p:cNvPr>
              <p:cNvSpPr/>
              <p:nvPr/>
            </p:nvSpPr>
            <p:spPr>
              <a:xfrm>
                <a:off x="3156604"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52" name="Plus Sign 51">
                <a:extLst>
                  <a:ext uri="{FF2B5EF4-FFF2-40B4-BE49-F238E27FC236}">
                    <a16:creationId xmlns:a16="http://schemas.microsoft.com/office/drawing/2014/main" id="{2FC85410-E299-4D08-A1CF-0544746771B0}"/>
                  </a:ext>
                </a:extLst>
              </p:cNvPr>
              <p:cNvSpPr/>
              <p:nvPr/>
            </p:nvSpPr>
            <p:spPr>
              <a:xfrm>
                <a:off x="3348108"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53" name="Plus Sign 52">
                <a:extLst>
                  <a:ext uri="{FF2B5EF4-FFF2-40B4-BE49-F238E27FC236}">
                    <a16:creationId xmlns:a16="http://schemas.microsoft.com/office/drawing/2014/main" id="{9ECD1722-8804-469B-BDC6-AA6349E1A53F}"/>
                  </a:ext>
                </a:extLst>
              </p:cNvPr>
              <p:cNvSpPr/>
              <p:nvPr/>
            </p:nvSpPr>
            <p:spPr>
              <a:xfrm>
                <a:off x="3539612"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54" name="Plus Sign 53">
                <a:extLst>
                  <a:ext uri="{FF2B5EF4-FFF2-40B4-BE49-F238E27FC236}">
                    <a16:creationId xmlns:a16="http://schemas.microsoft.com/office/drawing/2014/main" id="{3F27A8EE-1241-454A-9BCA-B5604E7B9079}"/>
                  </a:ext>
                </a:extLst>
              </p:cNvPr>
              <p:cNvSpPr/>
              <p:nvPr/>
            </p:nvSpPr>
            <p:spPr>
              <a:xfrm>
                <a:off x="3731116"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55" name="Plus Sign 54">
                <a:extLst>
                  <a:ext uri="{FF2B5EF4-FFF2-40B4-BE49-F238E27FC236}">
                    <a16:creationId xmlns:a16="http://schemas.microsoft.com/office/drawing/2014/main" id="{081126FB-0286-4399-8D11-BC951088EF4A}"/>
                  </a:ext>
                </a:extLst>
              </p:cNvPr>
              <p:cNvSpPr/>
              <p:nvPr/>
            </p:nvSpPr>
            <p:spPr>
              <a:xfrm>
                <a:off x="3922620"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56" name="Plus Sign 55">
                <a:extLst>
                  <a:ext uri="{FF2B5EF4-FFF2-40B4-BE49-F238E27FC236}">
                    <a16:creationId xmlns:a16="http://schemas.microsoft.com/office/drawing/2014/main" id="{0EC4E63C-2914-4B64-B211-EF91233707D8}"/>
                  </a:ext>
                </a:extLst>
              </p:cNvPr>
              <p:cNvSpPr/>
              <p:nvPr/>
            </p:nvSpPr>
            <p:spPr>
              <a:xfrm>
                <a:off x="4114124"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57" name="Plus Sign 56">
                <a:extLst>
                  <a:ext uri="{FF2B5EF4-FFF2-40B4-BE49-F238E27FC236}">
                    <a16:creationId xmlns:a16="http://schemas.microsoft.com/office/drawing/2014/main" id="{210544D7-338C-4206-851D-929D973543B1}"/>
                  </a:ext>
                </a:extLst>
              </p:cNvPr>
              <p:cNvSpPr/>
              <p:nvPr/>
            </p:nvSpPr>
            <p:spPr>
              <a:xfrm>
                <a:off x="4305628"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58" name="Plus Sign 57">
                <a:extLst>
                  <a:ext uri="{FF2B5EF4-FFF2-40B4-BE49-F238E27FC236}">
                    <a16:creationId xmlns:a16="http://schemas.microsoft.com/office/drawing/2014/main" id="{50A43F13-2347-4091-A29E-DDA2A03E82C9}"/>
                  </a:ext>
                </a:extLst>
              </p:cNvPr>
              <p:cNvSpPr/>
              <p:nvPr/>
            </p:nvSpPr>
            <p:spPr>
              <a:xfrm>
                <a:off x="4497132"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59" name="Plus Sign 58">
                <a:extLst>
                  <a:ext uri="{FF2B5EF4-FFF2-40B4-BE49-F238E27FC236}">
                    <a16:creationId xmlns:a16="http://schemas.microsoft.com/office/drawing/2014/main" id="{D107E3D6-BCAF-49B5-8586-9BAE43202555}"/>
                  </a:ext>
                </a:extLst>
              </p:cNvPr>
              <p:cNvSpPr/>
              <p:nvPr/>
            </p:nvSpPr>
            <p:spPr>
              <a:xfrm>
                <a:off x="4688636" y="4304603"/>
                <a:ext cx="152712" cy="165712"/>
              </a:xfrm>
              <a:prstGeom prst="mathPlus">
                <a:avLst/>
              </a:prstGeom>
              <a:solidFill>
                <a:schemeClr val="tx1"/>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grpSp>
      </p:grpSp>
      <p:pic>
        <p:nvPicPr>
          <p:cNvPr id="63" name="Picture 62">
            <a:extLst>
              <a:ext uri="{FF2B5EF4-FFF2-40B4-BE49-F238E27FC236}">
                <a16:creationId xmlns:a16="http://schemas.microsoft.com/office/drawing/2014/main" id="{DE37C4B6-1EDC-4BEC-A15C-846E8B1A741C}"/>
              </a:ext>
            </a:extLst>
          </p:cNvPr>
          <p:cNvPicPr>
            <a:picLocks noChangeAspect="1"/>
          </p:cNvPicPr>
          <p:nvPr/>
        </p:nvPicPr>
        <p:blipFill>
          <a:blip r:embed="rId4"/>
          <a:stretch>
            <a:fillRect/>
          </a:stretch>
        </p:blipFill>
        <p:spPr>
          <a:xfrm>
            <a:off x="1297707" y="2184049"/>
            <a:ext cx="2597242" cy="495318"/>
          </a:xfrm>
          <a:prstGeom prst="rect">
            <a:avLst/>
          </a:prstGeom>
        </p:spPr>
      </p:pic>
      <p:pic>
        <p:nvPicPr>
          <p:cNvPr id="69" name="Picture 68">
            <a:extLst>
              <a:ext uri="{FF2B5EF4-FFF2-40B4-BE49-F238E27FC236}">
                <a16:creationId xmlns:a16="http://schemas.microsoft.com/office/drawing/2014/main" id="{E8D80922-B522-4CD3-B129-5801C5460E78}"/>
              </a:ext>
            </a:extLst>
          </p:cNvPr>
          <p:cNvPicPr>
            <a:picLocks noChangeAspect="1"/>
          </p:cNvPicPr>
          <p:nvPr/>
        </p:nvPicPr>
        <p:blipFill>
          <a:blip r:embed="rId5"/>
          <a:stretch>
            <a:fillRect/>
          </a:stretch>
        </p:blipFill>
        <p:spPr>
          <a:xfrm>
            <a:off x="1053278" y="2245971"/>
            <a:ext cx="3086100" cy="371475"/>
          </a:xfrm>
          <a:prstGeom prst="rect">
            <a:avLst/>
          </a:prstGeom>
        </p:spPr>
      </p:pic>
      <p:pic>
        <p:nvPicPr>
          <p:cNvPr id="71" name="Picture 70">
            <a:extLst>
              <a:ext uri="{FF2B5EF4-FFF2-40B4-BE49-F238E27FC236}">
                <a16:creationId xmlns:a16="http://schemas.microsoft.com/office/drawing/2014/main" id="{AA596851-F71C-48A6-A3F1-804E41D910EA}"/>
              </a:ext>
            </a:extLst>
          </p:cNvPr>
          <p:cNvPicPr>
            <a:picLocks noChangeAspect="1"/>
          </p:cNvPicPr>
          <p:nvPr/>
        </p:nvPicPr>
        <p:blipFill>
          <a:blip r:embed="rId6"/>
          <a:stretch>
            <a:fillRect/>
          </a:stretch>
        </p:blipFill>
        <p:spPr>
          <a:xfrm>
            <a:off x="214866" y="2159678"/>
            <a:ext cx="4762925" cy="544061"/>
          </a:xfrm>
          <a:prstGeom prst="rect">
            <a:avLst/>
          </a:prstGeom>
        </p:spPr>
      </p:pic>
      <p:pic>
        <p:nvPicPr>
          <p:cNvPr id="73" name="Picture 72">
            <a:extLst>
              <a:ext uri="{FF2B5EF4-FFF2-40B4-BE49-F238E27FC236}">
                <a16:creationId xmlns:a16="http://schemas.microsoft.com/office/drawing/2014/main" id="{C0ADCB55-883D-4F71-9813-F97F03FA5EF4}"/>
              </a:ext>
            </a:extLst>
          </p:cNvPr>
          <p:cNvPicPr>
            <a:picLocks noChangeAspect="1"/>
          </p:cNvPicPr>
          <p:nvPr/>
        </p:nvPicPr>
        <p:blipFill>
          <a:blip r:embed="rId7"/>
          <a:stretch>
            <a:fillRect/>
          </a:stretch>
        </p:blipFill>
        <p:spPr>
          <a:xfrm>
            <a:off x="1066453" y="2161730"/>
            <a:ext cx="3059751" cy="539956"/>
          </a:xfrm>
          <a:prstGeom prst="rect">
            <a:avLst/>
          </a:prstGeom>
        </p:spPr>
      </p:pic>
      <p:pic>
        <p:nvPicPr>
          <p:cNvPr id="5" name="Picture 4">
            <a:extLst>
              <a:ext uri="{FF2B5EF4-FFF2-40B4-BE49-F238E27FC236}">
                <a16:creationId xmlns:a16="http://schemas.microsoft.com/office/drawing/2014/main" id="{E155778A-D714-4FBC-A8E0-B29A8ACA10A8}"/>
              </a:ext>
            </a:extLst>
          </p:cNvPr>
          <p:cNvPicPr>
            <a:picLocks noChangeAspect="1"/>
          </p:cNvPicPr>
          <p:nvPr/>
        </p:nvPicPr>
        <p:blipFill>
          <a:blip r:embed="rId8"/>
          <a:stretch>
            <a:fillRect/>
          </a:stretch>
        </p:blipFill>
        <p:spPr>
          <a:xfrm>
            <a:off x="1297708" y="2157963"/>
            <a:ext cx="2597240" cy="547490"/>
          </a:xfrm>
          <a:prstGeom prst="rect">
            <a:avLst/>
          </a:prstGeom>
        </p:spPr>
      </p:pic>
    </p:spTree>
    <p:extLst>
      <p:ext uri="{BB962C8B-B14F-4D97-AF65-F5344CB8AC3E}">
        <p14:creationId xmlns:p14="http://schemas.microsoft.com/office/powerpoint/2010/main" val="197646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xit" presetSubtype="0" fill="hold" nodeType="withEffect">
                                  <p:stCondLst>
                                    <p:cond delay="0"/>
                                  </p:stCondLst>
                                  <p:childTnLst>
                                    <p:animEffect transition="out" filter="fade">
                                      <p:cBhvr>
                                        <p:cTn id="9" dur="500"/>
                                        <p:tgtEl>
                                          <p:spTgt spid="63"/>
                                        </p:tgtEl>
                                      </p:cBhvr>
                                    </p:animEffect>
                                    <p:set>
                                      <p:cBhvr>
                                        <p:cTn id="10" dur="1" fill="hold">
                                          <p:stCondLst>
                                            <p:cond delay="499"/>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xit" presetSubtype="0" fill="hold" nodeType="withEffect">
                                  <p:stCondLst>
                                    <p:cond delay="0"/>
                                  </p:stCondLst>
                                  <p:childTnLst>
                                    <p:animEffect transition="out" filter="fade">
                                      <p:cBhvr>
                                        <p:cTn id="17" dur="500"/>
                                        <p:tgtEl>
                                          <p:spTgt spid="69"/>
                                        </p:tgtEl>
                                      </p:cBhvr>
                                    </p:animEffect>
                                    <p:set>
                                      <p:cBhvr>
                                        <p:cTn id="18" dur="1" fill="hold">
                                          <p:stCondLst>
                                            <p:cond delay="499"/>
                                          </p:stCondLst>
                                        </p:cTn>
                                        <p:tgtEl>
                                          <p:spTgt spid="6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par>
                                <p:cTn id="24" presetID="10" presetClass="exit" presetSubtype="0" fill="hold" nodeType="withEffect">
                                  <p:stCondLst>
                                    <p:cond delay="0"/>
                                  </p:stCondLst>
                                  <p:childTnLst>
                                    <p:animEffect transition="out" filter="fade">
                                      <p:cBhvr>
                                        <p:cTn id="25" dur="500"/>
                                        <p:tgtEl>
                                          <p:spTgt spid="73"/>
                                        </p:tgtEl>
                                      </p:cBhvr>
                                    </p:animEffect>
                                    <p:set>
                                      <p:cBhvr>
                                        <p:cTn id="26" dur="1" fill="hold">
                                          <p:stCondLst>
                                            <p:cond delay="499"/>
                                          </p:stCondLst>
                                        </p:cTn>
                                        <p:tgtEl>
                                          <p:spTgt spid="7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xit" presetSubtype="0" fill="hold" nodeType="withEffect">
                                  <p:stCondLst>
                                    <p:cond delay="0"/>
                                  </p:stCondLst>
                                  <p:childTnLst>
                                    <p:animEffect transition="out" filter="fad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xit" presetSubtype="0" fill="hold" nodeType="withEffect">
                                  <p:stCondLst>
                                    <p:cond delay="0"/>
                                  </p:stCondLst>
                                  <p:childTnLst>
                                    <p:animEffect transition="out" filter="fade">
                                      <p:cBhvr>
                                        <p:cTn id="74" dur="500"/>
                                        <p:tgtEl>
                                          <p:spTgt spid="5"/>
                                        </p:tgtEl>
                                      </p:cBhvr>
                                    </p:animEffect>
                                    <p:set>
                                      <p:cBhvr>
                                        <p:cTn id="7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1F9204-2429-4B15-A910-3A1702C3785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63</a:t>
            </a:fld>
            <a:endParaRPr lang="en-US" sz="1200" dirty="0">
              <a:solidFill>
                <a:srgbClr val="888888"/>
              </a:solidFill>
            </a:endParaRPr>
          </a:p>
        </p:txBody>
      </p:sp>
      <p:sp>
        <p:nvSpPr>
          <p:cNvPr id="13" name="TextBox 12">
            <a:extLst>
              <a:ext uri="{FF2B5EF4-FFF2-40B4-BE49-F238E27FC236}">
                <a16:creationId xmlns:a16="http://schemas.microsoft.com/office/drawing/2014/main" id="{12DADE4B-9CDA-4268-A138-A3F5E9D03FE6}"/>
              </a:ext>
            </a:extLst>
          </p:cNvPr>
          <p:cNvSpPr txBox="1"/>
          <p:nvPr/>
        </p:nvSpPr>
        <p:spPr>
          <a:xfrm>
            <a:off x="4907878" y="4331855"/>
            <a:ext cx="4236122" cy="400110"/>
          </a:xfrm>
          <a:prstGeom prst="rect">
            <a:avLst/>
          </a:prstGeom>
          <a:noFill/>
        </p:spPr>
        <p:txBody>
          <a:bodyPr wrap="square" rtlCol="0">
            <a:spAutoFit/>
          </a:bodyPr>
          <a:lstStyle/>
          <a:p>
            <a:pPr algn="ctr"/>
            <a:r>
              <a:rPr lang="en-US" sz="1000" dirty="0">
                <a:solidFill>
                  <a:schemeClr val="tx2"/>
                </a:solidFill>
              </a:rPr>
              <a:t>Source: http://ci.columbia.edu/ci/premba_test/c0331/images/s7/6929401738.gif</a:t>
            </a:r>
          </a:p>
        </p:txBody>
      </p:sp>
      <p:pic>
        <p:nvPicPr>
          <p:cNvPr id="15" name="Picture 14">
            <a:extLst>
              <a:ext uri="{FF2B5EF4-FFF2-40B4-BE49-F238E27FC236}">
                <a16:creationId xmlns:a16="http://schemas.microsoft.com/office/drawing/2014/main" id="{104AB6CE-B81B-48F3-B19E-8516E8010E6F}"/>
              </a:ext>
            </a:extLst>
          </p:cNvPr>
          <p:cNvPicPr>
            <a:picLocks noChangeAspect="1"/>
          </p:cNvPicPr>
          <p:nvPr/>
        </p:nvPicPr>
        <p:blipFill>
          <a:blip r:embed="rId2"/>
          <a:stretch>
            <a:fillRect/>
          </a:stretch>
        </p:blipFill>
        <p:spPr>
          <a:xfrm>
            <a:off x="5246443" y="1083354"/>
            <a:ext cx="3558992" cy="2982188"/>
          </a:xfrm>
          <a:prstGeom prst="rect">
            <a:avLst/>
          </a:prstGeom>
        </p:spPr>
      </p:pic>
      <p:pic>
        <p:nvPicPr>
          <p:cNvPr id="6" name="Picture 5">
            <a:extLst>
              <a:ext uri="{FF2B5EF4-FFF2-40B4-BE49-F238E27FC236}">
                <a16:creationId xmlns:a16="http://schemas.microsoft.com/office/drawing/2014/main" id="{B52BD7D9-27F7-470E-AE59-0ED957DE5056}"/>
              </a:ext>
            </a:extLst>
          </p:cNvPr>
          <p:cNvPicPr>
            <a:picLocks noChangeAspect="1"/>
          </p:cNvPicPr>
          <p:nvPr/>
        </p:nvPicPr>
        <p:blipFill>
          <a:blip r:embed="rId3"/>
          <a:stretch>
            <a:fillRect/>
          </a:stretch>
        </p:blipFill>
        <p:spPr>
          <a:xfrm>
            <a:off x="222865" y="1240012"/>
            <a:ext cx="4857570" cy="955501"/>
          </a:xfrm>
          <a:prstGeom prst="rect">
            <a:avLst/>
          </a:prstGeom>
        </p:spPr>
      </p:pic>
      <p:cxnSp>
        <p:nvCxnSpPr>
          <p:cNvPr id="12" name="Straight Connector 11">
            <a:extLst>
              <a:ext uri="{FF2B5EF4-FFF2-40B4-BE49-F238E27FC236}">
                <a16:creationId xmlns:a16="http://schemas.microsoft.com/office/drawing/2014/main" id="{296AFCF7-67D3-4EEF-A8CE-0518F516A042}"/>
              </a:ext>
            </a:extLst>
          </p:cNvPr>
          <p:cNvCxnSpPr>
            <a:cxnSpLocks/>
          </p:cNvCxnSpPr>
          <p:nvPr/>
        </p:nvCxnSpPr>
        <p:spPr>
          <a:xfrm>
            <a:off x="5981178" y="2918564"/>
            <a:ext cx="0" cy="69905"/>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Straight Connector 13">
            <a:extLst>
              <a:ext uri="{FF2B5EF4-FFF2-40B4-BE49-F238E27FC236}">
                <a16:creationId xmlns:a16="http://schemas.microsoft.com/office/drawing/2014/main" id="{C265C5FF-1FA3-4B71-943B-5DB30A7CBE55}"/>
              </a:ext>
            </a:extLst>
          </p:cNvPr>
          <p:cNvCxnSpPr/>
          <p:nvPr/>
        </p:nvCxnSpPr>
        <p:spPr>
          <a:xfrm>
            <a:off x="6231699" y="2761989"/>
            <a:ext cx="0" cy="87682"/>
          </a:xfrm>
          <a:prstGeom prst="line">
            <a:avLst/>
          </a:prstGeom>
        </p:spPr>
        <p:style>
          <a:lnRef idx="2">
            <a:schemeClr val="accent6"/>
          </a:lnRef>
          <a:fillRef idx="0">
            <a:schemeClr val="accent6"/>
          </a:fillRef>
          <a:effectRef idx="1">
            <a:schemeClr val="accent6"/>
          </a:effectRef>
          <a:fontRef idx="minor">
            <a:schemeClr val="tx1"/>
          </a:fontRef>
        </p:style>
      </p:cxnSp>
      <p:cxnSp>
        <p:nvCxnSpPr>
          <p:cNvPr id="16" name="Straight Connector 15">
            <a:extLst>
              <a:ext uri="{FF2B5EF4-FFF2-40B4-BE49-F238E27FC236}">
                <a16:creationId xmlns:a16="http://schemas.microsoft.com/office/drawing/2014/main" id="{4AC8C928-7390-4C17-AE0C-619F1EEE34E5}"/>
              </a:ext>
            </a:extLst>
          </p:cNvPr>
          <p:cNvCxnSpPr/>
          <p:nvPr/>
        </p:nvCxnSpPr>
        <p:spPr>
          <a:xfrm>
            <a:off x="6385273" y="2571750"/>
            <a:ext cx="0" cy="196502"/>
          </a:xfrm>
          <a:prstGeom prst="line">
            <a:avLst/>
          </a:prstGeom>
        </p:spPr>
        <p:style>
          <a:lnRef idx="2">
            <a:schemeClr val="accent6"/>
          </a:lnRef>
          <a:fillRef idx="0">
            <a:schemeClr val="accent6"/>
          </a:fillRef>
          <a:effectRef idx="1">
            <a:schemeClr val="accent6"/>
          </a:effectRef>
          <a:fontRef idx="minor">
            <a:schemeClr val="tx1"/>
          </a:fontRef>
        </p:style>
      </p:cxnSp>
      <p:cxnSp>
        <p:nvCxnSpPr>
          <p:cNvPr id="17" name="Straight Connector 16">
            <a:extLst>
              <a:ext uri="{FF2B5EF4-FFF2-40B4-BE49-F238E27FC236}">
                <a16:creationId xmlns:a16="http://schemas.microsoft.com/office/drawing/2014/main" id="{A84DEEA0-A48D-424F-A80B-101FBDB65EA0}"/>
              </a:ext>
            </a:extLst>
          </p:cNvPr>
          <p:cNvCxnSpPr/>
          <p:nvPr/>
        </p:nvCxnSpPr>
        <p:spPr>
          <a:xfrm flipV="1">
            <a:off x="6712744" y="2571750"/>
            <a:ext cx="0" cy="161925"/>
          </a:xfrm>
          <a:prstGeom prst="line">
            <a:avLst/>
          </a:prstGeom>
        </p:spPr>
        <p:style>
          <a:lnRef idx="2">
            <a:schemeClr val="accent6"/>
          </a:lnRef>
          <a:fillRef idx="0">
            <a:schemeClr val="accent6"/>
          </a:fillRef>
          <a:effectRef idx="1">
            <a:schemeClr val="accent6"/>
          </a:effectRef>
          <a:fontRef idx="minor">
            <a:schemeClr val="tx1"/>
          </a:fontRef>
        </p:style>
      </p:cxnSp>
      <p:cxnSp>
        <p:nvCxnSpPr>
          <p:cNvPr id="18" name="Straight Connector 17">
            <a:extLst>
              <a:ext uri="{FF2B5EF4-FFF2-40B4-BE49-F238E27FC236}">
                <a16:creationId xmlns:a16="http://schemas.microsoft.com/office/drawing/2014/main" id="{1010041C-B735-4F47-91EF-FF145026D381}"/>
              </a:ext>
            </a:extLst>
          </p:cNvPr>
          <p:cNvCxnSpPr/>
          <p:nvPr/>
        </p:nvCxnSpPr>
        <p:spPr>
          <a:xfrm>
            <a:off x="6855619" y="2340769"/>
            <a:ext cx="0" cy="145256"/>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Straight Connector 18">
            <a:extLst>
              <a:ext uri="{FF2B5EF4-FFF2-40B4-BE49-F238E27FC236}">
                <a16:creationId xmlns:a16="http://schemas.microsoft.com/office/drawing/2014/main" id="{E0594776-3EE1-4615-85D6-9ECD265C1C2A}"/>
              </a:ext>
            </a:extLst>
          </p:cNvPr>
          <p:cNvCxnSpPr/>
          <p:nvPr/>
        </p:nvCxnSpPr>
        <p:spPr>
          <a:xfrm flipV="1">
            <a:off x="7088981" y="2352675"/>
            <a:ext cx="0" cy="50006"/>
          </a:xfrm>
          <a:prstGeom prst="line">
            <a:avLst/>
          </a:prstGeom>
        </p:spPr>
        <p:style>
          <a:lnRef idx="2">
            <a:schemeClr val="accent6"/>
          </a:lnRef>
          <a:fillRef idx="0">
            <a:schemeClr val="accent6"/>
          </a:fillRef>
          <a:effectRef idx="1">
            <a:schemeClr val="accent6"/>
          </a:effectRef>
          <a:fontRef idx="minor">
            <a:schemeClr val="tx1"/>
          </a:fontRef>
        </p:style>
      </p:cxnSp>
      <p:cxnSp>
        <p:nvCxnSpPr>
          <p:cNvPr id="20" name="Straight Connector 19">
            <a:extLst>
              <a:ext uri="{FF2B5EF4-FFF2-40B4-BE49-F238E27FC236}">
                <a16:creationId xmlns:a16="http://schemas.microsoft.com/office/drawing/2014/main" id="{30BE0E4C-A4FF-4A48-8855-24BEECAF342A}"/>
              </a:ext>
            </a:extLst>
          </p:cNvPr>
          <p:cNvCxnSpPr/>
          <p:nvPr/>
        </p:nvCxnSpPr>
        <p:spPr>
          <a:xfrm>
            <a:off x="7277100" y="2000591"/>
            <a:ext cx="0" cy="254453"/>
          </a:xfrm>
          <a:prstGeom prst="line">
            <a:avLst/>
          </a:prstGeom>
        </p:spPr>
        <p:style>
          <a:lnRef idx="2">
            <a:schemeClr val="accent6"/>
          </a:lnRef>
          <a:fillRef idx="0">
            <a:schemeClr val="accent6"/>
          </a:fillRef>
          <a:effectRef idx="1">
            <a:schemeClr val="accent6"/>
          </a:effectRef>
          <a:fontRef idx="minor">
            <a:schemeClr val="tx1"/>
          </a:fontRef>
        </p:style>
      </p:cxnSp>
      <p:cxnSp>
        <p:nvCxnSpPr>
          <p:cNvPr id="22" name="Straight Connector 21">
            <a:extLst>
              <a:ext uri="{FF2B5EF4-FFF2-40B4-BE49-F238E27FC236}">
                <a16:creationId xmlns:a16="http://schemas.microsoft.com/office/drawing/2014/main" id="{004783D6-6908-4327-94E1-55F8BC929133}"/>
              </a:ext>
            </a:extLst>
          </p:cNvPr>
          <p:cNvCxnSpPr/>
          <p:nvPr/>
        </p:nvCxnSpPr>
        <p:spPr>
          <a:xfrm>
            <a:off x="7422356" y="2085975"/>
            <a:ext cx="0" cy="92869"/>
          </a:xfrm>
          <a:prstGeom prst="line">
            <a:avLst/>
          </a:prstGeom>
        </p:spPr>
        <p:style>
          <a:lnRef idx="2">
            <a:schemeClr val="accent6"/>
          </a:lnRef>
          <a:fillRef idx="0">
            <a:schemeClr val="accent6"/>
          </a:fillRef>
          <a:effectRef idx="1">
            <a:schemeClr val="accent6"/>
          </a:effectRef>
          <a:fontRef idx="minor">
            <a:schemeClr val="tx1"/>
          </a:fontRef>
        </p:style>
      </p:cxnSp>
      <p:cxnSp>
        <p:nvCxnSpPr>
          <p:cNvPr id="23" name="Straight Connector 22">
            <a:extLst>
              <a:ext uri="{FF2B5EF4-FFF2-40B4-BE49-F238E27FC236}">
                <a16:creationId xmlns:a16="http://schemas.microsoft.com/office/drawing/2014/main" id="{E22EC12C-0952-40A2-91A8-7F7864FE18CB}"/>
              </a:ext>
            </a:extLst>
          </p:cNvPr>
          <p:cNvCxnSpPr/>
          <p:nvPr/>
        </p:nvCxnSpPr>
        <p:spPr>
          <a:xfrm flipV="1">
            <a:off x="7441406" y="2169319"/>
            <a:ext cx="0" cy="61912"/>
          </a:xfrm>
          <a:prstGeom prst="line">
            <a:avLst/>
          </a:prstGeom>
        </p:spPr>
        <p:style>
          <a:lnRef idx="2">
            <a:schemeClr val="accent6"/>
          </a:lnRef>
          <a:fillRef idx="0">
            <a:schemeClr val="accent6"/>
          </a:fillRef>
          <a:effectRef idx="1">
            <a:schemeClr val="accent6"/>
          </a:effectRef>
          <a:fontRef idx="minor">
            <a:schemeClr val="tx1"/>
          </a:fontRef>
        </p:style>
      </p:cxnSp>
      <p:cxnSp>
        <p:nvCxnSpPr>
          <p:cNvPr id="24" name="Straight Connector 23">
            <a:extLst>
              <a:ext uri="{FF2B5EF4-FFF2-40B4-BE49-F238E27FC236}">
                <a16:creationId xmlns:a16="http://schemas.microsoft.com/office/drawing/2014/main" id="{695A460E-E7AB-4EAE-B767-31B74891A505}"/>
              </a:ext>
            </a:extLst>
          </p:cNvPr>
          <p:cNvCxnSpPr/>
          <p:nvPr/>
        </p:nvCxnSpPr>
        <p:spPr>
          <a:xfrm flipV="1">
            <a:off x="7722394" y="2000591"/>
            <a:ext cx="0" cy="85384"/>
          </a:xfrm>
          <a:prstGeom prst="line">
            <a:avLst/>
          </a:prstGeom>
        </p:spPr>
        <p:style>
          <a:lnRef idx="2">
            <a:schemeClr val="accent6"/>
          </a:lnRef>
          <a:fillRef idx="0">
            <a:schemeClr val="accent6"/>
          </a:fillRef>
          <a:effectRef idx="1">
            <a:schemeClr val="accent6"/>
          </a:effectRef>
          <a:fontRef idx="minor">
            <a:schemeClr val="tx1"/>
          </a:fontRef>
        </p:style>
      </p:cxnSp>
      <p:cxnSp>
        <p:nvCxnSpPr>
          <p:cNvPr id="25" name="Straight Connector 24">
            <a:extLst>
              <a:ext uri="{FF2B5EF4-FFF2-40B4-BE49-F238E27FC236}">
                <a16:creationId xmlns:a16="http://schemas.microsoft.com/office/drawing/2014/main" id="{8A644E3F-60AE-4463-92D3-51B089D5AE86}"/>
              </a:ext>
            </a:extLst>
          </p:cNvPr>
          <p:cNvCxnSpPr/>
          <p:nvPr/>
        </p:nvCxnSpPr>
        <p:spPr>
          <a:xfrm flipV="1">
            <a:off x="7896225" y="1905000"/>
            <a:ext cx="0" cy="290513"/>
          </a:xfrm>
          <a:prstGeom prst="line">
            <a:avLst/>
          </a:prstGeom>
        </p:spPr>
        <p:style>
          <a:lnRef idx="2">
            <a:schemeClr val="accent6"/>
          </a:lnRef>
          <a:fillRef idx="0">
            <a:schemeClr val="accent6"/>
          </a:fillRef>
          <a:effectRef idx="1">
            <a:schemeClr val="accent6"/>
          </a:effectRef>
          <a:fontRef idx="minor">
            <a:schemeClr val="tx1"/>
          </a:fontRef>
        </p:style>
      </p:cxnSp>
      <p:pic>
        <p:nvPicPr>
          <p:cNvPr id="9" name="Picture 8">
            <a:extLst>
              <a:ext uri="{FF2B5EF4-FFF2-40B4-BE49-F238E27FC236}">
                <a16:creationId xmlns:a16="http://schemas.microsoft.com/office/drawing/2014/main" id="{748011AF-E74B-48A7-9E11-1BD9F5D3FD0D}"/>
              </a:ext>
            </a:extLst>
          </p:cNvPr>
          <p:cNvPicPr>
            <a:picLocks noChangeAspect="1"/>
          </p:cNvPicPr>
          <p:nvPr/>
        </p:nvPicPr>
        <p:blipFill>
          <a:blip r:embed="rId4"/>
          <a:stretch>
            <a:fillRect/>
          </a:stretch>
        </p:blipFill>
        <p:spPr>
          <a:xfrm>
            <a:off x="161114" y="2363818"/>
            <a:ext cx="4981073" cy="864977"/>
          </a:xfrm>
          <a:prstGeom prst="rect">
            <a:avLst/>
          </a:prstGeom>
        </p:spPr>
      </p:pic>
      <p:pic>
        <p:nvPicPr>
          <p:cNvPr id="26" name="Picture 25">
            <a:extLst>
              <a:ext uri="{FF2B5EF4-FFF2-40B4-BE49-F238E27FC236}">
                <a16:creationId xmlns:a16="http://schemas.microsoft.com/office/drawing/2014/main" id="{3C7671F5-280B-497E-9E50-5D6FB7924F5F}"/>
              </a:ext>
            </a:extLst>
          </p:cNvPr>
          <p:cNvPicPr>
            <a:picLocks noChangeAspect="1"/>
          </p:cNvPicPr>
          <p:nvPr/>
        </p:nvPicPr>
        <p:blipFill>
          <a:blip r:embed="rId5"/>
          <a:stretch>
            <a:fillRect/>
          </a:stretch>
        </p:blipFill>
        <p:spPr>
          <a:xfrm>
            <a:off x="1010717" y="2583864"/>
            <a:ext cx="3281866" cy="424884"/>
          </a:xfrm>
          <a:prstGeom prst="rect">
            <a:avLst/>
          </a:prstGeom>
        </p:spPr>
      </p:pic>
      <p:pic>
        <p:nvPicPr>
          <p:cNvPr id="4" name="Picture 3">
            <a:extLst>
              <a:ext uri="{FF2B5EF4-FFF2-40B4-BE49-F238E27FC236}">
                <a16:creationId xmlns:a16="http://schemas.microsoft.com/office/drawing/2014/main" id="{7118B110-D6FE-404A-99AE-91D29CE11DCF}"/>
              </a:ext>
            </a:extLst>
          </p:cNvPr>
          <p:cNvPicPr>
            <a:picLocks noChangeAspect="1"/>
          </p:cNvPicPr>
          <p:nvPr/>
        </p:nvPicPr>
        <p:blipFill>
          <a:blip r:embed="rId6"/>
          <a:stretch>
            <a:fillRect/>
          </a:stretch>
        </p:blipFill>
        <p:spPr>
          <a:xfrm>
            <a:off x="265363" y="2371752"/>
            <a:ext cx="4772575" cy="849109"/>
          </a:xfrm>
          <a:prstGeom prst="rect">
            <a:avLst/>
          </a:prstGeom>
        </p:spPr>
      </p:pic>
      <p:pic>
        <p:nvPicPr>
          <p:cNvPr id="7" name="Picture 6">
            <a:extLst>
              <a:ext uri="{FF2B5EF4-FFF2-40B4-BE49-F238E27FC236}">
                <a16:creationId xmlns:a16="http://schemas.microsoft.com/office/drawing/2014/main" id="{0BD8AB22-FE76-4022-9B92-88EF524E5CCD}"/>
              </a:ext>
            </a:extLst>
          </p:cNvPr>
          <p:cNvPicPr>
            <a:picLocks noChangeAspect="1"/>
          </p:cNvPicPr>
          <p:nvPr/>
        </p:nvPicPr>
        <p:blipFill>
          <a:blip r:embed="rId7"/>
          <a:stretch>
            <a:fillRect/>
          </a:stretch>
        </p:blipFill>
        <p:spPr>
          <a:xfrm>
            <a:off x="223181" y="2362264"/>
            <a:ext cx="4856939" cy="868085"/>
          </a:xfrm>
          <a:prstGeom prst="rect">
            <a:avLst/>
          </a:prstGeom>
        </p:spPr>
      </p:pic>
    </p:spTree>
    <p:extLst>
      <p:ext uri="{BB962C8B-B14F-4D97-AF65-F5344CB8AC3E}">
        <p14:creationId xmlns:p14="http://schemas.microsoft.com/office/powerpoint/2010/main" val="268426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xit" presetSubtype="0" fill="hold"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xit" presetSubtype="0" fill="hold" nodeType="with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C452D29-42BA-4581-845C-CD88BCE46B97}"/>
              </a:ext>
            </a:extLst>
          </p:cNvPr>
          <p:cNvPicPr>
            <a:picLocks noChangeAspect="1"/>
          </p:cNvPicPr>
          <p:nvPr/>
        </p:nvPicPr>
        <p:blipFill>
          <a:blip r:embed="rId2"/>
          <a:stretch>
            <a:fillRect/>
          </a:stretch>
        </p:blipFill>
        <p:spPr>
          <a:xfrm>
            <a:off x="240145" y="904939"/>
            <a:ext cx="4913746" cy="3275830"/>
          </a:xfrm>
          <a:prstGeom prst="rect">
            <a:avLst/>
          </a:prstGeom>
        </p:spPr>
      </p:pic>
      <p:sp>
        <p:nvSpPr>
          <p:cNvPr id="2" name="Slide Number Placeholder 1">
            <a:extLst>
              <a:ext uri="{FF2B5EF4-FFF2-40B4-BE49-F238E27FC236}">
                <a16:creationId xmlns:a16="http://schemas.microsoft.com/office/drawing/2014/main" id="{BC1F9204-2429-4B15-A910-3A1702C3785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64</a:t>
            </a:fld>
            <a:endParaRPr lang="en-US" sz="1200" dirty="0">
              <a:solidFill>
                <a:srgbClr val="888888"/>
              </a:solidFill>
            </a:endParaRPr>
          </a:p>
        </p:txBody>
      </p:sp>
      <p:pic>
        <p:nvPicPr>
          <p:cNvPr id="5" name="Picture 4" descr="A close up of a logo&#10;&#10;Description generated with very high confidence">
            <a:extLst>
              <a:ext uri="{FF2B5EF4-FFF2-40B4-BE49-F238E27FC236}">
                <a16:creationId xmlns:a16="http://schemas.microsoft.com/office/drawing/2014/main" id="{9639F1D6-2BBB-4381-96CE-A5336AF97AC6}"/>
              </a:ext>
            </a:extLst>
          </p:cNvPr>
          <p:cNvPicPr>
            <a:picLocks noChangeAspect="1"/>
          </p:cNvPicPr>
          <p:nvPr/>
        </p:nvPicPr>
        <p:blipFill>
          <a:blip r:embed="rId3"/>
          <a:stretch>
            <a:fillRect/>
          </a:stretch>
        </p:blipFill>
        <p:spPr>
          <a:xfrm>
            <a:off x="5153895" y="1934779"/>
            <a:ext cx="3749960" cy="1273941"/>
          </a:xfrm>
          <a:prstGeom prst="rect">
            <a:avLst/>
          </a:prstGeom>
        </p:spPr>
      </p:pic>
      <p:pic>
        <p:nvPicPr>
          <p:cNvPr id="8" name="Picture 7" descr="A close up of a stool&#10;&#10;Description generated with high confidence">
            <a:extLst>
              <a:ext uri="{FF2B5EF4-FFF2-40B4-BE49-F238E27FC236}">
                <a16:creationId xmlns:a16="http://schemas.microsoft.com/office/drawing/2014/main" id="{F871A041-E889-4462-8BF1-93A2EB01F398}"/>
              </a:ext>
            </a:extLst>
          </p:cNvPr>
          <p:cNvPicPr>
            <a:picLocks noChangeAspect="1"/>
          </p:cNvPicPr>
          <p:nvPr/>
        </p:nvPicPr>
        <p:blipFill>
          <a:blip r:embed="rId4"/>
          <a:stretch>
            <a:fillRect/>
          </a:stretch>
        </p:blipFill>
        <p:spPr>
          <a:xfrm>
            <a:off x="4800599" y="2357714"/>
            <a:ext cx="4103255" cy="296346"/>
          </a:xfrm>
          <a:prstGeom prst="rect">
            <a:avLst/>
          </a:prstGeom>
        </p:spPr>
      </p:pic>
      <p:pic>
        <p:nvPicPr>
          <p:cNvPr id="10" name="Picture 9">
            <a:extLst>
              <a:ext uri="{FF2B5EF4-FFF2-40B4-BE49-F238E27FC236}">
                <a16:creationId xmlns:a16="http://schemas.microsoft.com/office/drawing/2014/main" id="{BB950DE0-7DEA-4D8C-A001-5DFFDA7A471F}"/>
              </a:ext>
            </a:extLst>
          </p:cNvPr>
          <p:cNvPicPr>
            <a:picLocks noChangeAspect="1"/>
          </p:cNvPicPr>
          <p:nvPr/>
        </p:nvPicPr>
        <p:blipFill>
          <a:blip r:embed="rId5"/>
          <a:stretch>
            <a:fillRect/>
          </a:stretch>
        </p:blipFill>
        <p:spPr>
          <a:xfrm>
            <a:off x="4640556" y="2382776"/>
            <a:ext cx="4423340" cy="246221"/>
          </a:xfrm>
          <a:prstGeom prst="rect">
            <a:avLst/>
          </a:prstGeom>
        </p:spPr>
      </p:pic>
      <p:sp>
        <p:nvSpPr>
          <p:cNvPr id="17" name="TextBox 16">
            <a:extLst>
              <a:ext uri="{FF2B5EF4-FFF2-40B4-BE49-F238E27FC236}">
                <a16:creationId xmlns:a16="http://schemas.microsoft.com/office/drawing/2014/main" id="{C3686E9F-FBFA-4E7A-A921-E44D2068E8C3}"/>
              </a:ext>
            </a:extLst>
          </p:cNvPr>
          <p:cNvSpPr txBox="1"/>
          <p:nvPr/>
        </p:nvSpPr>
        <p:spPr>
          <a:xfrm>
            <a:off x="578957" y="4331855"/>
            <a:ext cx="4236122" cy="246221"/>
          </a:xfrm>
          <a:prstGeom prst="rect">
            <a:avLst/>
          </a:prstGeom>
          <a:noFill/>
        </p:spPr>
        <p:txBody>
          <a:bodyPr wrap="square" rtlCol="0">
            <a:spAutoFit/>
          </a:bodyPr>
          <a:lstStyle/>
          <a:p>
            <a:pPr algn="ctr"/>
            <a:r>
              <a:rPr lang="en-US" sz="1000" dirty="0">
                <a:solidFill>
                  <a:schemeClr val="tx2"/>
                </a:solidFill>
              </a:rPr>
              <a:t>Source: https://i.stack.imgur.com/cNJQs.png</a:t>
            </a:r>
          </a:p>
        </p:txBody>
      </p:sp>
    </p:spTree>
    <p:extLst>
      <p:ext uri="{BB962C8B-B14F-4D97-AF65-F5344CB8AC3E}">
        <p14:creationId xmlns:p14="http://schemas.microsoft.com/office/powerpoint/2010/main" val="57701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50A5B6-AF37-401D-AC26-C5AAAABF7F7C}"/>
              </a:ext>
            </a:extLst>
          </p:cNvPr>
          <p:cNvSpPr>
            <a:spLocks noGrp="1"/>
          </p:cNvSpPr>
          <p:nvPr>
            <p:ph type="body" idx="2"/>
          </p:nvPr>
        </p:nvSpPr>
        <p:spPr/>
        <p:txBody>
          <a:bodyPr/>
          <a:lstStyle/>
          <a:p>
            <a:r>
              <a:rPr lang="en-US" dirty="0"/>
              <a:t>Generalized Linear Models (GLMs) - Regression extensions</a:t>
            </a:r>
          </a:p>
        </p:txBody>
      </p:sp>
      <p:sp>
        <p:nvSpPr>
          <p:cNvPr id="4" name="Slide Number Placeholder 3">
            <a:extLst>
              <a:ext uri="{FF2B5EF4-FFF2-40B4-BE49-F238E27FC236}">
                <a16:creationId xmlns:a16="http://schemas.microsoft.com/office/drawing/2014/main" id="{27E6F117-6104-4727-80F7-A64FFA26437E}"/>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65</a:t>
            </a:fld>
            <a:endParaRPr lang="en-US" sz="1200" dirty="0">
              <a:solidFill>
                <a:srgbClr val="888888"/>
              </a:solidFill>
            </a:endParaRPr>
          </a:p>
        </p:txBody>
      </p:sp>
      <p:sp>
        <p:nvSpPr>
          <p:cNvPr id="5" name="Text Placeholder 4">
            <a:extLst>
              <a:ext uri="{FF2B5EF4-FFF2-40B4-BE49-F238E27FC236}">
                <a16:creationId xmlns:a16="http://schemas.microsoft.com/office/drawing/2014/main" id="{9E8C9E14-DFF8-4024-93B6-23FA74E8F7DF}"/>
              </a:ext>
            </a:extLst>
          </p:cNvPr>
          <p:cNvSpPr>
            <a:spLocks noGrp="1"/>
          </p:cNvSpPr>
          <p:nvPr>
            <p:ph type="body" idx="13"/>
          </p:nvPr>
        </p:nvSpPr>
        <p:spPr/>
        <p:txBody>
          <a:bodyPr/>
          <a:lstStyle/>
          <a:p>
            <a:r>
              <a:rPr lang="en-US" dirty="0"/>
              <a:t>Non-linear regression</a:t>
            </a:r>
          </a:p>
          <a:p>
            <a:pPr lvl="1"/>
            <a:r>
              <a:rPr lang="en-US" dirty="0"/>
              <a:t>Polynomial regression</a:t>
            </a:r>
          </a:p>
          <a:p>
            <a:pPr lvl="1"/>
            <a:endParaRPr lang="en-US" dirty="0"/>
          </a:p>
          <a:p>
            <a:pPr lvl="1"/>
            <a:r>
              <a:rPr lang="en-US" dirty="0"/>
              <a:t>Regression splines</a:t>
            </a:r>
          </a:p>
          <a:p>
            <a:r>
              <a:rPr lang="en-US" dirty="0"/>
              <a:t>Regularization regression</a:t>
            </a:r>
          </a:p>
          <a:p>
            <a:pPr lvl="1"/>
            <a:r>
              <a:rPr lang="en-US" dirty="0"/>
              <a:t>“Shrinks” estimated coefficients</a:t>
            </a:r>
          </a:p>
          <a:p>
            <a:pPr lvl="1"/>
            <a:r>
              <a:rPr lang="en-US" dirty="0"/>
              <a:t>Reduces impact of collinearity</a:t>
            </a:r>
          </a:p>
          <a:p>
            <a:pPr lvl="1"/>
            <a:r>
              <a:rPr lang="en-US" dirty="0"/>
              <a:t>Built in feature selection</a:t>
            </a:r>
          </a:p>
          <a:p>
            <a:pPr lvl="2"/>
            <a:r>
              <a:rPr lang="en-US" dirty="0">
                <a:latin typeface="Calibri" panose="020F0502020204030204" pitchFamily="34" charset="0"/>
                <a:cs typeface="Calibri" panose="020F0502020204030204" pitchFamily="34" charset="0"/>
              </a:rPr>
              <a:t>LASSO regression (L1)</a:t>
            </a:r>
          </a:p>
          <a:p>
            <a:pPr lvl="2"/>
            <a:r>
              <a:rPr lang="en-US" dirty="0">
                <a:latin typeface="Calibri" panose="020F0502020204030204" pitchFamily="34" charset="0"/>
                <a:cs typeface="Calibri" panose="020F0502020204030204" pitchFamily="34" charset="0"/>
              </a:rPr>
              <a:t>Ridge regression (L2)</a:t>
            </a:r>
          </a:p>
          <a:p>
            <a:pPr lvl="2"/>
            <a:r>
              <a:rPr lang="en-US" dirty="0">
                <a:latin typeface="Calibri" panose="020F0502020204030204" pitchFamily="34" charset="0"/>
                <a:cs typeface="Calibri" panose="020F0502020204030204" pitchFamily="34" charset="0"/>
              </a:rPr>
              <a:t>Elastic Net (L1/L2 hybrid)</a:t>
            </a:r>
          </a:p>
        </p:txBody>
      </p:sp>
      <p:sp>
        <p:nvSpPr>
          <p:cNvPr id="6" name="TextBox 5">
            <a:extLst>
              <a:ext uri="{FF2B5EF4-FFF2-40B4-BE49-F238E27FC236}">
                <a16:creationId xmlns:a16="http://schemas.microsoft.com/office/drawing/2014/main" id="{D7C08AEE-3ADA-4AA4-9CF6-571063CA3937}"/>
              </a:ext>
            </a:extLst>
          </p:cNvPr>
          <p:cNvSpPr txBox="1"/>
          <p:nvPr/>
        </p:nvSpPr>
        <p:spPr>
          <a:xfrm>
            <a:off x="107278" y="3954555"/>
            <a:ext cx="4236122" cy="861774"/>
          </a:xfrm>
          <a:prstGeom prst="rect">
            <a:avLst/>
          </a:prstGeom>
          <a:noFill/>
        </p:spPr>
        <p:txBody>
          <a:bodyPr wrap="square" rtlCol="0">
            <a:spAutoFit/>
          </a:bodyPr>
          <a:lstStyle/>
          <a:p>
            <a:pPr algn="ctr"/>
            <a:r>
              <a:rPr lang="en-US" sz="1000" dirty="0">
                <a:solidFill>
                  <a:schemeClr val="tx2"/>
                </a:solidFill>
              </a:rPr>
              <a:t>Source: http://4.bp.blogspot.com/-6Rcdu0lWFGw/U2TuLyAJC4I/AAAAAAAAEoI/hUmT2S8y2Lo/s1600/model_fit~terms.png; https://www.analyticsvidhya.com/blog/2018/03/introduction-regression-splines-python-codes/</a:t>
            </a:r>
          </a:p>
        </p:txBody>
      </p:sp>
      <p:pic>
        <p:nvPicPr>
          <p:cNvPr id="8" name="Picture 7" descr="A close up of a map&#10;&#10;Description generated with high confidence">
            <a:extLst>
              <a:ext uri="{FF2B5EF4-FFF2-40B4-BE49-F238E27FC236}">
                <a16:creationId xmlns:a16="http://schemas.microsoft.com/office/drawing/2014/main" id="{7D4BE778-5C29-499E-9BF7-042595BC1C2B}"/>
              </a:ext>
            </a:extLst>
          </p:cNvPr>
          <p:cNvPicPr>
            <a:picLocks noChangeAspect="1"/>
          </p:cNvPicPr>
          <p:nvPr/>
        </p:nvPicPr>
        <p:blipFill>
          <a:blip r:embed="rId2"/>
          <a:stretch>
            <a:fillRect/>
          </a:stretch>
        </p:blipFill>
        <p:spPr>
          <a:xfrm>
            <a:off x="147158" y="626608"/>
            <a:ext cx="4156362" cy="3325090"/>
          </a:xfrm>
          <a:prstGeom prst="rect">
            <a:avLst/>
          </a:prstGeom>
        </p:spPr>
      </p:pic>
      <p:pic>
        <p:nvPicPr>
          <p:cNvPr id="10" name="Picture 9">
            <a:extLst>
              <a:ext uri="{FF2B5EF4-FFF2-40B4-BE49-F238E27FC236}">
                <a16:creationId xmlns:a16="http://schemas.microsoft.com/office/drawing/2014/main" id="{60879598-5E23-4F3A-A503-BCC8E010E3A4}"/>
              </a:ext>
            </a:extLst>
          </p:cNvPr>
          <p:cNvPicPr>
            <a:picLocks noChangeAspect="1"/>
          </p:cNvPicPr>
          <p:nvPr/>
        </p:nvPicPr>
        <p:blipFill>
          <a:blip r:embed="rId3"/>
          <a:stretch>
            <a:fillRect/>
          </a:stretch>
        </p:blipFill>
        <p:spPr>
          <a:xfrm>
            <a:off x="5204691" y="1524483"/>
            <a:ext cx="3306618" cy="228788"/>
          </a:xfrm>
          <a:prstGeom prst="rect">
            <a:avLst/>
          </a:prstGeom>
        </p:spPr>
      </p:pic>
      <p:pic>
        <p:nvPicPr>
          <p:cNvPr id="12" name="Picture 11" descr="A close up of a map&#10;&#10;Description generated with very high confidence">
            <a:extLst>
              <a:ext uri="{FF2B5EF4-FFF2-40B4-BE49-F238E27FC236}">
                <a16:creationId xmlns:a16="http://schemas.microsoft.com/office/drawing/2014/main" id="{194F5327-92FB-4662-BD03-357EE8E9E2A0}"/>
              </a:ext>
            </a:extLst>
          </p:cNvPr>
          <p:cNvPicPr>
            <a:picLocks noChangeAspect="1"/>
          </p:cNvPicPr>
          <p:nvPr/>
        </p:nvPicPr>
        <p:blipFill>
          <a:blip r:embed="rId4"/>
          <a:stretch>
            <a:fillRect/>
          </a:stretch>
        </p:blipFill>
        <p:spPr>
          <a:xfrm>
            <a:off x="620528" y="716899"/>
            <a:ext cx="3209622" cy="3201598"/>
          </a:xfrm>
          <a:prstGeom prst="rect">
            <a:avLst/>
          </a:prstGeom>
        </p:spPr>
      </p:pic>
    </p:spTree>
    <p:extLst>
      <p:ext uri="{BB962C8B-B14F-4D97-AF65-F5344CB8AC3E}">
        <p14:creationId xmlns:p14="http://schemas.microsoft.com/office/powerpoint/2010/main" val="126380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CA7685C-755B-4074-8AE1-2D3DEE662DDF}"/>
              </a:ext>
            </a:extLst>
          </p:cNvPr>
          <p:cNvSpPr>
            <a:spLocks noGrp="1"/>
          </p:cNvSpPr>
          <p:nvPr>
            <p:ph type="body" idx="2"/>
          </p:nvPr>
        </p:nvSpPr>
        <p:spPr/>
        <p:txBody>
          <a:bodyPr/>
          <a:lstStyle/>
          <a:p>
            <a:r>
              <a:rPr lang="en-US" dirty="0"/>
              <a:t>Linear Regression - Animated</a:t>
            </a:r>
          </a:p>
        </p:txBody>
      </p:sp>
      <p:sp>
        <p:nvSpPr>
          <p:cNvPr id="4" name="Slide Number Placeholder 3">
            <a:extLst>
              <a:ext uri="{FF2B5EF4-FFF2-40B4-BE49-F238E27FC236}">
                <a16:creationId xmlns:a16="http://schemas.microsoft.com/office/drawing/2014/main" id="{85F12A4D-8E06-4554-9CF6-CE45299DB3F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66</a:t>
            </a:fld>
            <a:endParaRPr lang="en-US" sz="1200" dirty="0">
              <a:solidFill>
                <a:srgbClr val="888888"/>
              </a:solidFill>
            </a:endParaRPr>
          </a:p>
        </p:txBody>
      </p:sp>
      <p:pic>
        <p:nvPicPr>
          <p:cNvPr id="1026" name="Picture 2" descr="https://i.imgur.com/a1wscu3.gif">
            <a:extLst>
              <a:ext uri="{FF2B5EF4-FFF2-40B4-BE49-F238E27FC236}">
                <a16:creationId xmlns:a16="http://schemas.microsoft.com/office/drawing/2014/main" id="{374721F8-29E1-4174-8B17-DE480D5B151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4964" y="713232"/>
            <a:ext cx="7434072" cy="37170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15C1450-9F2E-4E07-AC5E-F537B318D707}"/>
              </a:ext>
            </a:extLst>
          </p:cNvPr>
          <p:cNvSpPr txBox="1"/>
          <p:nvPr/>
        </p:nvSpPr>
        <p:spPr>
          <a:xfrm>
            <a:off x="1122218" y="4435707"/>
            <a:ext cx="6899564" cy="246221"/>
          </a:xfrm>
          <a:prstGeom prst="rect">
            <a:avLst/>
          </a:prstGeom>
          <a:noFill/>
        </p:spPr>
        <p:txBody>
          <a:bodyPr wrap="square" rtlCol="0">
            <a:spAutoFit/>
          </a:bodyPr>
          <a:lstStyle/>
          <a:p>
            <a:pPr algn="ctr"/>
            <a:r>
              <a:rPr lang="en-US" sz="1000" dirty="0">
                <a:solidFill>
                  <a:schemeClr val="tx2"/>
                </a:solidFill>
              </a:rPr>
              <a:t>Source: https://imgur.com/a/ZQnK40X</a:t>
            </a:r>
          </a:p>
        </p:txBody>
      </p:sp>
    </p:spTree>
    <p:extLst>
      <p:ext uri="{BB962C8B-B14F-4D97-AF65-F5344CB8AC3E}">
        <p14:creationId xmlns:p14="http://schemas.microsoft.com/office/powerpoint/2010/main" val="3283536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5832B1-05FB-4FC0-8984-0D5CA601E30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67</a:t>
            </a:fld>
            <a:endParaRPr lang="en-US" sz="1200" dirty="0">
              <a:solidFill>
                <a:srgbClr val="888888"/>
              </a:solidFill>
            </a:endParaRPr>
          </a:p>
        </p:txBody>
      </p:sp>
      <p:sp>
        <p:nvSpPr>
          <p:cNvPr id="3" name="Text Placeholder 2">
            <a:extLst>
              <a:ext uri="{FF2B5EF4-FFF2-40B4-BE49-F238E27FC236}">
                <a16:creationId xmlns:a16="http://schemas.microsoft.com/office/drawing/2014/main" id="{588ACC8F-0ED2-44DB-9348-4D748AA5600E}"/>
              </a:ext>
            </a:extLst>
          </p:cNvPr>
          <p:cNvSpPr>
            <a:spLocks noGrp="1"/>
          </p:cNvSpPr>
          <p:nvPr>
            <p:ph type="body" sz="quarter" idx="13"/>
          </p:nvPr>
        </p:nvSpPr>
        <p:spPr/>
        <p:txBody>
          <a:bodyPr/>
          <a:lstStyle/>
          <a:p>
            <a:r>
              <a:rPr lang="en-US" dirty="0"/>
              <a:t>Logistic Regression</a:t>
            </a:r>
          </a:p>
        </p:txBody>
      </p:sp>
      <p:sp>
        <p:nvSpPr>
          <p:cNvPr id="4" name="Text Placeholder 3">
            <a:extLst>
              <a:ext uri="{FF2B5EF4-FFF2-40B4-BE49-F238E27FC236}">
                <a16:creationId xmlns:a16="http://schemas.microsoft.com/office/drawing/2014/main" id="{ACD9E8D2-1ACF-40F4-8B8E-732A591BE64C}"/>
              </a:ext>
            </a:extLst>
          </p:cNvPr>
          <p:cNvSpPr>
            <a:spLocks noGrp="1"/>
          </p:cNvSpPr>
          <p:nvPr>
            <p:ph type="body" sz="quarter" idx="14"/>
          </p:nvPr>
        </p:nvSpPr>
        <p:spPr/>
        <p:txBody>
          <a:bodyPr>
            <a:normAutofit fontScale="92500"/>
          </a:bodyPr>
          <a:lstStyle/>
          <a:p>
            <a:r>
              <a:rPr lang="en-US" dirty="0"/>
              <a:t>Generalizing the linear model for classification</a:t>
            </a:r>
          </a:p>
        </p:txBody>
      </p:sp>
    </p:spTree>
    <p:extLst>
      <p:ext uri="{BB962C8B-B14F-4D97-AF65-F5344CB8AC3E}">
        <p14:creationId xmlns:p14="http://schemas.microsoft.com/office/powerpoint/2010/main" val="14311686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6A011B-96CA-4491-9528-37743750330D}"/>
              </a:ext>
            </a:extLst>
          </p:cNvPr>
          <p:cNvSpPr>
            <a:spLocks noGrp="1"/>
          </p:cNvSpPr>
          <p:nvPr>
            <p:ph type="body" idx="1"/>
          </p:nvPr>
        </p:nvSpPr>
        <p:spPr/>
        <p:txBody>
          <a:bodyPr/>
          <a:lstStyle/>
          <a:p>
            <a:r>
              <a:rPr lang="en-US" dirty="0"/>
              <a:t>Classification problems occur often in business, sometimes more so than regression problems</a:t>
            </a:r>
          </a:p>
          <a:p>
            <a:r>
              <a:rPr lang="en-US" dirty="0"/>
              <a:t>Examples: </a:t>
            </a:r>
          </a:p>
          <a:p>
            <a:pPr lvl="1"/>
            <a:r>
              <a:rPr lang="en-US" dirty="0"/>
              <a:t>Online bank services need to determine if transactions are fraudulent or not based on transaction history, IP address, etc.</a:t>
            </a:r>
          </a:p>
          <a:p>
            <a:pPr lvl="1"/>
            <a:r>
              <a:rPr lang="en-US" dirty="0"/>
              <a:t>Different types of DoS attacks need to be classified in order to achieve the best approach for mitigation using network performance features</a:t>
            </a:r>
          </a:p>
          <a:p>
            <a:r>
              <a:rPr lang="en-US" dirty="0"/>
              <a:t>Logistic regression assumes a similar functional form to linear regression but adds a transformative step to assume probability estimates for </a:t>
            </a:r>
            <a:r>
              <a:rPr lang="en-US" b="1" u="sng" dirty="0"/>
              <a:t>qualitative</a:t>
            </a:r>
            <a:r>
              <a:rPr lang="en-US" dirty="0"/>
              <a:t> outcomes</a:t>
            </a:r>
          </a:p>
          <a:p>
            <a:endParaRPr lang="en-US" dirty="0"/>
          </a:p>
        </p:txBody>
      </p:sp>
      <p:sp>
        <p:nvSpPr>
          <p:cNvPr id="3" name="Text Placeholder 2">
            <a:extLst>
              <a:ext uri="{FF2B5EF4-FFF2-40B4-BE49-F238E27FC236}">
                <a16:creationId xmlns:a16="http://schemas.microsoft.com/office/drawing/2014/main" id="{B76FE2DC-2A7C-420E-AE29-B804649F7F56}"/>
              </a:ext>
            </a:extLst>
          </p:cNvPr>
          <p:cNvSpPr>
            <a:spLocks noGrp="1"/>
          </p:cNvSpPr>
          <p:nvPr>
            <p:ph type="body" idx="2"/>
          </p:nvPr>
        </p:nvSpPr>
        <p:spPr/>
        <p:txBody>
          <a:bodyPr/>
          <a:lstStyle/>
          <a:p>
            <a:r>
              <a:rPr lang="en-US" dirty="0"/>
              <a:t>Classification</a:t>
            </a:r>
          </a:p>
        </p:txBody>
      </p:sp>
      <p:sp>
        <p:nvSpPr>
          <p:cNvPr id="4" name="Slide Number Placeholder 3">
            <a:extLst>
              <a:ext uri="{FF2B5EF4-FFF2-40B4-BE49-F238E27FC236}">
                <a16:creationId xmlns:a16="http://schemas.microsoft.com/office/drawing/2014/main" id="{7A072F0E-DAF1-4FCD-976F-497991A34E5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68</a:t>
            </a:fld>
            <a:endParaRPr lang="en-US" sz="1200" dirty="0">
              <a:solidFill>
                <a:srgbClr val="888888"/>
              </a:solidFill>
            </a:endParaRPr>
          </a:p>
        </p:txBody>
      </p:sp>
    </p:spTree>
    <p:extLst>
      <p:ext uri="{BB962C8B-B14F-4D97-AF65-F5344CB8AC3E}">
        <p14:creationId xmlns:p14="http://schemas.microsoft.com/office/powerpoint/2010/main" val="3488605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557EE1-7BA7-4582-B5CF-8B64D9C30E1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69</a:t>
            </a:fld>
            <a:endParaRPr lang="en-US" sz="1200" dirty="0">
              <a:solidFill>
                <a:srgbClr val="888888"/>
              </a:solidFill>
            </a:endParaRPr>
          </a:p>
        </p:txBody>
      </p:sp>
      <p:pic>
        <p:nvPicPr>
          <p:cNvPr id="7" name="Picture 6" descr="A screenshot of a cell phone&#10;&#10;Description generated with very high confidence">
            <a:extLst>
              <a:ext uri="{FF2B5EF4-FFF2-40B4-BE49-F238E27FC236}">
                <a16:creationId xmlns:a16="http://schemas.microsoft.com/office/drawing/2014/main" id="{31733465-9C51-4A4E-B87D-67F1A1A0F8E1}"/>
              </a:ext>
            </a:extLst>
          </p:cNvPr>
          <p:cNvPicPr>
            <a:picLocks noChangeAspect="1"/>
          </p:cNvPicPr>
          <p:nvPr/>
        </p:nvPicPr>
        <p:blipFill>
          <a:blip r:embed="rId2"/>
          <a:stretch>
            <a:fillRect/>
          </a:stretch>
        </p:blipFill>
        <p:spPr>
          <a:xfrm>
            <a:off x="591671" y="808053"/>
            <a:ext cx="7960658" cy="3527394"/>
          </a:xfrm>
          <a:prstGeom prst="rect">
            <a:avLst/>
          </a:prstGeom>
        </p:spPr>
      </p:pic>
      <p:sp>
        <p:nvSpPr>
          <p:cNvPr id="4" name="Rectangle 3">
            <a:extLst>
              <a:ext uri="{FF2B5EF4-FFF2-40B4-BE49-F238E27FC236}">
                <a16:creationId xmlns:a16="http://schemas.microsoft.com/office/drawing/2014/main" id="{ECCF96F3-593A-4263-89D1-80633D5FF5F2}"/>
              </a:ext>
            </a:extLst>
          </p:cNvPr>
          <p:cNvSpPr/>
          <p:nvPr/>
        </p:nvSpPr>
        <p:spPr>
          <a:xfrm>
            <a:off x="4489704" y="808053"/>
            <a:ext cx="4062625" cy="352739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977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0 L -0.42621 0 " pathEditMode="relative" rAng="0" ptsTypes="AA">
                                      <p:cBhvr>
                                        <p:cTn id="6" dur="2000" fill="hold"/>
                                        <p:tgtEl>
                                          <p:spTgt spid="4"/>
                                        </p:tgtEl>
                                        <p:attrNameLst>
                                          <p:attrName>ppt_x</p:attrName>
                                          <p:attrName>ppt_y</p:attrName>
                                        </p:attrNameLst>
                                      </p:cBhvr>
                                      <p:rCtr x="-213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22C526-483E-4C40-B29F-AE625A920DA7}"/>
              </a:ext>
            </a:extLst>
          </p:cNvPr>
          <p:cNvSpPr>
            <a:spLocks noGrp="1"/>
          </p:cNvSpPr>
          <p:nvPr>
            <p:ph type="body" idx="2"/>
          </p:nvPr>
        </p:nvSpPr>
        <p:spPr/>
        <p:txBody>
          <a:bodyPr/>
          <a:lstStyle/>
          <a:p>
            <a:r>
              <a:rPr lang="en-US" dirty="0"/>
              <a:t>What is Machine Learning/Deep Learning?</a:t>
            </a:r>
          </a:p>
        </p:txBody>
      </p:sp>
      <p:sp>
        <p:nvSpPr>
          <p:cNvPr id="4" name="Slide Number Placeholder 3">
            <a:extLst>
              <a:ext uri="{FF2B5EF4-FFF2-40B4-BE49-F238E27FC236}">
                <a16:creationId xmlns:a16="http://schemas.microsoft.com/office/drawing/2014/main" id="{ADF0CDB8-F7EE-4011-842D-6FE088566A81}"/>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a:t>
            </a:fld>
            <a:endParaRPr lang="en-US" sz="1200" dirty="0">
              <a:solidFill>
                <a:srgbClr val="888888"/>
              </a:solidFill>
            </a:endParaRPr>
          </a:p>
        </p:txBody>
      </p:sp>
      <p:sp>
        <p:nvSpPr>
          <p:cNvPr id="14" name="TextBox 13">
            <a:extLst>
              <a:ext uri="{FF2B5EF4-FFF2-40B4-BE49-F238E27FC236}">
                <a16:creationId xmlns:a16="http://schemas.microsoft.com/office/drawing/2014/main" id="{5A2BBB86-E476-4CBF-BBC0-5D72F6E441FE}"/>
              </a:ext>
            </a:extLst>
          </p:cNvPr>
          <p:cNvSpPr txBox="1"/>
          <p:nvPr/>
        </p:nvSpPr>
        <p:spPr>
          <a:xfrm>
            <a:off x="1006763" y="4331855"/>
            <a:ext cx="7130474" cy="246221"/>
          </a:xfrm>
          <a:prstGeom prst="rect">
            <a:avLst/>
          </a:prstGeom>
          <a:noFill/>
        </p:spPr>
        <p:txBody>
          <a:bodyPr wrap="square" rtlCol="0">
            <a:spAutoFit/>
          </a:bodyPr>
          <a:lstStyle/>
          <a:p>
            <a:pPr algn="ctr"/>
            <a:r>
              <a:rPr lang="en-US" sz="1000" dirty="0">
                <a:solidFill>
                  <a:schemeClr val="tx2"/>
                </a:solidFill>
              </a:rPr>
              <a:t>Source: https://en.wikipedia.org/wiki/Fruit_stand#/media/File:Byward_Market_Fruit_Stand.jpg</a:t>
            </a:r>
          </a:p>
        </p:txBody>
      </p:sp>
      <p:pic>
        <p:nvPicPr>
          <p:cNvPr id="18" name="Picture 17">
            <a:extLst>
              <a:ext uri="{FF2B5EF4-FFF2-40B4-BE49-F238E27FC236}">
                <a16:creationId xmlns:a16="http://schemas.microsoft.com/office/drawing/2014/main" id="{3507564D-2B3A-4F5C-80DC-E8B646BE57CB}"/>
              </a:ext>
            </a:extLst>
          </p:cNvPr>
          <p:cNvPicPr>
            <a:picLocks noChangeAspect="1"/>
          </p:cNvPicPr>
          <p:nvPr/>
        </p:nvPicPr>
        <p:blipFill>
          <a:blip r:embed="rId3"/>
          <a:stretch>
            <a:fillRect/>
          </a:stretch>
        </p:blipFill>
        <p:spPr>
          <a:xfrm>
            <a:off x="2244436" y="826077"/>
            <a:ext cx="4655128" cy="3491346"/>
          </a:xfrm>
          <a:prstGeom prst="rect">
            <a:avLst/>
          </a:prstGeom>
        </p:spPr>
      </p:pic>
    </p:spTree>
    <p:extLst>
      <p:ext uri="{BB962C8B-B14F-4D97-AF65-F5344CB8AC3E}">
        <p14:creationId xmlns:p14="http://schemas.microsoft.com/office/powerpoint/2010/main" val="659874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FD0B1A-7C9D-42E1-9417-963EB0C1C1EA}"/>
              </a:ext>
            </a:extLst>
          </p:cNvPr>
          <p:cNvSpPr>
            <a:spLocks noGrp="1"/>
          </p:cNvSpPr>
          <p:nvPr>
            <p:ph type="body" idx="2"/>
          </p:nvPr>
        </p:nvSpPr>
        <p:spPr/>
        <p:txBody>
          <a:bodyPr/>
          <a:lstStyle/>
          <a:p>
            <a:r>
              <a:rPr lang="en-US" dirty="0"/>
              <a:t>Logistic regression</a:t>
            </a:r>
          </a:p>
        </p:txBody>
      </p:sp>
      <p:sp>
        <p:nvSpPr>
          <p:cNvPr id="4" name="Slide Number Placeholder 3">
            <a:extLst>
              <a:ext uri="{FF2B5EF4-FFF2-40B4-BE49-F238E27FC236}">
                <a16:creationId xmlns:a16="http://schemas.microsoft.com/office/drawing/2014/main" id="{B51453F9-35EB-42E1-B6E6-E29DE0D47B0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70</a:t>
            </a:fld>
            <a:endParaRPr lang="en-US" sz="1200" dirty="0">
              <a:solidFill>
                <a:srgbClr val="888888"/>
              </a:solidFill>
            </a:endParaRPr>
          </a:p>
        </p:txBody>
      </p:sp>
      <p:sp>
        <p:nvSpPr>
          <p:cNvPr id="5" name="Text Placeholder 4">
            <a:extLst>
              <a:ext uri="{FF2B5EF4-FFF2-40B4-BE49-F238E27FC236}">
                <a16:creationId xmlns:a16="http://schemas.microsoft.com/office/drawing/2014/main" id="{BD76C1B2-6578-43C5-A7A3-587A716BA48E}"/>
              </a:ext>
            </a:extLst>
          </p:cNvPr>
          <p:cNvSpPr>
            <a:spLocks noGrp="1"/>
          </p:cNvSpPr>
          <p:nvPr>
            <p:ph type="body" idx="13"/>
          </p:nvPr>
        </p:nvSpPr>
        <p:spPr/>
        <p:txBody>
          <a:bodyPr/>
          <a:lstStyle/>
          <a:p>
            <a:r>
              <a:rPr lang="en-US" dirty="0"/>
              <a:t>Simple model predicts probability of binary outcome (yes/no, fraud/legit, DoS traffic/user traffic):</a:t>
            </a:r>
          </a:p>
          <a:p>
            <a:endParaRPr lang="en-US" dirty="0"/>
          </a:p>
          <a:p>
            <a:r>
              <a:rPr lang="en-US" dirty="0"/>
              <a:t>To constrain outcomes between 0 and 1 use logistic function:</a:t>
            </a:r>
          </a:p>
          <a:p>
            <a:endParaRPr lang="en-US" dirty="0"/>
          </a:p>
        </p:txBody>
      </p:sp>
      <p:sp>
        <p:nvSpPr>
          <p:cNvPr id="6" name="TextBox 5">
            <a:extLst>
              <a:ext uri="{FF2B5EF4-FFF2-40B4-BE49-F238E27FC236}">
                <a16:creationId xmlns:a16="http://schemas.microsoft.com/office/drawing/2014/main" id="{F6CC91A1-742E-40FA-A045-9B9E372DFF90}"/>
              </a:ext>
            </a:extLst>
          </p:cNvPr>
          <p:cNvSpPr txBox="1"/>
          <p:nvPr/>
        </p:nvSpPr>
        <p:spPr>
          <a:xfrm>
            <a:off x="167939" y="4083264"/>
            <a:ext cx="4236122" cy="707886"/>
          </a:xfrm>
          <a:prstGeom prst="rect">
            <a:avLst/>
          </a:prstGeom>
          <a:noFill/>
        </p:spPr>
        <p:txBody>
          <a:bodyPr wrap="square" rtlCol="0">
            <a:spAutoFit/>
          </a:bodyPr>
          <a:lstStyle/>
          <a:p>
            <a:pPr algn="ctr"/>
            <a:r>
              <a:rPr lang="en-US" sz="1000" dirty="0">
                <a:solidFill>
                  <a:schemeClr val="tx2"/>
                </a:solidFill>
              </a:rPr>
              <a:t>Source: http://vlambda.com/img?url=http://mmbiz.qpic.cn/mmbiz_png/g4neqjUClA7KA7qcdlDaHWv7PM3B4svZKL0VYibia7ibKvzwf6OuupggzfmafYRasjzEkCw4eG9sb021qbWLjamLg/0?wx_fmt=png</a:t>
            </a:r>
          </a:p>
        </p:txBody>
      </p:sp>
      <p:pic>
        <p:nvPicPr>
          <p:cNvPr id="8" name="Picture 7" descr="A close up of a map&#10;&#10;Description generated with high confidence">
            <a:extLst>
              <a:ext uri="{FF2B5EF4-FFF2-40B4-BE49-F238E27FC236}">
                <a16:creationId xmlns:a16="http://schemas.microsoft.com/office/drawing/2014/main" id="{C5D16E09-2C1D-440A-9E27-D09E77F41186}"/>
              </a:ext>
            </a:extLst>
          </p:cNvPr>
          <p:cNvPicPr>
            <a:picLocks noChangeAspect="1"/>
          </p:cNvPicPr>
          <p:nvPr/>
        </p:nvPicPr>
        <p:blipFill>
          <a:blip r:embed="rId2"/>
          <a:stretch>
            <a:fillRect/>
          </a:stretch>
        </p:blipFill>
        <p:spPr>
          <a:xfrm>
            <a:off x="138654" y="816880"/>
            <a:ext cx="4294692" cy="3266384"/>
          </a:xfrm>
          <a:prstGeom prst="rect">
            <a:avLst/>
          </a:prstGeom>
        </p:spPr>
      </p:pic>
      <p:pic>
        <p:nvPicPr>
          <p:cNvPr id="10" name="Picture 9" descr="A close up of a device&#10;&#10;Description generated with high confidence">
            <a:extLst>
              <a:ext uri="{FF2B5EF4-FFF2-40B4-BE49-F238E27FC236}">
                <a16:creationId xmlns:a16="http://schemas.microsoft.com/office/drawing/2014/main" id="{F6F2EFC8-0CDF-4AAC-9668-5B0F6603CFAF}"/>
              </a:ext>
            </a:extLst>
          </p:cNvPr>
          <p:cNvPicPr>
            <a:picLocks noChangeAspect="1"/>
          </p:cNvPicPr>
          <p:nvPr/>
        </p:nvPicPr>
        <p:blipFill>
          <a:blip r:embed="rId3"/>
          <a:stretch>
            <a:fillRect/>
          </a:stretch>
        </p:blipFill>
        <p:spPr>
          <a:xfrm>
            <a:off x="5916707" y="2329949"/>
            <a:ext cx="1882586" cy="261926"/>
          </a:xfrm>
          <a:prstGeom prst="rect">
            <a:avLst/>
          </a:prstGeom>
        </p:spPr>
      </p:pic>
      <p:pic>
        <p:nvPicPr>
          <p:cNvPr id="12" name="Picture 11" descr="A picture containing object&#10;&#10;Description generated with high confidence">
            <a:extLst>
              <a:ext uri="{FF2B5EF4-FFF2-40B4-BE49-F238E27FC236}">
                <a16:creationId xmlns:a16="http://schemas.microsoft.com/office/drawing/2014/main" id="{B6FECB25-3605-4A43-B5FD-10071E9079C3}"/>
              </a:ext>
            </a:extLst>
          </p:cNvPr>
          <p:cNvPicPr>
            <a:picLocks noChangeAspect="1"/>
          </p:cNvPicPr>
          <p:nvPr/>
        </p:nvPicPr>
        <p:blipFill>
          <a:blip r:embed="rId4"/>
          <a:stretch>
            <a:fillRect/>
          </a:stretch>
        </p:blipFill>
        <p:spPr>
          <a:xfrm>
            <a:off x="5224462" y="3750206"/>
            <a:ext cx="3267075" cy="714375"/>
          </a:xfrm>
          <a:prstGeom prst="rect">
            <a:avLst/>
          </a:prstGeom>
        </p:spPr>
      </p:pic>
      <p:cxnSp>
        <p:nvCxnSpPr>
          <p:cNvPr id="14" name="Straight Connector 13">
            <a:extLst>
              <a:ext uri="{FF2B5EF4-FFF2-40B4-BE49-F238E27FC236}">
                <a16:creationId xmlns:a16="http://schemas.microsoft.com/office/drawing/2014/main" id="{C7C827BD-5233-4799-8CBD-1A5BBF86EBE0}"/>
              </a:ext>
            </a:extLst>
          </p:cNvPr>
          <p:cNvCxnSpPr/>
          <p:nvPr/>
        </p:nvCxnSpPr>
        <p:spPr>
          <a:xfrm flipV="1">
            <a:off x="1156447" y="896471"/>
            <a:ext cx="2554941" cy="2942104"/>
          </a:xfrm>
          <a:prstGeom prst="line">
            <a:avLst/>
          </a:prstGeom>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4682AE38-A8F6-425C-AD55-056732E5B7A7}"/>
              </a:ext>
            </a:extLst>
          </p:cNvPr>
          <p:cNvSpPr txBox="1"/>
          <p:nvPr/>
        </p:nvSpPr>
        <p:spPr>
          <a:xfrm>
            <a:off x="682598" y="1428507"/>
            <a:ext cx="1353030" cy="523220"/>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6200000" scaled="1"/>
            <a:tileRec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Linear Regression Line</a:t>
            </a:r>
          </a:p>
        </p:txBody>
      </p:sp>
      <p:cxnSp>
        <p:nvCxnSpPr>
          <p:cNvPr id="17" name="Straight Arrow Connector 16">
            <a:extLst>
              <a:ext uri="{FF2B5EF4-FFF2-40B4-BE49-F238E27FC236}">
                <a16:creationId xmlns:a16="http://schemas.microsoft.com/office/drawing/2014/main" id="{19677195-50F1-4B17-B40E-BA0083FB3609}"/>
              </a:ext>
            </a:extLst>
          </p:cNvPr>
          <p:cNvCxnSpPr>
            <a:cxnSpLocks/>
            <a:stCxn id="15" idx="2"/>
          </p:cNvCxnSpPr>
          <p:nvPr/>
        </p:nvCxnSpPr>
        <p:spPr>
          <a:xfrm>
            <a:off x="1359113" y="1951727"/>
            <a:ext cx="513306" cy="994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009446-295D-43DA-ACE8-7AF3B32139EE}"/>
              </a:ext>
            </a:extLst>
          </p:cNvPr>
          <p:cNvSpPr txBox="1"/>
          <p:nvPr/>
        </p:nvSpPr>
        <p:spPr>
          <a:xfrm>
            <a:off x="2681560" y="2831361"/>
            <a:ext cx="1612367" cy="523220"/>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olid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Logistic Regression  Line (“Sigmoid”)</a:t>
            </a:r>
          </a:p>
        </p:txBody>
      </p:sp>
      <p:cxnSp>
        <p:nvCxnSpPr>
          <p:cNvPr id="16" name="Straight Arrow Connector 15">
            <a:extLst>
              <a:ext uri="{FF2B5EF4-FFF2-40B4-BE49-F238E27FC236}">
                <a16:creationId xmlns:a16="http://schemas.microsoft.com/office/drawing/2014/main" id="{EC1D5A81-FBB2-4E7A-A98C-497769F31583}"/>
              </a:ext>
            </a:extLst>
          </p:cNvPr>
          <p:cNvCxnSpPr>
            <a:cxnSpLocks/>
            <a:stCxn id="13" idx="1"/>
          </p:cNvCxnSpPr>
          <p:nvPr/>
        </p:nvCxnSpPr>
        <p:spPr>
          <a:xfrm flipH="1" flipV="1">
            <a:off x="2127541" y="2946025"/>
            <a:ext cx="554019" cy="146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598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FD0B1A-7C9D-42E1-9417-963EB0C1C1EA}"/>
              </a:ext>
            </a:extLst>
          </p:cNvPr>
          <p:cNvSpPr>
            <a:spLocks noGrp="1"/>
          </p:cNvSpPr>
          <p:nvPr>
            <p:ph type="body" idx="2"/>
          </p:nvPr>
        </p:nvSpPr>
        <p:spPr/>
        <p:txBody>
          <a:bodyPr/>
          <a:lstStyle/>
          <a:p>
            <a:r>
              <a:rPr lang="en-US" dirty="0"/>
              <a:t>Logistic regression</a:t>
            </a:r>
          </a:p>
        </p:txBody>
      </p:sp>
      <p:sp>
        <p:nvSpPr>
          <p:cNvPr id="4" name="Slide Number Placeholder 3">
            <a:extLst>
              <a:ext uri="{FF2B5EF4-FFF2-40B4-BE49-F238E27FC236}">
                <a16:creationId xmlns:a16="http://schemas.microsoft.com/office/drawing/2014/main" id="{B51453F9-35EB-42E1-B6E6-E29DE0D47B0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71</a:t>
            </a:fld>
            <a:endParaRPr lang="en-US" sz="1200" dirty="0">
              <a:solidFill>
                <a:srgbClr val="888888"/>
              </a:solidFill>
            </a:endParaRPr>
          </a:p>
        </p:txBody>
      </p:sp>
      <p:sp>
        <p:nvSpPr>
          <p:cNvPr id="5" name="Text Placeholder 4">
            <a:extLst>
              <a:ext uri="{FF2B5EF4-FFF2-40B4-BE49-F238E27FC236}">
                <a16:creationId xmlns:a16="http://schemas.microsoft.com/office/drawing/2014/main" id="{BD76C1B2-6578-43C5-A7A3-587A716BA48E}"/>
              </a:ext>
            </a:extLst>
          </p:cNvPr>
          <p:cNvSpPr>
            <a:spLocks noGrp="1"/>
          </p:cNvSpPr>
          <p:nvPr>
            <p:ph type="body" idx="13"/>
          </p:nvPr>
        </p:nvSpPr>
        <p:spPr/>
        <p:txBody>
          <a:bodyPr/>
          <a:lstStyle/>
          <a:p>
            <a:r>
              <a:rPr lang="en-US" dirty="0"/>
              <a:t>Logit can be rewritten as</a:t>
            </a:r>
          </a:p>
          <a:p>
            <a:endParaRPr lang="en-US" dirty="0"/>
          </a:p>
          <a:p>
            <a:endParaRPr lang="en-US" dirty="0"/>
          </a:p>
          <a:p>
            <a:endParaRPr lang="en-US" dirty="0"/>
          </a:p>
          <a:p>
            <a:r>
              <a:rPr lang="en-US" dirty="0"/>
              <a:t>This is called the </a:t>
            </a:r>
            <a:r>
              <a:rPr lang="en-US" b="1" u="sng" dirty="0"/>
              <a:t>odds</a:t>
            </a:r>
          </a:p>
          <a:p>
            <a:r>
              <a:rPr lang="en-US" dirty="0"/>
              <a:t>By taking the natural log of both sides, we get the </a:t>
            </a:r>
            <a:r>
              <a:rPr lang="en-US" b="1" u="sng" dirty="0"/>
              <a:t>logit</a:t>
            </a:r>
            <a:r>
              <a:rPr lang="en-US" dirty="0"/>
              <a:t>:</a:t>
            </a:r>
          </a:p>
          <a:p>
            <a:endParaRPr lang="en-US" dirty="0"/>
          </a:p>
          <a:p>
            <a:endParaRPr lang="en-US" dirty="0"/>
          </a:p>
          <a:p>
            <a:endParaRPr lang="en-US" dirty="0"/>
          </a:p>
        </p:txBody>
      </p:sp>
      <p:sp>
        <p:nvSpPr>
          <p:cNvPr id="6" name="TextBox 5">
            <a:extLst>
              <a:ext uri="{FF2B5EF4-FFF2-40B4-BE49-F238E27FC236}">
                <a16:creationId xmlns:a16="http://schemas.microsoft.com/office/drawing/2014/main" id="{F6CC91A1-742E-40FA-A045-9B9E372DFF90}"/>
              </a:ext>
            </a:extLst>
          </p:cNvPr>
          <p:cNvSpPr txBox="1"/>
          <p:nvPr/>
        </p:nvSpPr>
        <p:spPr>
          <a:xfrm>
            <a:off x="167939" y="4083264"/>
            <a:ext cx="4236122" cy="707886"/>
          </a:xfrm>
          <a:prstGeom prst="rect">
            <a:avLst/>
          </a:prstGeom>
          <a:noFill/>
        </p:spPr>
        <p:txBody>
          <a:bodyPr wrap="square" rtlCol="0">
            <a:spAutoFit/>
          </a:bodyPr>
          <a:lstStyle/>
          <a:p>
            <a:pPr algn="ctr"/>
            <a:r>
              <a:rPr lang="en-US" sz="1000" dirty="0">
                <a:solidFill>
                  <a:schemeClr val="tx2"/>
                </a:solidFill>
              </a:rPr>
              <a:t>Source: http://vlambda.com/img?url=http://mmbiz.qpic.cn/mmbiz_png/g4neqjUClA7KA7qcdlDaHWv7PM3B4svZKL0VYibia7ibKvzwf6OuupggzfmafYRasjzEkCw4eG9sb021qbWLjamLg/0?wx_fmt=png</a:t>
            </a:r>
          </a:p>
        </p:txBody>
      </p:sp>
      <p:pic>
        <p:nvPicPr>
          <p:cNvPr id="8" name="Picture 7" descr="A close up of a map&#10;&#10;Description generated with high confidence">
            <a:extLst>
              <a:ext uri="{FF2B5EF4-FFF2-40B4-BE49-F238E27FC236}">
                <a16:creationId xmlns:a16="http://schemas.microsoft.com/office/drawing/2014/main" id="{C5D16E09-2C1D-440A-9E27-D09E77F41186}"/>
              </a:ext>
            </a:extLst>
          </p:cNvPr>
          <p:cNvPicPr>
            <a:picLocks noChangeAspect="1"/>
          </p:cNvPicPr>
          <p:nvPr/>
        </p:nvPicPr>
        <p:blipFill>
          <a:blip r:embed="rId2"/>
          <a:stretch>
            <a:fillRect/>
          </a:stretch>
        </p:blipFill>
        <p:spPr>
          <a:xfrm>
            <a:off x="138654" y="816880"/>
            <a:ext cx="4294692" cy="3266384"/>
          </a:xfrm>
          <a:prstGeom prst="rect">
            <a:avLst/>
          </a:prstGeom>
        </p:spPr>
      </p:pic>
      <p:pic>
        <p:nvPicPr>
          <p:cNvPr id="7" name="Picture 6" descr="A drawing of a face&#10;&#10;Description generated with high confidence">
            <a:extLst>
              <a:ext uri="{FF2B5EF4-FFF2-40B4-BE49-F238E27FC236}">
                <a16:creationId xmlns:a16="http://schemas.microsoft.com/office/drawing/2014/main" id="{34B4CD7D-74D7-4291-BA53-A35F221BA5A1}"/>
              </a:ext>
            </a:extLst>
          </p:cNvPr>
          <p:cNvPicPr>
            <a:picLocks noChangeAspect="1"/>
          </p:cNvPicPr>
          <p:nvPr/>
        </p:nvPicPr>
        <p:blipFill>
          <a:blip r:embed="rId3"/>
          <a:stretch>
            <a:fillRect/>
          </a:stretch>
        </p:blipFill>
        <p:spPr>
          <a:xfrm>
            <a:off x="5291137" y="1181100"/>
            <a:ext cx="3133725" cy="704850"/>
          </a:xfrm>
          <a:prstGeom prst="rect">
            <a:avLst/>
          </a:prstGeom>
        </p:spPr>
      </p:pic>
      <p:sp>
        <p:nvSpPr>
          <p:cNvPr id="9" name="Speech Bubble: Rectangle 8">
            <a:extLst>
              <a:ext uri="{FF2B5EF4-FFF2-40B4-BE49-F238E27FC236}">
                <a16:creationId xmlns:a16="http://schemas.microsoft.com/office/drawing/2014/main" id="{28A35E63-4FA9-42F8-BA75-95179A40B526}"/>
              </a:ext>
            </a:extLst>
          </p:cNvPr>
          <p:cNvSpPr/>
          <p:nvPr/>
        </p:nvSpPr>
        <p:spPr>
          <a:xfrm>
            <a:off x="5127812" y="1102144"/>
            <a:ext cx="1416423" cy="923880"/>
          </a:xfrm>
          <a:prstGeom prst="wedgeRectCallout">
            <a:avLst>
              <a:gd name="adj1" fmla="val -11339"/>
              <a:gd name="adj2" fmla="val 88699"/>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D74F2E1-40AD-44F8-AEB6-2666427DB0E3}"/>
              </a:ext>
            </a:extLst>
          </p:cNvPr>
          <p:cNvPicPr>
            <a:picLocks noChangeAspect="1"/>
          </p:cNvPicPr>
          <p:nvPr/>
        </p:nvPicPr>
        <p:blipFill>
          <a:blip r:embed="rId4"/>
          <a:stretch>
            <a:fillRect/>
          </a:stretch>
        </p:blipFill>
        <p:spPr>
          <a:xfrm>
            <a:off x="5264312" y="3732357"/>
            <a:ext cx="3187373" cy="704850"/>
          </a:xfrm>
          <a:prstGeom prst="rect">
            <a:avLst/>
          </a:prstGeom>
        </p:spPr>
      </p:pic>
    </p:spTree>
    <p:extLst>
      <p:ext uri="{BB962C8B-B14F-4D97-AF65-F5344CB8AC3E}">
        <p14:creationId xmlns:p14="http://schemas.microsoft.com/office/powerpoint/2010/main" val="26938941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FD0B1A-7C9D-42E1-9417-963EB0C1C1EA}"/>
              </a:ext>
            </a:extLst>
          </p:cNvPr>
          <p:cNvSpPr>
            <a:spLocks noGrp="1"/>
          </p:cNvSpPr>
          <p:nvPr>
            <p:ph type="body" idx="2"/>
          </p:nvPr>
        </p:nvSpPr>
        <p:spPr/>
        <p:txBody>
          <a:bodyPr/>
          <a:lstStyle/>
          <a:p>
            <a:r>
              <a:rPr lang="en-US" dirty="0"/>
              <a:t>Logistic regression</a:t>
            </a:r>
          </a:p>
        </p:txBody>
      </p:sp>
      <p:sp>
        <p:nvSpPr>
          <p:cNvPr id="4" name="Slide Number Placeholder 3">
            <a:extLst>
              <a:ext uri="{FF2B5EF4-FFF2-40B4-BE49-F238E27FC236}">
                <a16:creationId xmlns:a16="http://schemas.microsoft.com/office/drawing/2014/main" id="{B51453F9-35EB-42E1-B6E6-E29DE0D47B0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72</a:t>
            </a:fld>
            <a:endParaRPr lang="en-US" sz="1200" dirty="0">
              <a:solidFill>
                <a:srgbClr val="888888"/>
              </a:solidFill>
            </a:endParaRPr>
          </a:p>
        </p:txBody>
      </p:sp>
      <p:sp>
        <p:nvSpPr>
          <p:cNvPr id="5" name="Text Placeholder 4">
            <a:extLst>
              <a:ext uri="{FF2B5EF4-FFF2-40B4-BE49-F238E27FC236}">
                <a16:creationId xmlns:a16="http://schemas.microsoft.com/office/drawing/2014/main" id="{BD76C1B2-6578-43C5-A7A3-587A716BA48E}"/>
              </a:ext>
            </a:extLst>
          </p:cNvPr>
          <p:cNvSpPr>
            <a:spLocks noGrp="1"/>
          </p:cNvSpPr>
          <p:nvPr>
            <p:ph type="body" idx="13"/>
          </p:nvPr>
        </p:nvSpPr>
        <p:spPr/>
        <p:txBody>
          <a:bodyPr>
            <a:normAutofit lnSpcReduction="10000"/>
          </a:bodyPr>
          <a:lstStyle/>
          <a:p>
            <a:r>
              <a:rPr lang="en-US" dirty="0"/>
              <a:t>Linear regression:</a:t>
            </a:r>
          </a:p>
          <a:p>
            <a:pPr lvl="1"/>
            <a:r>
              <a:rPr lang="en-US" dirty="0"/>
              <a:t>Increasing X by one unit changes Y by </a:t>
            </a:r>
            <a:r>
              <a:rPr lang="el-GR" dirty="0"/>
              <a:t>β</a:t>
            </a:r>
            <a:r>
              <a:rPr lang="en-US" baseline="-25000" dirty="0"/>
              <a:t>1</a:t>
            </a:r>
          </a:p>
          <a:p>
            <a:pPr lvl="1"/>
            <a:r>
              <a:rPr lang="en-US" dirty="0"/>
              <a:t>Estimate </a:t>
            </a:r>
            <a:r>
              <a:rPr lang="el-GR" dirty="0"/>
              <a:t>β</a:t>
            </a:r>
            <a:r>
              <a:rPr lang="en-US" dirty="0"/>
              <a:t> by minimizing RSS</a:t>
            </a:r>
          </a:p>
          <a:p>
            <a:r>
              <a:rPr lang="en-US" dirty="0"/>
              <a:t>Logistic regression</a:t>
            </a:r>
          </a:p>
          <a:p>
            <a:pPr lvl="1"/>
            <a:r>
              <a:rPr lang="en-US" dirty="0"/>
              <a:t>Increasing X by one unit changes the</a:t>
            </a:r>
            <a:r>
              <a:rPr lang="en-US" b="1" dirty="0"/>
              <a:t> </a:t>
            </a:r>
            <a:r>
              <a:rPr lang="en-US" b="1" u="sng" dirty="0"/>
              <a:t>logit</a:t>
            </a:r>
            <a:r>
              <a:rPr lang="en-US" b="1" dirty="0"/>
              <a:t> </a:t>
            </a:r>
            <a:r>
              <a:rPr lang="en-US" dirty="0"/>
              <a:t>of Y by </a:t>
            </a:r>
            <a:r>
              <a:rPr lang="el-GR" dirty="0"/>
              <a:t>β</a:t>
            </a:r>
            <a:r>
              <a:rPr lang="en-US" baseline="-25000" dirty="0"/>
              <a:t>1</a:t>
            </a:r>
          </a:p>
          <a:p>
            <a:pPr lvl="1"/>
            <a:r>
              <a:rPr lang="en-US" dirty="0"/>
              <a:t>Estimate </a:t>
            </a:r>
            <a:r>
              <a:rPr lang="el-GR" dirty="0"/>
              <a:t>β</a:t>
            </a:r>
            <a:r>
              <a:rPr lang="en-US" dirty="0"/>
              <a:t> by </a:t>
            </a:r>
            <a:r>
              <a:rPr lang="en-US" b="1" u="sng" dirty="0"/>
              <a:t>maximum likelihood estimation</a:t>
            </a:r>
          </a:p>
          <a:p>
            <a:pPr lvl="2"/>
            <a:r>
              <a:rPr lang="en-US" i="1" dirty="0"/>
              <a:t>“What values for </a:t>
            </a:r>
            <a:r>
              <a:rPr lang="el-GR" i="1" dirty="0"/>
              <a:t>β</a:t>
            </a:r>
            <a:r>
              <a:rPr lang="en-US" i="1" dirty="0"/>
              <a:t> in our logistic function yield values close to ‘1’ for DoS = yes and vice versa?”</a:t>
            </a:r>
          </a:p>
          <a:p>
            <a:endParaRPr lang="en-US" dirty="0"/>
          </a:p>
          <a:p>
            <a:endParaRPr lang="en-US" dirty="0"/>
          </a:p>
        </p:txBody>
      </p:sp>
      <p:sp>
        <p:nvSpPr>
          <p:cNvPr id="6" name="TextBox 5">
            <a:extLst>
              <a:ext uri="{FF2B5EF4-FFF2-40B4-BE49-F238E27FC236}">
                <a16:creationId xmlns:a16="http://schemas.microsoft.com/office/drawing/2014/main" id="{F6CC91A1-742E-40FA-A045-9B9E372DFF90}"/>
              </a:ext>
            </a:extLst>
          </p:cNvPr>
          <p:cNvSpPr txBox="1"/>
          <p:nvPr/>
        </p:nvSpPr>
        <p:spPr>
          <a:xfrm>
            <a:off x="167939" y="4083264"/>
            <a:ext cx="4236122" cy="707886"/>
          </a:xfrm>
          <a:prstGeom prst="rect">
            <a:avLst/>
          </a:prstGeom>
          <a:noFill/>
        </p:spPr>
        <p:txBody>
          <a:bodyPr wrap="square" rtlCol="0">
            <a:spAutoFit/>
          </a:bodyPr>
          <a:lstStyle/>
          <a:p>
            <a:pPr algn="ctr"/>
            <a:r>
              <a:rPr lang="en-US" sz="1000" dirty="0">
                <a:solidFill>
                  <a:schemeClr val="tx2"/>
                </a:solidFill>
              </a:rPr>
              <a:t>Source: http://vlambda.com/img?url=http://mmbiz.qpic.cn/mmbiz_png/g4neqjUClA7KA7qcdlDaHWv7PM3B4svZKL0VYibia7ibKvzwf6OuupggzfmafYRasjzEkCw4eG9sb021qbWLjamLg/0?wx_fmt=png</a:t>
            </a:r>
          </a:p>
        </p:txBody>
      </p:sp>
      <p:pic>
        <p:nvPicPr>
          <p:cNvPr id="8" name="Picture 7" descr="A close up of a map&#10;&#10;Description generated with high confidence">
            <a:extLst>
              <a:ext uri="{FF2B5EF4-FFF2-40B4-BE49-F238E27FC236}">
                <a16:creationId xmlns:a16="http://schemas.microsoft.com/office/drawing/2014/main" id="{C5D16E09-2C1D-440A-9E27-D09E77F41186}"/>
              </a:ext>
            </a:extLst>
          </p:cNvPr>
          <p:cNvPicPr>
            <a:picLocks noChangeAspect="1"/>
          </p:cNvPicPr>
          <p:nvPr/>
        </p:nvPicPr>
        <p:blipFill>
          <a:blip r:embed="rId2"/>
          <a:stretch>
            <a:fillRect/>
          </a:stretch>
        </p:blipFill>
        <p:spPr>
          <a:xfrm>
            <a:off x="138654" y="816880"/>
            <a:ext cx="4294692" cy="3266384"/>
          </a:xfrm>
          <a:prstGeom prst="rect">
            <a:avLst/>
          </a:prstGeom>
        </p:spPr>
      </p:pic>
    </p:spTree>
    <p:extLst>
      <p:ext uri="{BB962C8B-B14F-4D97-AF65-F5344CB8AC3E}">
        <p14:creationId xmlns:p14="http://schemas.microsoft.com/office/powerpoint/2010/main" val="26080032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FD0B1A-7C9D-42E1-9417-963EB0C1C1EA}"/>
              </a:ext>
            </a:extLst>
          </p:cNvPr>
          <p:cNvSpPr>
            <a:spLocks noGrp="1"/>
          </p:cNvSpPr>
          <p:nvPr>
            <p:ph type="body" idx="2"/>
          </p:nvPr>
        </p:nvSpPr>
        <p:spPr/>
        <p:txBody>
          <a:bodyPr/>
          <a:lstStyle/>
          <a:p>
            <a:r>
              <a:rPr lang="en-US" dirty="0"/>
              <a:t>Logistic regression</a:t>
            </a:r>
          </a:p>
        </p:txBody>
      </p:sp>
      <p:sp>
        <p:nvSpPr>
          <p:cNvPr id="4" name="Slide Number Placeholder 3">
            <a:extLst>
              <a:ext uri="{FF2B5EF4-FFF2-40B4-BE49-F238E27FC236}">
                <a16:creationId xmlns:a16="http://schemas.microsoft.com/office/drawing/2014/main" id="{B51453F9-35EB-42E1-B6E6-E29DE0D47B0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73</a:t>
            </a:fld>
            <a:endParaRPr lang="en-US" sz="1200" dirty="0">
              <a:solidFill>
                <a:srgbClr val="888888"/>
              </a:solidFill>
            </a:endParaRPr>
          </a:p>
        </p:txBody>
      </p:sp>
      <p:sp>
        <p:nvSpPr>
          <p:cNvPr id="5" name="Text Placeholder 4">
            <a:extLst>
              <a:ext uri="{FF2B5EF4-FFF2-40B4-BE49-F238E27FC236}">
                <a16:creationId xmlns:a16="http://schemas.microsoft.com/office/drawing/2014/main" id="{BD76C1B2-6578-43C5-A7A3-587A716BA48E}"/>
              </a:ext>
            </a:extLst>
          </p:cNvPr>
          <p:cNvSpPr>
            <a:spLocks noGrp="1"/>
          </p:cNvSpPr>
          <p:nvPr>
            <p:ph type="body" idx="13"/>
          </p:nvPr>
        </p:nvSpPr>
        <p:spPr/>
        <p:txBody>
          <a:bodyPr>
            <a:normAutofit/>
          </a:bodyPr>
          <a:lstStyle/>
          <a:p>
            <a:endParaRPr lang="en-US" dirty="0"/>
          </a:p>
          <a:p>
            <a:endParaRPr lang="en-US" dirty="0"/>
          </a:p>
          <a:p>
            <a:endParaRPr lang="en-US" dirty="0"/>
          </a:p>
          <a:p>
            <a:endParaRPr lang="en-US" dirty="0"/>
          </a:p>
          <a:p>
            <a:r>
              <a:rPr lang="en-US" dirty="0"/>
              <a:t>What is the probability that a DoS attack is underway given a website’s latency (say 1.5 sec)?</a:t>
            </a:r>
          </a:p>
          <a:p>
            <a:endParaRPr lang="en-US" dirty="0"/>
          </a:p>
        </p:txBody>
      </p:sp>
      <p:sp>
        <p:nvSpPr>
          <p:cNvPr id="6" name="TextBox 5">
            <a:extLst>
              <a:ext uri="{FF2B5EF4-FFF2-40B4-BE49-F238E27FC236}">
                <a16:creationId xmlns:a16="http://schemas.microsoft.com/office/drawing/2014/main" id="{F6CC91A1-742E-40FA-A045-9B9E372DFF90}"/>
              </a:ext>
            </a:extLst>
          </p:cNvPr>
          <p:cNvSpPr txBox="1"/>
          <p:nvPr/>
        </p:nvSpPr>
        <p:spPr>
          <a:xfrm>
            <a:off x="167939" y="4083264"/>
            <a:ext cx="4236122" cy="707886"/>
          </a:xfrm>
          <a:prstGeom prst="rect">
            <a:avLst/>
          </a:prstGeom>
          <a:noFill/>
        </p:spPr>
        <p:txBody>
          <a:bodyPr wrap="square" rtlCol="0">
            <a:spAutoFit/>
          </a:bodyPr>
          <a:lstStyle/>
          <a:p>
            <a:pPr algn="ctr"/>
            <a:r>
              <a:rPr lang="en-US" sz="1000" dirty="0">
                <a:solidFill>
                  <a:schemeClr val="tx2"/>
                </a:solidFill>
              </a:rPr>
              <a:t>Source: http://vlambda.com/img?url=http://mmbiz.qpic.cn/mmbiz_png/g4neqjUClA7KA7qcdlDaHWv7PM3B4svZKL0VYibia7ibKvzwf6OuupggzfmafYRasjzEkCw4eG9sb021qbWLjamLg/0?wx_fmt=png</a:t>
            </a:r>
          </a:p>
        </p:txBody>
      </p:sp>
      <p:pic>
        <p:nvPicPr>
          <p:cNvPr id="8" name="Picture 7" descr="A close up of a map&#10;&#10;Description generated with high confidence">
            <a:extLst>
              <a:ext uri="{FF2B5EF4-FFF2-40B4-BE49-F238E27FC236}">
                <a16:creationId xmlns:a16="http://schemas.microsoft.com/office/drawing/2014/main" id="{C5D16E09-2C1D-440A-9E27-D09E77F41186}"/>
              </a:ext>
            </a:extLst>
          </p:cNvPr>
          <p:cNvPicPr>
            <a:picLocks noChangeAspect="1"/>
          </p:cNvPicPr>
          <p:nvPr/>
        </p:nvPicPr>
        <p:blipFill>
          <a:blip r:embed="rId2"/>
          <a:stretch>
            <a:fillRect/>
          </a:stretch>
        </p:blipFill>
        <p:spPr>
          <a:xfrm>
            <a:off x="138654" y="816880"/>
            <a:ext cx="4294692" cy="3266384"/>
          </a:xfrm>
          <a:prstGeom prst="rect">
            <a:avLst/>
          </a:prstGeom>
        </p:spPr>
      </p:pic>
      <p:graphicFrame>
        <p:nvGraphicFramePr>
          <p:cNvPr id="9" name="Table 8">
            <a:extLst>
              <a:ext uri="{FF2B5EF4-FFF2-40B4-BE49-F238E27FC236}">
                <a16:creationId xmlns:a16="http://schemas.microsoft.com/office/drawing/2014/main" id="{D0ADC428-24C8-4138-8814-BD8555A2F10D}"/>
              </a:ext>
            </a:extLst>
          </p:cNvPr>
          <p:cNvGraphicFramePr>
            <a:graphicFrameLocks noGrp="1"/>
          </p:cNvGraphicFramePr>
          <p:nvPr>
            <p:extLst>
              <p:ext uri="{D42A27DB-BD31-4B8C-83A1-F6EECF244321}">
                <p14:modId xmlns:p14="http://schemas.microsoft.com/office/powerpoint/2010/main" val="216572038"/>
              </p:ext>
            </p:extLst>
          </p:nvPr>
        </p:nvGraphicFramePr>
        <p:xfrm>
          <a:off x="4870065" y="816880"/>
          <a:ext cx="4009933" cy="1097280"/>
        </p:xfrm>
        <a:graphic>
          <a:graphicData uri="http://schemas.openxmlformats.org/drawingml/2006/table">
            <a:tbl>
              <a:tblPr firstRow="1" bandRow="1">
                <a:tableStyleId>{5C22544A-7EE6-4342-B048-85BDC9FD1C3A}</a:tableStyleId>
              </a:tblPr>
              <a:tblGrid>
                <a:gridCol w="2198215">
                  <a:extLst>
                    <a:ext uri="{9D8B030D-6E8A-4147-A177-3AD203B41FA5}">
                      <a16:colId xmlns:a16="http://schemas.microsoft.com/office/drawing/2014/main" val="3234883198"/>
                    </a:ext>
                  </a:extLst>
                </a:gridCol>
                <a:gridCol w="1811718">
                  <a:extLst>
                    <a:ext uri="{9D8B030D-6E8A-4147-A177-3AD203B41FA5}">
                      <a16:colId xmlns:a16="http://schemas.microsoft.com/office/drawing/2014/main" val="4094537581"/>
                    </a:ext>
                  </a:extLst>
                </a:gridCol>
              </a:tblGrid>
              <a:tr h="318901">
                <a:tc>
                  <a:txBody>
                    <a:bodyPr/>
                    <a:lstStyle/>
                    <a:p>
                      <a:pPr algn="r"/>
                      <a:endParaRPr lang="en-US" sz="1800" b="1" dirty="0">
                        <a:latin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tcPr>
                </a:tc>
                <a:tc>
                  <a:txBody>
                    <a:bodyPr/>
                    <a:lstStyle/>
                    <a:p>
                      <a:pPr algn="ctr"/>
                      <a:r>
                        <a:rPr lang="en-US" sz="1800" b="1" dirty="0">
                          <a:latin typeface="Calibri" panose="020F0502020204030204" pitchFamily="34" charset="0"/>
                          <a:cs typeface="Calibri" panose="020F0502020204030204" pitchFamily="34" charset="0"/>
                        </a:rPr>
                        <a:t>Coef.</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32956261"/>
                  </a:ext>
                </a:extLst>
              </a:tr>
              <a:tr h="318901">
                <a:tc>
                  <a:txBody>
                    <a:bodyPr/>
                    <a:lstStyle/>
                    <a:p>
                      <a:pPr algn="r"/>
                      <a:r>
                        <a:rPr lang="en-US" sz="1800" b="1" dirty="0">
                          <a:latin typeface="Calibri" panose="020F0502020204030204" pitchFamily="34" charset="0"/>
                          <a:cs typeface="Calibri" panose="020F0502020204030204" pitchFamily="34" charset="0"/>
                        </a:rPr>
                        <a:t>Intercept (</a:t>
                      </a:r>
                      <a:r>
                        <a:rPr lang="el-GR" sz="1800" b="1" dirty="0">
                          <a:latin typeface="Calibri" panose="020F0502020204030204" pitchFamily="34" charset="0"/>
                          <a:cs typeface="Calibri" panose="020F0502020204030204" pitchFamily="34" charset="0"/>
                        </a:rPr>
                        <a:t>β</a:t>
                      </a:r>
                      <a:r>
                        <a:rPr lang="en-US" sz="1800" b="1" baseline="-25000" dirty="0">
                          <a:latin typeface="Calibri" panose="020F0502020204030204" pitchFamily="34" charset="0"/>
                          <a:cs typeface="Calibri" panose="020F0502020204030204" pitchFamily="34" charset="0"/>
                        </a:rPr>
                        <a:t>0</a:t>
                      </a:r>
                      <a:r>
                        <a:rPr lang="en-US" sz="1800" b="1" dirty="0">
                          <a:latin typeface="Calibri" panose="020F0502020204030204" pitchFamily="34" charset="0"/>
                          <a:cs typeface="Calibri" panose="020F0502020204030204" pitchFamily="34" charset="0"/>
                        </a:rPr>
                        <a:t>)</a:t>
                      </a:r>
                    </a:p>
                  </a:txBody>
                  <a:tcPr>
                    <a:lnR w="12700" cap="flat" cmpd="sng" algn="ctr">
                      <a:solidFill>
                        <a:schemeClr val="tx1"/>
                      </a:solidFill>
                      <a:prstDash val="solid"/>
                      <a:round/>
                      <a:headEnd type="none" w="med" len="med"/>
                      <a:tailEnd type="none" w="med" len="med"/>
                    </a:lnR>
                  </a:tcPr>
                </a:tc>
                <a:tc>
                  <a:txBody>
                    <a:bodyPr/>
                    <a:lstStyle/>
                    <a:p>
                      <a:pPr algn="ctr"/>
                      <a:r>
                        <a:rPr lang="en-US" sz="1800" dirty="0">
                          <a:latin typeface="Calibri" panose="020F0502020204030204" pitchFamily="34" charset="0"/>
                          <a:cs typeface="Calibri" panose="020F0502020204030204" pitchFamily="34" charset="0"/>
                        </a:rPr>
                        <a:t>1.4</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77517556"/>
                  </a:ext>
                </a:extLst>
              </a:tr>
              <a:tr h="318901">
                <a:tc>
                  <a:txBody>
                    <a:bodyPr/>
                    <a:lstStyle/>
                    <a:p>
                      <a:pPr algn="r"/>
                      <a:r>
                        <a:rPr lang="en-US" sz="1800" b="1" dirty="0">
                          <a:latin typeface="Calibri" panose="020F0502020204030204" pitchFamily="34" charset="0"/>
                          <a:cs typeface="Calibri" panose="020F0502020204030204" pitchFamily="34" charset="0"/>
                        </a:rPr>
                        <a:t>Site latency (</a:t>
                      </a:r>
                      <a:r>
                        <a:rPr lang="el-GR" sz="1800" b="1" dirty="0">
                          <a:latin typeface="Calibri" panose="020F0502020204030204" pitchFamily="34" charset="0"/>
                          <a:cs typeface="Calibri" panose="020F0502020204030204" pitchFamily="34" charset="0"/>
                        </a:rPr>
                        <a:t>β</a:t>
                      </a:r>
                      <a:r>
                        <a:rPr lang="en-US" sz="1800" b="1" baseline="-25000" dirty="0">
                          <a:latin typeface="Calibri" panose="020F0502020204030204" pitchFamily="34" charset="0"/>
                          <a:cs typeface="Calibri" panose="020F0502020204030204" pitchFamily="34" charset="0"/>
                        </a:rPr>
                        <a:t>1</a:t>
                      </a:r>
                      <a:r>
                        <a:rPr lang="en-US" sz="1800" b="1" dirty="0">
                          <a:latin typeface="Calibri" panose="020F0502020204030204" pitchFamily="34" charset="0"/>
                          <a:cs typeface="Calibri" panose="020F0502020204030204" pitchFamily="34" charset="0"/>
                        </a:rPr>
                        <a:t>)</a:t>
                      </a:r>
                    </a:p>
                  </a:txBody>
                  <a:tcPr>
                    <a:lnR w="12700" cap="flat" cmpd="sng" algn="ctr">
                      <a:solidFill>
                        <a:schemeClr val="tx1"/>
                      </a:solidFill>
                      <a:prstDash val="solid"/>
                      <a:round/>
                      <a:headEnd type="none" w="med" len="med"/>
                      <a:tailEnd type="none" w="med" len="med"/>
                    </a:lnR>
                  </a:tcPr>
                </a:tc>
                <a:tc>
                  <a:txBody>
                    <a:bodyPr/>
                    <a:lstStyle/>
                    <a:p>
                      <a:pPr algn="ctr"/>
                      <a:r>
                        <a:rPr lang="en-US" sz="1800" dirty="0">
                          <a:latin typeface="Calibri" panose="020F0502020204030204" pitchFamily="34" charset="0"/>
                          <a:cs typeface="Calibri" panose="020F0502020204030204" pitchFamily="34" charset="0"/>
                        </a:rPr>
                        <a:t>.34</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64253957"/>
                  </a:ext>
                </a:extLst>
              </a:tr>
            </a:tbl>
          </a:graphicData>
        </a:graphic>
      </p:graphicFrame>
      <p:pic>
        <p:nvPicPr>
          <p:cNvPr id="10" name="Picture 9">
            <a:extLst>
              <a:ext uri="{FF2B5EF4-FFF2-40B4-BE49-F238E27FC236}">
                <a16:creationId xmlns:a16="http://schemas.microsoft.com/office/drawing/2014/main" id="{C6036DB5-7F26-4F23-836E-4AAC017BE819}"/>
              </a:ext>
            </a:extLst>
          </p:cNvPr>
          <p:cNvPicPr>
            <a:picLocks noChangeAspect="1"/>
          </p:cNvPicPr>
          <p:nvPr/>
        </p:nvPicPr>
        <p:blipFill>
          <a:blip r:embed="rId3"/>
          <a:stretch>
            <a:fillRect/>
          </a:stretch>
        </p:blipFill>
        <p:spPr>
          <a:xfrm>
            <a:off x="5286521" y="3949244"/>
            <a:ext cx="3142957" cy="603706"/>
          </a:xfrm>
          <a:prstGeom prst="rect">
            <a:avLst/>
          </a:prstGeom>
        </p:spPr>
      </p:pic>
    </p:spTree>
    <p:extLst>
      <p:ext uri="{BB962C8B-B14F-4D97-AF65-F5344CB8AC3E}">
        <p14:creationId xmlns:p14="http://schemas.microsoft.com/office/powerpoint/2010/main" val="25473449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CE7A52-127A-4D96-9D2A-652E7C7E16B9}"/>
              </a:ext>
            </a:extLst>
          </p:cNvPr>
          <p:cNvSpPr>
            <a:spLocks noGrp="1"/>
          </p:cNvSpPr>
          <p:nvPr>
            <p:ph type="body" idx="1"/>
          </p:nvPr>
        </p:nvSpPr>
        <p:spPr/>
        <p:txBody>
          <a:bodyPr/>
          <a:lstStyle/>
          <a:p>
            <a:pPr marL="798513" indent="-457200">
              <a:buFont typeface="+mj-lt"/>
              <a:buAutoNum type="arabicPeriod"/>
            </a:pPr>
            <a:r>
              <a:rPr lang="en-US" dirty="0"/>
              <a:t>Go to: https://colab.research.google.com/notebooks/welcome.ipynb</a:t>
            </a:r>
          </a:p>
          <a:p>
            <a:pPr marL="798513" indent="-457200">
              <a:buFont typeface="+mj-lt"/>
              <a:buAutoNum type="arabicPeriod"/>
            </a:pPr>
            <a:r>
              <a:rPr lang="en-US" dirty="0"/>
              <a:t>You may be prompted with a pop-up window. Close this and go to “File </a:t>
            </a:r>
            <a:r>
              <a:rPr lang="en-US" dirty="0">
                <a:sym typeface="Wingdings" panose="05000000000000000000" pitchFamily="2" charset="2"/>
              </a:rPr>
              <a:t> Upload notebook…”</a:t>
            </a:r>
          </a:p>
          <a:p>
            <a:pPr marL="798513" indent="-457200">
              <a:buFont typeface="+mj-lt"/>
              <a:buAutoNum type="arabicPeriod"/>
            </a:pPr>
            <a:r>
              <a:rPr lang="en-US" dirty="0">
                <a:sym typeface="Wingdings" panose="05000000000000000000" pitchFamily="2" charset="2"/>
              </a:rPr>
              <a:t>Upload “Lab 1 – EDA and Regression.ipynb”</a:t>
            </a:r>
          </a:p>
          <a:p>
            <a:pPr marL="798513" indent="-457200">
              <a:buFont typeface="+mj-lt"/>
              <a:buAutoNum type="arabicPeriod"/>
            </a:pPr>
            <a:r>
              <a:rPr lang="en-US" dirty="0">
                <a:sym typeface="Wingdings" panose="05000000000000000000" pitchFamily="2" charset="2"/>
              </a:rPr>
              <a:t>Read the lab and follow the instructions. You will also be given two data files “HousingData.csv” and “Admission_Predict.csv” to upload.</a:t>
            </a:r>
          </a:p>
          <a:p>
            <a:pPr marL="798513" indent="-457200">
              <a:buFont typeface="+mj-lt"/>
              <a:buAutoNum type="arabicPeriod"/>
            </a:pPr>
            <a:r>
              <a:rPr lang="en-US" dirty="0">
                <a:sym typeface="Wingdings" panose="05000000000000000000" pitchFamily="2" charset="2"/>
              </a:rPr>
              <a:t>Good luck and play around!</a:t>
            </a:r>
            <a:endParaRPr lang="en-US" dirty="0"/>
          </a:p>
        </p:txBody>
      </p:sp>
      <p:sp>
        <p:nvSpPr>
          <p:cNvPr id="3" name="Text Placeholder 2">
            <a:extLst>
              <a:ext uri="{FF2B5EF4-FFF2-40B4-BE49-F238E27FC236}">
                <a16:creationId xmlns:a16="http://schemas.microsoft.com/office/drawing/2014/main" id="{685C6670-956C-4EDC-8D37-60617CB9B2A2}"/>
              </a:ext>
            </a:extLst>
          </p:cNvPr>
          <p:cNvSpPr>
            <a:spLocks noGrp="1"/>
          </p:cNvSpPr>
          <p:nvPr>
            <p:ph type="body" idx="2"/>
          </p:nvPr>
        </p:nvSpPr>
        <p:spPr/>
        <p:txBody>
          <a:bodyPr/>
          <a:lstStyle/>
          <a:p>
            <a:r>
              <a:rPr lang="en-US" dirty="0"/>
              <a:t>Lab 1 – EDA and Regression</a:t>
            </a:r>
          </a:p>
        </p:txBody>
      </p:sp>
      <p:sp>
        <p:nvSpPr>
          <p:cNvPr id="4" name="Slide Number Placeholder 3">
            <a:extLst>
              <a:ext uri="{FF2B5EF4-FFF2-40B4-BE49-F238E27FC236}">
                <a16:creationId xmlns:a16="http://schemas.microsoft.com/office/drawing/2014/main" id="{94F99941-2C2F-4A4D-A99C-8CEB30CEBF6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74</a:t>
            </a:fld>
            <a:endParaRPr lang="en-US" sz="1200" dirty="0">
              <a:solidFill>
                <a:srgbClr val="888888"/>
              </a:solidFill>
            </a:endParaRPr>
          </a:p>
        </p:txBody>
      </p:sp>
    </p:spTree>
    <p:extLst>
      <p:ext uri="{BB962C8B-B14F-4D97-AF65-F5344CB8AC3E}">
        <p14:creationId xmlns:p14="http://schemas.microsoft.com/office/powerpoint/2010/main" val="11456180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5A6E4A-600B-43C3-95F0-ED83539AAD1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75</a:t>
            </a:fld>
            <a:endParaRPr lang="en-US" sz="1200" dirty="0">
              <a:solidFill>
                <a:srgbClr val="888888"/>
              </a:solidFill>
            </a:endParaRPr>
          </a:p>
        </p:txBody>
      </p:sp>
      <p:sp>
        <p:nvSpPr>
          <p:cNvPr id="3" name="Text Placeholder 2">
            <a:extLst>
              <a:ext uri="{FF2B5EF4-FFF2-40B4-BE49-F238E27FC236}">
                <a16:creationId xmlns:a16="http://schemas.microsoft.com/office/drawing/2014/main" id="{33C86C19-258A-43A0-A7EF-0B18981DD6E0}"/>
              </a:ext>
            </a:extLst>
          </p:cNvPr>
          <p:cNvSpPr>
            <a:spLocks noGrp="1"/>
          </p:cNvSpPr>
          <p:nvPr>
            <p:ph type="body" sz="quarter" idx="13"/>
          </p:nvPr>
        </p:nvSpPr>
        <p:spPr/>
        <p:txBody>
          <a:bodyPr/>
          <a:lstStyle/>
          <a:p>
            <a:r>
              <a:rPr lang="en-US" dirty="0"/>
              <a:t>Decision Trees</a:t>
            </a:r>
          </a:p>
        </p:txBody>
      </p:sp>
      <p:sp>
        <p:nvSpPr>
          <p:cNvPr id="4" name="Text Placeholder 3">
            <a:extLst>
              <a:ext uri="{FF2B5EF4-FFF2-40B4-BE49-F238E27FC236}">
                <a16:creationId xmlns:a16="http://schemas.microsoft.com/office/drawing/2014/main" id="{04342999-527C-4E9B-8BF3-E06CAB451EE4}"/>
              </a:ext>
            </a:extLst>
          </p:cNvPr>
          <p:cNvSpPr>
            <a:spLocks noGrp="1"/>
          </p:cNvSpPr>
          <p:nvPr>
            <p:ph type="body" sz="quarter" idx="14"/>
          </p:nvPr>
        </p:nvSpPr>
        <p:spPr/>
        <p:txBody>
          <a:bodyPr/>
          <a:lstStyle/>
          <a:p>
            <a:r>
              <a:rPr lang="en-US" dirty="0"/>
              <a:t>Regression AND Classification, PLINKO-style</a:t>
            </a:r>
          </a:p>
        </p:txBody>
      </p:sp>
    </p:spTree>
    <p:extLst>
      <p:ext uri="{BB962C8B-B14F-4D97-AF65-F5344CB8AC3E}">
        <p14:creationId xmlns:p14="http://schemas.microsoft.com/office/powerpoint/2010/main" val="2591136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9EEF21-1D3E-40ED-AE43-9A991A02E794}"/>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76</a:t>
            </a:fld>
            <a:endParaRPr lang="en-US" sz="1200" dirty="0">
              <a:solidFill>
                <a:srgbClr val="888888"/>
              </a:solidFill>
            </a:endParaRPr>
          </a:p>
        </p:txBody>
      </p:sp>
      <p:sp>
        <p:nvSpPr>
          <p:cNvPr id="3" name="TextBox 2">
            <a:extLst>
              <a:ext uri="{FF2B5EF4-FFF2-40B4-BE49-F238E27FC236}">
                <a16:creationId xmlns:a16="http://schemas.microsoft.com/office/drawing/2014/main" id="{1A7E7280-C218-47F1-A92F-963068837EC4}"/>
              </a:ext>
            </a:extLst>
          </p:cNvPr>
          <p:cNvSpPr txBox="1"/>
          <p:nvPr/>
        </p:nvSpPr>
        <p:spPr>
          <a:xfrm>
            <a:off x="0" y="3990613"/>
            <a:ext cx="9144000" cy="707886"/>
          </a:xfrm>
          <a:prstGeom prst="rect">
            <a:avLst/>
          </a:prstGeom>
          <a:noFill/>
        </p:spPr>
        <p:txBody>
          <a:bodyPr wrap="square" rtlCol="0">
            <a:spAutoFit/>
          </a:bodyPr>
          <a:lstStyle/>
          <a:p>
            <a:pPr algn="ctr"/>
            <a:r>
              <a:rPr lang="en-US" sz="1000" dirty="0">
                <a:solidFill>
                  <a:schemeClr val="tx2"/>
                </a:solidFill>
              </a:rPr>
              <a:t>Source: http://static.wixstatic.com/media/00bcca_88746fd4700640e491babf05877284f7~mv2.gif; https://ih1.redbubble.net/image.153917460.8108/st%2Csmall%2C215x235-pad%2C210x230%2Cf8f8f8.lite-1.jpg; http://4.bp.blogspot.com/_mQeMUaCbNl8/TCgwDH21bYI/AAAAAAAAFdE/NudI3Q8BFqg/s1600/Plinko.JPG; https://vignette.wikia.nocookie.net/priceisright/images/8/83/Plinko_%28C%29_3.jpg/revision/latest?cb=20120506145333</a:t>
            </a:r>
          </a:p>
        </p:txBody>
      </p:sp>
      <p:pic>
        <p:nvPicPr>
          <p:cNvPr id="5" name="Picture 4" descr="A picture containing wall&#10;&#10;Description generated with high confidence">
            <a:extLst>
              <a:ext uri="{FF2B5EF4-FFF2-40B4-BE49-F238E27FC236}">
                <a16:creationId xmlns:a16="http://schemas.microsoft.com/office/drawing/2014/main" id="{E2AF6049-6A75-4DA2-B4B7-B15A799194C5}"/>
              </a:ext>
            </a:extLst>
          </p:cNvPr>
          <p:cNvPicPr>
            <a:picLocks noChangeAspect="1"/>
          </p:cNvPicPr>
          <p:nvPr/>
        </p:nvPicPr>
        <p:blipFill>
          <a:blip r:embed="rId2"/>
          <a:stretch>
            <a:fillRect/>
          </a:stretch>
        </p:blipFill>
        <p:spPr>
          <a:xfrm>
            <a:off x="218515" y="140073"/>
            <a:ext cx="3848100" cy="3429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8FBDEEAA-DCAB-427C-B1E4-6030472E62EF}"/>
              </a:ext>
            </a:extLst>
          </p:cNvPr>
          <p:cNvPicPr>
            <a:picLocks noChangeAspect="1"/>
          </p:cNvPicPr>
          <p:nvPr/>
        </p:nvPicPr>
        <p:blipFill>
          <a:blip r:embed="rId3"/>
          <a:stretch>
            <a:fillRect/>
          </a:stretch>
        </p:blipFill>
        <p:spPr>
          <a:xfrm>
            <a:off x="4249124" y="140073"/>
            <a:ext cx="821587" cy="899833"/>
          </a:xfrm>
          <a:prstGeom prst="rect">
            <a:avLst/>
          </a:prstGeom>
        </p:spPr>
      </p:pic>
      <p:pic>
        <p:nvPicPr>
          <p:cNvPr id="13" name="Picture 12">
            <a:extLst>
              <a:ext uri="{FF2B5EF4-FFF2-40B4-BE49-F238E27FC236}">
                <a16:creationId xmlns:a16="http://schemas.microsoft.com/office/drawing/2014/main" id="{34524E05-E3E7-4A54-9388-12DA874A2D9A}"/>
              </a:ext>
            </a:extLst>
          </p:cNvPr>
          <p:cNvPicPr>
            <a:picLocks noChangeAspect="1"/>
          </p:cNvPicPr>
          <p:nvPr/>
        </p:nvPicPr>
        <p:blipFill>
          <a:blip r:embed="rId4"/>
          <a:stretch>
            <a:fillRect/>
          </a:stretch>
        </p:blipFill>
        <p:spPr>
          <a:xfrm>
            <a:off x="7425869" y="281178"/>
            <a:ext cx="1499616" cy="2290572"/>
          </a:xfrm>
          <a:prstGeom prst="rect">
            <a:avLst/>
          </a:prstGeom>
        </p:spPr>
      </p:pic>
      <p:pic>
        <p:nvPicPr>
          <p:cNvPr id="15" name="Picture 14" descr="A picture containing wall, indoor&#10;&#10;Description generated with high confidence">
            <a:extLst>
              <a:ext uri="{FF2B5EF4-FFF2-40B4-BE49-F238E27FC236}">
                <a16:creationId xmlns:a16="http://schemas.microsoft.com/office/drawing/2014/main" id="{56C7122C-8D80-4595-8225-6D5F749B9055}"/>
              </a:ext>
            </a:extLst>
          </p:cNvPr>
          <p:cNvPicPr>
            <a:picLocks noChangeAspect="1"/>
          </p:cNvPicPr>
          <p:nvPr/>
        </p:nvPicPr>
        <p:blipFill>
          <a:blip r:embed="rId5"/>
          <a:stretch>
            <a:fillRect/>
          </a:stretch>
        </p:blipFill>
        <p:spPr>
          <a:xfrm>
            <a:off x="4249124" y="2821443"/>
            <a:ext cx="2471337" cy="919477"/>
          </a:xfrm>
          <a:prstGeom prst="rect">
            <a:avLst/>
          </a:prstGeom>
        </p:spPr>
      </p:pic>
      <p:sp>
        <p:nvSpPr>
          <p:cNvPr id="17" name="Arrow: Left 16">
            <a:extLst>
              <a:ext uri="{FF2B5EF4-FFF2-40B4-BE49-F238E27FC236}">
                <a16:creationId xmlns:a16="http://schemas.microsoft.com/office/drawing/2014/main" id="{DCEF54D4-B123-48D1-9CF8-230CA8195B4C}"/>
              </a:ext>
            </a:extLst>
          </p:cNvPr>
          <p:cNvSpPr/>
          <p:nvPr/>
        </p:nvSpPr>
        <p:spPr>
          <a:xfrm>
            <a:off x="5145741" y="236046"/>
            <a:ext cx="2017059" cy="707886"/>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latin typeface="Calibri" panose="020F0502020204030204" pitchFamily="34" charset="0"/>
                <a:cs typeface="Calibri" panose="020F0502020204030204" pitchFamily="34" charset="0"/>
              </a:rPr>
              <a:t>Observation</a:t>
            </a:r>
          </a:p>
        </p:txBody>
      </p:sp>
      <p:sp>
        <p:nvSpPr>
          <p:cNvPr id="18" name="Arrow: Right 17">
            <a:extLst>
              <a:ext uri="{FF2B5EF4-FFF2-40B4-BE49-F238E27FC236}">
                <a16:creationId xmlns:a16="http://schemas.microsoft.com/office/drawing/2014/main" id="{ABA7BD49-0E95-4BEF-934C-8B53F405A918}"/>
              </a:ext>
            </a:extLst>
          </p:cNvPr>
          <p:cNvSpPr/>
          <p:nvPr/>
        </p:nvSpPr>
        <p:spPr>
          <a:xfrm>
            <a:off x="5145741" y="1604208"/>
            <a:ext cx="2017059" cy="70788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Calibri" panose="020F0502020204030204" pitchFamily="34" charset="0"/>
                <a:cs typeface="Calibri" panose="020F0502020204030204" pitchFamily="34" charset="0"/>
              </a:rPr>
              <a:t>Nodes</a:t>
            </a:r>
          </a:p>
        </p:txBody>
      </p:sp>
      <p:sp>
        <p:nvSpPr>
          <p:cNvPr id="19" name="Arrow: Left 18">
            <a:extLst>
              <a:ext uri="{FF2B5EF4-FFF2-40B4-BE49-F238E27FC236}">
                <a16:creationId xmlns:a16="http://schemas.microsoft.com/office/drawing/2014/main" id="{98AD06B8-4DFA-4A84-BF79-9075A1E4C94F}"/>
              </a:ext>
            </a:extLst>
          </p:cNvPr>
          <p:cNvSpPr/>
          <p:nvPr/>
        </p:nvSpPr>
        <p:spPr>
          <a:xfrm>
            <a:off x="6902970" y="2927238"/>
            <a:ext cx="2017059" cy="707886"/>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latin typeface="Calibri" panose="020F0502020204030204" pitchFamily="34" charset="0"/>
                <a:cs typeface="Calibri" panose="020F0502020204030204" pitchFamily="34" charset="0"/>
              </a:rPr>
              <a:t>Terminal Nodes</a:t>
            </a:r>
          </a:p>
        </p:txBody>
      </p:sp>
    </p:spTree>
    <p:extLst>
      <p:ext uri="{BB962C8B-B14F-4D97-AF65-F5344CB8AC3E}">
        <p14:creationId xmlns:p14="http://schemas.microsoft.com/office/powerpoint/2010/main" val="352420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43B9B9-3B85-4DF0-B8D0-2678D362FC6F}"/>
              </a:ext>
            </a:extLst>
          </p:cNvPr>
          <p:cNvSpPr>
            <a:spLocks noGrp="1"/>
          </p:cNvSpPr>
          <p:nvPr>
            <p:ph type="body" idx="1"/>
          </p:nvPr>
        </p:nvSpPr>
        <p:spPr/>
        <p:txBody>
          <a:bodyPr>
            <a:normAutofit fontScale="85000" lnSpcReduction="20000"/>
          </a:bodyPr>
          <a:lstStyle/>
          <a:p>
            <a:r>
              <a:rPr lang="en-US" dirty="0"/>
              <a:t>Structured and visualized similar to a flow chart</a:t>
            </a:r>
          </a:p>
          <a:p>
            <a:r>
              <a:rPr lang="en-US" dirty="0"/>
              <a:t>Key terms:</a:t>
            </a:r>
          </a:p>
          <a:p>
            <a:pPr lvl="1"/>
            <a:r>
              <a:rPr lang="en-US" dirty="0"/>
              <a:t>Node – A feature in our data</a:t>
            </a:r>
          </a:p>
          <a:p>
            <a:pPr lvl="1"/>
            <a:r>
              <a:rPr lang="en-US" dirty="0"/>
              <a:t>Branch – A </a:t>
            </a:r>
            <a:r>
              <a:rPr lang="en-US" i="1" dirty="0"/>
              <a:t>“test”</a:t>
            </a:r>
            <a:r>
              <a:rPr lang="en-US" dirty="0"/>
              <a:t> performed on the preceding node</a:t>
            </a:r>
          </a:p>
          <a:p>
            <a:pPr lvl="1"/>
            <a:r>
              <a:rPr lang="en-US" dirty="0"/>
              <a:t>Terminal node – A node with no further branches leading to a decision</a:t>
            </a:r>
          </a:p>
          <a:p>
            <a:r>
              <a:rPr lang="en-US" dirty="0"/>
              <a:t>Variety of methods for splitting features</a:t>
            </a:r>
          </a:p>
          <a:p>
            <a:r>
              <a:rPr lang="en-US" dirty="0"/>
              <a:t>Creates linear partitions within data set</a:t>
            </a:r>
          </a:p>
          <a:p>
            <a:r>
              <a:rPr lang="en-US" dirty="0"/>
              <a:t>Decision rules likened to </a:t>
            </a:r>
            <a:r>
              <a:rPr lang="en-US" i="1" dirty="0"/>
              <a:t>“if/and/then”</a:t>
            </a:r>
            <a:r>
              <a:rPr lang="en-US" dirty="0"/>
              <a:t> statements</a:t>
            </a:r>
          </a:p>
        </p:txBody>
      </p:sp>
      <p:sp>
        <p:nvSpPr>
          <p:cNvPr id="3" name="Text Placeholder 2">
            <a:extLst>
              <a:ext uri="{FF2B5EF4-FFF2-40B4-BE49-F238E27FC236}">
                <a16:creationId xmlns:a16="http://schemas.microsoft.com/office/drawing/2014/main" id="{33397A41-D308-4815-8B9F-CA7AFD8F1887}"/>
              </a:ext>
            </a:extLst>
          </p:cNvPr>
          <p:cNvSpPr>
            <a:spLocks noGrp="1"/>
          </p:cNvSpPr>
          <p:nvPr>
            <p:ph type="body" idx="2"/>
          </p:nvPr>
        </p:nvSpPr>
        <p:spPr/>
        <p:txBody>
          <a:bodyPr/>
          <a:lstStyle/>
          <a:p>
            <a:r>
              <a:rPr lang="en-US" dirty="0"/>
              <a:t>Decision trees</a:t>
            </a:r>
          </a:p>
        </p:txBody>
      </p:sp>
      <p:sp>
        <p:nvSpPr>
          <p:cNvPr id="4" name="Slide Number Placeholder 3">
            <a:extLst>
              <a:ext uri="{FF2B5EF4-FFF2-40B4-BE49-F238E27FC236}">
                <a16:creationId xmlns:a16="http://schemas.microsoft.com/office/drawing/2014/main" id="{7E9DE589-2A7C-4A75-9758-0FEA410C0B1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77</a:t>
            </a:fld>
            <a:endParaRPr lang="en-US" sz="1200" dirty="0">
              <a:solidFill>
                <a:srgbClr val="888888"/>
              </a:solidFill>
            </a:endParaRPr>
          </a:p>
        </p:txBody>
      </p:sp>
      <p:sp>
        <p:nvSpPr>
          <p:cNvPr id="6" name="TextBox 5">
            <a:extLst>
              <a:ext uri="{FF2B5EF4-FFF2-40B4-BE49-F238E27FC236}">
                <a16:creationId xmlns:a16="http://schemas.microsoft.com/office/drawing/2014/main" id="{ABFC2A39-8AC2-4F31-8A3F-2110CE7E41E6}"/>
              </a:ext>
            </a:extLst>
          </p:cNvPr>
          <p:cNvSpPr txBox="1"/>
          <p:nvPr/>
        </p:nvSpPr>
        <p:spPr>
          <a:xfrm>
            <a:off x="4572000" y="4298389"/>
            <a:ext cx="4572000" cy="553998"/>
          </a:xfrm>
          <a:prstGeom prst="rect">
            <a:avLst/>
          </a:prstGeom>
          <a:noFill/>
        </p:spPr>
        <p:txBody>
          <a:bodyPr wrap="square" rtlCol="0">
            <a:spAutoFit/>
          </a:bodyPr>
          <a:lstStyle/>
          <a:p>
            <a:pPr algn="ctr"/>
            <a:r>
              <a:rPr lang="en-US" sz="1000" dirty="0">
                <a:solidFill>
                  <a:schemeClr val="tx2"/>
                </a:solidFill>
              </a:rPr>
              <a:t>Source: https://upload.wikimedia.org/wikipedia/commons/4/46/ID3_algorithm_decision_tree.png</a:t>
            </a:r>
          </a:p>
        </p:txBody>
      </p:sp>
      <p:pic>
        <p:nvPicPr>
          <p:cNvPr id="8" name="Picture 7" descr="A picture containing text, map&#10;&#10;Description generated with very high confidence">
            <a:extLst>
              <a:ext uri="{FF2B5EF4-FFF2-40B4-BE49-F238E27FC236}">
                <a16:creationId xmlns:a16="http://schemas.microsoft.com/office/drawing/2014/main" id="{1EC87EE2-1B0C-48DE-B792-DF0125B77AC3}"/>
              </a:ext>
            </a:extLst>
          </p:cNvPr>
          <p:cNvPicPr>
            <a:picLocks noChangeAspect="1"/>
          </p:cNvPicPr>
          <p:nvPr/>
        </p:nvPicPr>
        <p:blipFill>
          <a:blip r:embed="rId2"/>
          <a:stretch>
            <a:fillRect/>
          </a:stretch>
        </p:blipFill>
        <p:spPr>
          <a:xfrm>
            <a:off x="4572000" y="923925"/>
            <a:ext cx="4572000" cy="3295650"/>
          </a:xfrm>
          <a:prstGeom prst="rect">
            <a:avLst/>
          </a:prstGeom>
        </p:spPr>
      </p:pic>
    </p:spTree>
    <p:extLst>
      <p:ext uri="{BB962C8B-B14F-4D97-AF65-F5344CB8AC3E}">
        <p14:creationId xmlns:p14="http://schemas.microsoft.com/office/powerpoint/2010/main" val="3381367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000878-7CAB-4EDD-8BB6-53C93518C20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78</a:t>
            </a:fld>
            <a:endParaRPr lang="en-US" sz="1200" dirty="0">
              <a:solidFill>
                <a:srgbClr val="888888"/>
              </a:solidFill>
            </a:endParaRPr>
          </a:p>
        </p:txBody>
      </p:sp>
      <p:sp>
        <p:nvSpPr>
          <p:cNvPr id="3" name="TextBox 2">
            <a:extLst>
              <a:ext uri="{FF2B5EF4-FFF2-40B4-BE49-F238E27FC236}">
                <a16:creationId xmlns:a16="http://schemas.microsoft.com/office/drawing/2014/main" id="{C042C8A3-3215-4621-99D2-58AA035FB3B8}"/>
              </a:ext>
            </a:extLst>
          </p:cNvPr>
          <p:cNvSpPr txBox="1"/>
          <p:nvPr/>
        </p:nvSpPr>
        <p:spPr>
          <a:xfrm>
            <a:off x="1283855" y="4435707"/>
            <a:ext cx="6576290" cy="246221"/>
          </a:xfrm>
          <a:prstGeom prst="rect">
            <a:avLst/>
          </a:prstGeom>
          <a:noFill/>
        </p:spPr>
        <p:txBody>
          <a:bodyPr wrap="square" rtlCol="0">
            <a:spAutoFit/>
          </a:bodyPr>
          <a:lstStyle/>
          <a:p>
            <a:pPr algn="ctr"/>
            <a:r>
              <a:rPr lang="en-US" sz="1000" dirty="0">
                <a:solidFill>
                  <a:schemeClr val="tx2"/>
                </a:solidFill>
              </a:rPr>
              <a:t>Source: http://cdn.iopscience.com/images/1749-4699/5/1/015004/Full/csd422281fig1.jpg</a:t>
            </a:r>
          </a:p>
        </p:txBody>
      </p:sp>
      <p:pic>
        <p:nvPicPr>
          <p:cNvPr id="5" name="Picture 4" descr="A close up of a map&#10;&#10;Description generated with high confidence">
            <a:extLst>
              <a:ext uri="{FF2B5EF4-FFF2-40B4-BE49-F238E27FC236}">
                <a16:creationId xmlns:a16="http://schemas.microsoft.com/office/drawing/2014/main" id="{358A14A2-CEC8-44C6-9FBF-7C64B815C840}"/>
              </a:ext>
            </a:extLst>
          </p:cNvPr>
          <p:cNvPicPr>
            <a:picLocks noChangeAspect="1"/>
          </p:cNvPicPr>
          <p:nvPr/>
        </p:nvPicPr>
        <p:blipFill>
          <a:blip r:embed="rId2"/>
          <a:stretch>
            <a:fillRect/>
          </a:stretch>
        </p:blipFill>
        <p:spPr>
          <a:xfrm>
            <a:off x="132707" y="215351"/>
            <a:ext cx="7139434" cy="4220356"/>
          </a:xfrm>
          <a:prstGeom prst="rect">
            <a:avLst/>
          </a:prstGeom>
        </p:spPr>
      </p:pic>
      <p:sp>
        <p:nvSpPr>
          <p:cNvPr id="6" name="Rectangle: Rounded Corners 5">
            <a:extLst>
              <a:ext uri="{FF2B5EF4-FFF2-40B4-BE49-F238E27FC236}">
                <a16:creationId xmlns:a16="http://schemas.microsoft.com/office/drawing/2014/main" id="{68E21A8D-1F9A-47EB-9612-1FFBC28F9539}"/>
              </a:ext>
            </a:extLst>
          </p:cNvPr>
          <p:cNvSpPr/>
          <p:nvPr/>
        </p:nvSpPr>
        <p:spPr>
          <a:xfrm>
            <a:off x="3702424" y="775706"/>
            <a:ext cx="3711387" cy="42556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E155472A-3D71-4D2D-AA05-B6748986C570}"/>
              </a:ext>
            </a:extLst>
          </p:cNvPr>
          <p:cNvSpPr/>
          <p:nvPr/>
        </p:nvSpPr>
        <p:spPr>
          <a:xfrm>
            <a:off x="3702424" y="1448059"/>
            <a:ext cx="3711387" cy="69450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2F933897-DCE4-4A36-8485-56E1792BF59C}"/>
              </a:ext>
            </a:extLst>
          </p:cNvPr>
          <p:cNvSpPr/>
          <p:nvPr/>
        </p:nvSpPr>
        <p:spPr>
          <a:xfrm>
            <a:off x="3702425" y="2142565"/>
            <a:ext cx="2545976" cy="42918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6A3FA90D-CA58-48FC-A577-FD046DB8F89D}"/>
              </a:ext>
            </a:extLst>
          </p:cNvPr>
          <p:cNvSpPr/>
          <p:nvPr/>
        </p:nvSpPr>
        <p:spPr>
          <a:xfrm>
            <a:off x="3702424" y="2742209"/>
            <a:ext cx="2698375" cy="75220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8117890A-AAA8-45CE-A095-17940E77CE48}"/>
              </a:ext>
            </a:extLst>
          </p:cNvPr>
          <p:cNvSpPr/>
          <p:nvPr/>
        </p:nvSpPr>
        <p:spPr>
          <a:xfrm>
            <a:off x="4573766" y="3492591"/>
            <a:ext cx="2698375" cy="75220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Down 10">
            <a:extLst>
              <a:ext uri="{FF2B5EF4-FFF2-40B4-BE49-F238E27FC236}">
                <a16:creationId xmlns:a16="http://schemas.microsoft.com/office/drawing/2014/main" id="{28BE52A6-E86A-40B9-A48D-E9D01EDD83A9}"/>
              </a:ext>
            </a:extLst>
          </p:cNvPr>
          <p:cNvSpPr/>
          <p:nvPr/>
        </p:nvSpPr>
        <p:spPr>
          <a:xfrm>
            <a:off x="7718612" y="224118"/>
            <a:ext cx="1290917" cy="4457810"/>
          </a:xfrm>
          <a:prstGeom prst="downArrow">
            <a:avLst/>
          </a:prstGeom>
        </p:spPr>
        <p:style>
          <a:lnRef idx="1">
            <a:schemeClr val="accent1"/>
          </a:lnRef>
          <a:fillRef idx="2">
            <a:schemeClr val="accent1"/>
          </a:fillRef>
          <a:effectRef idx="1">
            <a:schemeClr val="accent1"/>
          </a:effectRef>
          <a:fontRef idx="minor">
            <a:schemeClr val="dk1"/>
          </a:fontRef>
        </p:style>
        <p:txBody>
          <a:bodyPr vert="wordArtVert" rtlCol="0" anchor="ctr"/>
          <a:lstStyle/>
          <a:p>
            <a:pPr algn="ctr"/>
            <a:r>
              <a:rPr lang="en-US" sz="2000" b="1" dirty="0">
                <a:latin typeface="Calibri" panose="020F0502020204030204" pitchFamily="34" charset="0"/>
                <a:cs typeface="Calibri" panose="020F0502020204030204" pitchFamily="34" charset="0"/>
              </a:rPr>
              <a:t>Importance</a:t>
            </a:r>
          </a:p>
        </p:txBody>
      </p:sp>
      <p:sp>
        <p:nvSpPr>
          <p:cNvPr id="4" name="Rectangle 3">
            <a:extLst>
              <a:ext uri="{FF2B5EF4-FFF2-40B4-BE49-F238E27FC236}">
                <a16:creationId xmlns:a16="http://schemas.microsoft.com/office/drawing/2014/main" id="{1AE30629-B4C0-421E-9DB5-C9228464AFB9}"/>
              </a:ext>
            </a:extLst>
          </p:cNvPr>
          <p:cNvSpPr/>
          <p:nvPr/>
        </p:nvSpPr>
        <p:spPr>
          <a:xfrm>
            <a:off x="2247688" y="714525"/>
            <a:ext cx="56192" cy="284025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300586E8-D093-468F-9F57-58D14AB369E4}"/>
              </a:ext>
            </a:extLst>
          </p:cNvPr>
          <p:cNvSpPr/>
          <p:nvPr/>
        </p:nvSpPr>
        <p:spPr>
          <a:xfrm rot="5400000">
            <a:off x="2762059" y="1311023"/>
            <a:ext cx="45720" cy="107446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4383370F-3AA1-4376-921A-88EC9170C172}"/>
              </a:ext>
            </a:extLst>
          </p:cNvPr>
          <p:cNvSpPr/>
          <p:nvPr/>
        </p:nvSpPr>
        <p:spPr>
          <a:xfrm rot="5400000" flipH="1">
            <a:off x="1514757" y="1445336"/>
            <a:ext cx="45719" cy="153251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95FBBB2E-0277-4676-9737-B1B565351087}"/>
              </a:ext>
            </a:extLst>
          </p:cNvPr>
          <p:cNvSpPr/>
          <p:nvPr/>
        </p:nvSpPr>
        <p:spPr>
          <a:xfrm rot="5400000">
            <a:off x="1486665" y="2281143"/>
            <a:ext cx="45720" cy="1476323"/>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7C15FD0B-E06C-49D9-8AAA-90E9D03E4813}"/>
              </a:ext>
            </a:extLst>
          </p:cNvPr>
          <p:cNvSpPr/>
          <p:nvPr/>
        </p:nvSpPr>
        <p:spPr>
          <a:xfrm>
            <a:off x="1195852" y="2216057"/>
            <a:ext cx="45719" cy="133426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F60F2488-89B2-453A-89EE-F7CED6EC53C7}"/>
              </a:ext>
            </a:extLst>
          </p:cNvPr>
          <p:cNvSpPr/>
          <p:nvPr/>
        </p:nvSpPr>
        <p:spPr>
          <a:xfrm rot="5400000">
            <a:off x="957919" y="2429558"/>
            <a:ext cx="45720" cy="41883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BBE620B4-07E9-4855-ACB3-8CC26F36435B}"/>
              </a:ext>
            </a:extLst>
          </p:cNvPr>
          <p:cNvSpPr/>
          <p:nvPr/>
        </p:nvSpPr>
        <p:spPr>
          <a:xfrm>
            <a:off x="1912747" y="2238917"/>
            <a:ext cx="45719" cy="761987"/>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506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grpId="0"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xit" presetSubtype="0" fill="hold" grpId="0" nodeType="with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xit" presetSubtype="0" fill="hold" grpId="0" nodeType="with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xit" presetSubtype="0" fill="hold" grpId="0"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4" grpId="0" animBg="1"/>
      <p:bldP spid="12" grpId="0" animBg="1"/>
      <p:bldP spid="13" grpId="0" animBg="1"/>
      <p:bldP spid="14" grpId="0" animBg="1"/>
      <p:bldP spid="15" grpId="0" animBg="1"/>
      <p:bldP spid="16"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5C43F4-4ED1-4C04-BD6E-8873DC89D189}"/>
              </a:ext>
            </a:extLst>
          </p:cNvPr>
          <p:cNvSpPr>
            <a:spLocks noGrp="1"/>
          </p:cNvSpPr>
          <p:nvPr>
            <p:ph type="body" idx="1"/>
          </p:nvPr>
        </p:nvSpPr>
        <p:spPr/>
        <p:txBody>
          <a:bodyPr/>
          <a:lstStyle/>
          <a:p>
            <a:pPr marL="341313" indent="0">
              <a:buNone/>
            </a:pPr>
            <a:r>
              <a:rPr lang="en-US" b="1" dirty="0"/>
              <a:t>Regression</a:t>
            </a:r>
          </a:p>
          <a:p>
            <a:r>
              <a:rPr lang="en-US" dirty="0"/>
              <a:t>Quantitative outcome</a:t>
            </a:r>
          </a:p>
          <a:p>
            <a:r>
              <a:rPr lang="en-US" dirty="0"/>
              <a:t>Divide </a:t>
            </a:r>
            <a:r>
              <a:rPr lang="en-US" i="1" dirty="0"/>
              <a:t>“feature space”</a:t>
            </a:r>
            <a:r>
              <a:rPr lang="en-US" dirty="0"/>
              <a:t> into boxes to </a:t>
            </a:r>
            <a:r>
              <a:rPr lang="en-US" b="1" u="sng" dirty="0"/>
              <a:t>minimize RSS</a:t>
            </a:r>
          </a:p>
          <a:p>
            <a:r>
              <a:rPr lang="en-US" dirty="0"/>
              <a:t>Splits using </a:t>
            </a:r>
            <a:r>
              <a:rPr lang="en-US" i="1" dirty="0"/>
              <a:t>“recursive binary splitting”</a:t>
            </a:r>
          </a:p>
          <a:p>
            <a:pPr lvl="1"/>
            <a:r>
              <a:rPr lang="en-US" i="1" dirty="0"/>
              <a:t>“Top-down”</a:t>
            </a:r>
            <a:r>
              <a:rPr lang="en-US" dirty="0"/>
              <a:t> and </a:t>
            </a:r>
            <a:r>
              <a:rPr lang="en-US" i="1" dirty="0"/>
              <a:t>“greedy”</a:t>
            </a:r>
          </a:p>
          <a:p>
            <a:r>
              <a:rPr lang="en-US" dirty="0"/>
              <a:t>Continues on until stopping criteria is met or tree is </a:t>
            </a:r>
            <a:r>
              <a:rPr lang="en-US" i="1" dirty="0"/>
              <a:t>“pruned”</a:t>
            </a:r>
            <a:endParaRPr lang="en-US" dirty="0"/>
          </a:p>
        </p:txBody>
      </p:sp>
      <p:sp>
        <p:nvSpPr>
          <p:cNvPr id="3" name="Text Placeholder 2">
            <a:extLst>
              <a:ext uri="{FF2B5EF4-FFF2-40B4-BE49-F238E27FC236}">
                <a16:creationId xmlns:a16="http://schemas.microsoft.com/office/drawing/2014/main" id="{B2F9D3C1-D525-4A2D-A694-97A900F7AD60}"/>
              </a:ext>
            </a:extLst>
          </p:cNvPr>
          <p:cNvSpPr>
            <a:spLocks noGrp="1"/>
          </p:cNvSpPr>
          <p:nvPr>
            <p:ph type="body" idx="2"/>
          </p:nvPr>
        </p:nvSpPr>
        <p:spPr/>
        <p:txBody>
          <a:bodyPr/>
          <a:lstStyle/>
          <a:p>
            <a:r>
              <a:rPr lang="en-US" dirty="0"/>
              <a:t>Decision trees (or </a:t>
            </a:r>
            <a:r>
              <a:rPr lang="en-US" i="1" dirty="0"/>
              <a:t>“CART”</a:t>
            </a:r>
            <a:r>
              <a:rPr lang="en-US" dirty="0"/>
              <a:t> for </a:t>
            </a:r>
            <a:r>
              <a:rPr lang="en-US" i="1" dirty="0"/>
              <a:t>“</a:t>
            </a:r>
            <a:r>
              <a:rPr lang="en-US" i="1" u="sng" dirty="0"/>
              <a:t>C</a:t>
            </a:r>
            <a:r>
              <a:rPr lang="en-US" i="1" dirty="0"/>
              <a:t>lassification </a:t>
            </a:r>
            <a:r>
              <a:rPr lang="en-US" i="1" u="sng" dirty="0"/>
              <a:t>a</a:t>
            </a:r>
            <a:r>
              <a:rPr lang="en-US" i="1" dirty="0"/>
              <a:t>nd </a:t>
            </a:r>
            <a:r>
              <a:rPr lang="en-US" i="1" u="sng" dirty="0"/>
              <a:t>R</a:t>
            </a:r>
            <a:r>
              <a:rPr lang="en-US" i="1" dirty="0"/>
              <a:t>egression </a:t>
            </a:r>
            <a:r>
              <a:rPr lang="en-US" i="1" u="sng" dirty="0"/>
              <a:t>T</a:t>
            </a:r>
            <a:r>
              <a:rPr lang="en-US" i="1" dirty="0"/>
              <a:t>rees”</a:t>
            </a:r>
            <a:r>
              <a:rPr lang="en-US" dirty="0"/>
              <a:t>)</a:t>
            </a:r>
          </a:p>
        </p:txBody>
      </p:sp>
      <p:sp>
        <p:nvSpPr>
          <p:cNvPr id="4" name="Slide Number Placeholder 3">
            <a:extLst>
              <a:ext uri="{FF2B5EF4-FFF2-40B4-BE49-F238E27FC236}">
                <a16:creationId xmlns:a16="http://schemas.microsoft.com/office/drawing/2014/main" id="{B43F356C-9665-458D-8D18-00457C53997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79</a:t>
            </a:fld>
            <a:endParaRPr lang="en-US" sz="1200" dirty="0">
              <a:solidFill>
                <a:srgbClr val="888888"/>
              </a:solidFill>
            </a:endParaRPr>
          </a:p>
        </p:txBody>
      </p:sp>
      <p:sp>
        <p:nvSpPr>
          <p:cNvPr id="5" name="Text Placeholder 4">
            <a:extLst>
              <a:ext uri="{FF2B5EF4-FFF2-40B4-BE49-F238E27FC236}">
                <a16:creationId xmlns:a16="http://schemas.microsoft.com/office/drawing/2014/main" id="{39F9F130-9DD0-4490-AD5A-5A91DC2E5CD4}"/>
              </a:ext>
            </a:extLst>
          </p:cNvPr>
          <p:cNvSpPr>
            <a:spLocks noGrp="1"/>
          </p:cNvSpPr>
          <p:nvPr>
            <p:ph type="body" idx="13"/>
          </p:nvPr>
        </p:nvSpPr>
        <p:spPr/>
        <p:txBody>
          <a:bodyPr>
            <a:normAutofit/>
          </a:bodyPr>
          <a:lstStyle/>
          <a:p>
            <a:pPr marL="341313" indent="0">
              <a:buNone/>
            </a:pPr>
            <a:r>
              <a:rPr lang="en-US" b="1" dirty="0"/>
              <a:t>Classification</a:t>
            </a:r>
          </a:p>
          <a:p>
            <a:r>
              <a:rPr lang="en-US" dirty="0"/>
              <a:t>Qualitative outcome</a:t>
            </a:r>
          </a:p>
          <a:p>
            <a:r>
              <a:rPr lang="en-US" dirty="0"/>
              <a:t>Divide </a:t>
            </a:r>
            <a:r>
              <a:rPr lang="en-US" i="1" dirty="0"/>
              <a:t>“feature space”</a:t>
            </a:r>
            <a:r>
              <a:rPr lang="en-US" dirty="0"/>
              <a:t> to </a:t>
            </a:r>
            <a:r>
              <a:rPr lang="en-US" b="1" u="sng" dirty="0"/>
              <a:t>minimize misclassification</a:t>
            </a:r>
          </a:p>
          <a:p>
            <a:r>
              <a:rPr lang="en-US" dirty="0"/>
              <a:t>Splits using </a:t>
            </a:r>
            <a:r>
              <a:rPr lang="en-US" i="1" dirty="0"/>
              <a:t>“recursive binary splitting”</a:t>
            </a:r>
          </a:p>
          <a:p>
            <a:pPr lvl="1"/>
            <a:r>
              <a:rPr lang="en-US" i="1" dirty="0"/>
              <a:t>“Top-down”</a:t>
            </a:r>
            <a:r>
              <a:rPr lang="en-US" dirty="0"/>
              <a:t> and </a:t>
            </a:r>
            <a:r>
              <a:rPr lang="en-US" i="1" dirty="0"/>
              <a:t>“greedy”</a:t>
            </a:r>
          </a:p>
          <a:p>
            <a:r>
              <a:rPr lang="en-US" dirty="0"/>
              <a:t>Continues on until stopping criteria is met or tree is </a:t>
            </a:r>
            <a:r>
              <a:rPr lang="en-US" i="1" dirty="0"/>
              <a:t>“pruned”</a:t>
            </a:r>
            <a:endParaRPr lang="en-US" dirty="0"/>
          </a:p>
          <a:p>
            <a:pPr marL="341313" indent="0">
              <a:buNone/>
            </a:pPr>
            <a:endParaRPr lang="en-US" dirty="0"/>
          </a:p>
        </p:txBody>
      </p:sp>
    </p:spTree>
    <p:extLst>
      <p:ext uri="{BB962C8B-B14F-4D97-AF65-F5344CB8AC3E}">
        <p14:creationId xmlns:p14="http://schemas.microsoft.com/office/powerpoint/2010/main" val="3256414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22C526-483E-4C40-B29F-AE625A920DA7}"/>
              </a:ext>
            </a:extLst>
          </p:cNvPr>
          <p:cNvSpPr>
            <a:spLocks noGrp="1"/>
          </p:cNvSpPr>
          <p:nvPr>
            <p:ph type="body" idx="2"/>
          </p:nvPr>
        </p:nvSpPr>
        <p:spPr/>
        <p:txBody>
          <a:bodyPr/>
          <a:lstStyle/>
          <a:p>
            <a:r>
              <a:rPr lang="en-US" dirty="0"/>
              <a:t>What is Machine Learning/Deep Learning?</a:t>
            </a:r>
          </a:p>
        </p:txBody>
      </p:sp>
      <p:sp>
        <p:nvSpPr>
          <p:cNvPr id="4" name="Slide Number Placeholder 3">
            <a:extLst>
              <a:ext uri="{FF2B5EF4-FFF2-40B4-BE49-F238E27FC236}">
                <a16:creationId xmlns:a16="http://schemas.microsoft.com/office/drawing/2014/main" id="{ADF0CDB8-F7EE-4011-842D-6FE088566A81}"/>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a:t>
            </a:fld>
            <a:endParaRPr lang="en-US" sz="1200" dirty="0">
              <a:solidFill>
                <a:srgbClr val="888888"/>
              </a:solidFill>
            </a:endParaRPr>
          </a:p>
        </p:txBody>
      </p:sp>
      <p:pic>
        <p:nvPicPr>
          <p:cNvPr id="7" name="Picture 6">
            <a:extLst>
              <a:ext uri="{FF2B5EF4-FFF2-40B4-BE49-F238E27FC236}">
                <a16:creationId xmlns:a16="http://schemas.microsoft.com/office/drawing/2014/main" id="{3195B458-0F23-4A6C-B39C-1BEAF71E86A4}"/>
              </a:ext>
            </a:extLst>
          </p:cNvPr>
          <p:cNvPicPr>
            <a:picLocks noChangeAspect="1"/>
          </p:cNvPicPr>
          <p:nvPr/>
        </p:nvPicPr>
        <p:blipFill>
          <a:blip r:embed="rId2"/>
          <a:stretch>
            <a:fillRect/>
          </a:stretch>
        </p:blipFill>
        <p:spPr>
          <a:xfrm>
            <a:off x="1931842" y="811645"/>
            <a:ext cx="5280316" cy="3520210"/>
          </a:xfrm>
          <a:prstGeom prst="rect">
            <a:avLst/>
          </a:prstGeom>
        </p:spPr>
      </p:pic>
      <p:sp>
        <p:nvSpPr>
          <p:cNvPr id="9" name="TextBox 8">
            <a:extLst>
              <a:ext uri="{FF2B5EF4-FFF2-40B4-BE49-F238E27FC236}">
                <a16:creationId xmlns:a16="http://schemas.microsoft.com/office/drawing/2014/main" id="{92D60848-1907-459B-B3E2-0B902F511795}"/>
              </a:ext>
            </a:extLst>
          </p:cNvPr>
          <p:cNvSpPr txBox="1"/>
          <p:nvPr/>
        </p:nvSpPr>
        <p:spPr>
          <a:xfrm>
            <a:off x="1006763" y="4331855"/>
            <a:ext cx="7130474" cy="246221"/>
          </a:xfrm>
          <a:prstGeom prst="rect">
            <a:avLst/>
          </a:prstGeom>
          <a:noFill/>
        </p:spPr>
        <p:txBody>
          <a:bodyPr wrap="square" rtlCol="0">
            <a:spAutoFit/>
          </a:bodyPr>
          <a:lstStyle/>
          <a:p>
            <a:pPr algn="ctr"/>
            <a:r>
              <a:rPr lang="en-US" sz="1000" dirty="0">
                <a:solidFill>
                  <a:schemeClr val="tx2"/>
                </a:solidFill>
              </a:rPr>
              <a:t>Source: https://techcrunch.com/2017/10/31/i-feel-like-i-know-these-computer-generated-celebrities-already/</a:t>
            </a:r>
          </a:p>
        </p:txBody>
      </p:sp>
    </p:spTree>
    <p:extLst>
      <p:ext uri="{BB962C8B-B14F-4D97-AF65-F5344CB8AC3E}">
        <p14:creationId xmlns:p14="http://schemas.microsoft.com/office/powerpoint/2010/main" val="1573317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AA8954-7E62-48AB-971F-BC77C6268A27}"/>
              </a:ext>
            </a:extLst>
          </p:cNvPr>
          <p:cNvSpPr>
            <a:spLocks noGrp="1"/>
          </p:cNvSpPr>
          <p:nvPr>
            <p:ph type="body" idx="1"/>
          </p:nvPr>
        </p:nvSpPr>
        <p:spPr/>
        <p:txBody>
          <a:bodyPr/>
          <a:lstStyle/>
          <a:p>
            <a:r>
              <a:rPr lang="en-US" dirty="0"/>
              <a:t>Will build indefinitely until each observation is in a terminal node</a:t>
            </a:r>
          </a:p>
          <a:p>
            <a:r>
              <a:rPr lang="en-US" i="1" dirty="0"/>
              <a:t>“Overfitting!”</a:t>
            </a:r>
            <a:r>
              <a:rPr lang="en-US" dirty="0"/>
              <a:t> (more later)</a:t>
            </a:r>
          </a:p>
          <a:p>
            <a:r>
              <a:rPr lang="en-US" b="1" dirty="0"/>
              <a:t>Regression</a:t>
            </a:r>
            <a:r>
              <a:rPr lang="en-US" dirty="0"/>
              <a:t> – Cost complexity</a:t>
            </a:r>
          </a:p>
          <a:p>
            <a:r>
              <a:rPr lang="en-US" b="1" dirty="0"/>
              <a:t>Classification</a:t>
            </a:r>
            <a:r>
              <a:rPr lang="en-US" dirty="0"/>
              <a:t> – Gini Impurity</a:t>
            </a:r>
            <a:endParaRPr lang="en-US" b="1" dirty="0"/>
          </a:p>
          <a:p>
            <a:endParaRPr lang="en-US" i="1" dirty="0"/>
          </a:p>
        </p:txBody>
      </p:sp>
      <p:sp>
        <p:nvSpPr>
          <p:cNvPr id="3" name="Text Placeholder 2">
            <a:extLst>
              <a:ext uri="{FF2B5EF4-FFF2-40B4-BE49-F238E27FC236}">
                <a16:creationId xmlns:a16="http://schemas.microsoft.com/office/drawing/2014/main" id="{A931934A-0CA8-4C71-B8FB-9DF553E1B055}"/>
              </a:ext>
            </a:extLst>
          </p:cNvPr>
          <p:cNvSpPr>
            <a:spLocks noGrp="1"/>
          </p:cNvSpPr>
          <p:nvPr>
            <p:ph type="body" idx="2"/>
          </p:nvPr>
        </p:nvSpPr>
        <p:spPr/>
        <p:txBody>
          <a:bodyPr/>
          <a:lstStyle/>
          <a:p>
            <a:r>
              <a:rPr lang="en-US" dirty="0"/>
              <a:t>Pruning</a:t>
            </a:r>
          </a:p>
        </p:txBody>
      </p:sp>
      <p:sp>
        <p:nvSpPr>
          <p:cNvPr id="4" name="Slide Number Placeholder 3">
            <a:extLst>
              <a:ext uri="{FF2B5EF4-FFF2-40B4-BE49-F238E27FC236}">
                <a16:creationId xmlns:a16="http://schemas.microsoft.com/office/drawing/2014/main" id="{7B863471-AE99-49C3-83FD-7556C979D55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80</a:t>
            </a:fld>
            <a:endParaRPr lang="en-US" sz="1200" dirty="0">
              <a:solidFill>
                <a:srgbClr val="888888"/>
              </a:solidFill>
            </a:endParaRPr>
          </a:p>
        </p:txBody>
      </p:sp>
      <p:sp>
        <p:nvSpPr>
          <p:cNvPr id="6" name="TextBox 5">
            <a:extLst>
              <a:ext uri="{FF2B5EF4-FFF2-40B4-BE49-F238E27FC236}">
                <a16:creationId xmlns:a16="http://schemas.microsoft.com/office/drawing/2014/main" id="{65C3876E-06A7-41DE-A93B-7D6E8AE8C896}"/>
              </a:ext>
            </a:extLst>
          </p:cNvPr>
          <p:cNvSpPr txBox="1"/>
          <p:nvPr/>
        </p:nvSpPr>
        <p:spPr>
          <a:xfrm>
            <a:off x="4572000" y="4298389"/>
            <a:ext cx="4572000" cy="246221"/>
          </a:xfrm>
          <a:prstGeom prst="rect">
            <a:avLst/>
          </a:prstGeom>
          <a:noFill/>
        </p:spPr>
        <p:txBody>
          <a:bodyPr wrap="square" rtlCol="0">
            <a:spAutoFit/>
          </a:bodyPr>
          <a:lstStyle/>
          <a:p>
            <a:pPr algn="ctr"/>
            <a:r>
              <a:rPr lang="en-US" sz="1000" dirty="0">
                <a:solidFill>
                  <a:schemeClr val="tx2"/>
                </a:solidFill>
              </a:rPr>
              <a:t>Source: https://78.media.tumblr.com/tumblr_lrgsolw7wS1qig3dlo1_500.gif</a:t>
            </a:r>
          </a:p>
        </p:txBody>
      </p:sp>
      <p:pic>
        <p:nvPicPr>
          <p:cNvPr id="8" name="Picture 7" descr="A person standing in front of a house&#10;&#10;Description generated with very high confidence">
            <a:extLst>
              <a:ext uri="{FF2B5EF4-FFF2-40B4-BE49-F238E27FC236}">
                <a16:creationId xmlns:a16="http://schemas.microsoft.com/office/drawing/2014/main" id="{AA618B87-D3B2-4CB9-A487-7359828E10A5}"/>
              </a:ext>
            </a:extLst>
          </p:cNvPr>
          <p:cNvPicPr>
            <a:picLocks noChangeAspect="1"/>
          </p:cNvPicPr>
          <p:nvPr/>
        </p:nvPicPr>
        <p:blipFill>
          <a:blip r:embed="rId2"/>
          <a:stretch>
            <a:fillRect/>
          </a:stretch>
        </p:blipFill>
        <p:spPr>
          <a:xfrm>
            <a:off x="4572000" y="1310418"/>
            <a:ext cx="4586666" cy="2522664"/>
          </a:xfrm>
          <a:prstGeom prst="rect">
            <a:avLst/>
          </a:prstGeom>
        </p:spPr>
      </p:pic>
    </p:spTree>
    <p:extLst>
      <p:ext uri="{BB962C8B-B14F-4D97-AF65-F5344CB8AC3E}">
        <p14:creationId xmlns:p14="http://schemas.microsoft.com/office/powerpoint/2010/main" val="18934166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AA8954-7E62-48AB-971F-BC77C6268A27}"/>
              </a:ext>
            </a:extLst>
          </p:cNvPr>
          <p:cNvSpPr>
            <a:spLocks noGrp="1"/>
          </p:cNvSpPr>
          <p:nvPr>
            <p:ph type="body" idx="1"/>
          </p:nvPr>
        </p:nvSpPr>
        <p:spPr>
          <a:xfrm>
            <a:off x="4586666" y="590550"/>
            <a:ext cx="4572000" cy="4200600"/>
          </a:xfrm>
        </p:spPr>
        <p:txBody>
          <a:bodyPr>
            <a:normAutofit/>
          </a:bodyPr>
          <a:lstStyle/>
          <a:p>
            <a:pPr marL="341313" indent="0">
              <a:buNone/>
            </a:pPr>
            <a:r>
              <a:rPr lang="en-US" b="1" dirty="0"/>
              <a:t>Cost complexity pruning:</a:t>
            </a:r>
            <a:endParaRPr lang="en-US" dirty="0"/>
          </a:p>
          <a:p>
            <a:r>
              <a:rPr lang="en-US" dirty="0"/>
              <a:t>Split data set with </a:t>
            </a:r>
            <a:r>
              <a:rPr lang="en-US" i="1" dirty="0"/>
              <a:t>k</a:t>
            </a:r>
            <a:r>
              <a:rPr lang="en-US" dirty="0"/>
              <a:t>-fold CV (more later)</a:t>
            </a:r>
          </a:p>
          <a:p>
            <a:r>
              <a:rPr lang="en-US" dirty="0"/>
              <a:t>Build </a:t>
            </a:r>
            <a:r>
              <a:rPr lang="en-US" i="1" dirty="0"/>
              <a:t>k</a:t>
            </a:r>
            <a:r>
              <a:rPr lang="en-US" dirty="0"/>
              <a:t>-1 trees with different “complexities” (# of terminal nodes)</a:t>
            </a:r>
          </a:p>
          <a:p>
            <a:r>
              <a:rPr lang="en-US" dirty="0"/>
              <a:t>Calculate the RSS on “test” set </a:t>
            </a:r>
            <a:r>
              <a:rPr lang="en-US" i="1" dirty="0"/>
              <a:t>k</a:t>
            </a:r>
            <a:r>
              <a:rPr lang="en-US" dirty="0"/>
              <a:t> times</a:t>
            </a:r>
          </a:p>
          <a:p>
            <a:r>
              <a:rPr lang="en-US" dirty="0"/>
              <a:t>Choose tree with minimum RSS</a:t>
            </a:r>
          </a:p>
          <a:p>
            <a:endParaRPr lang="en-US" dirty="0"/>
          </a:p>
        </p:txBody>
      </p:sp>
      <p:sp>
        <p:nvSpPr>
          <p:cNvPr id="3" name="Text Placeholder 2">
            <a:extLst>
              <a:ext uri="{FF2B5EF4-FFF2-40B4-BE49-F238E27FC236}">
                <a16:creationId xmlns:a16="http://schemas.microsoft.com/office/drawing/2014/main" id="{A931934A-0CA8-4C71-B8FB-9DF553E1B055}"/>
              </a:ext>
            </a:extLst>
          </p:cNvPr>
          <p:cNvSpPr>
            <a:spLocks noGrp="1"/>
          </p:cNvSpPr>
          <p:nvPr>
            <p:ph type="body" idx="2"/>
          </p:nvPr>
        </p:nvSpPr>
        <p:spPr/>
        <p:txBody>
          <a:bodyPr/>
          <a:lstStyle/>
          <a:p>
            <a:r>
              <a:rPr lang="en-US" dirty="0"/>
              <a:t>Pruning</a:t>
            </a:r>
          </a:p>
        </p:txBody>
      </p:sp>
      <p:sp>
        <p:nvSpPr>
          <p:cNvPr id="4" name="Slide Number Placeholder 3">
            <a:extLst>
              <a:ext uri="{FF2B5EF4-FFF2-40B4-BE49-F238E27FC236}">
                <a16:creationId xmlns:a16="http://schemas.microsoft.com/office/drawing/2014/main" id="{7B863471-AE99-49C3-83FD-7556C979D55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81</a:t>
            </a:fld>
            <a:endParaRPr lang="en-US" sz="1200" dirty="0">
              <a:solidFill>
                <a:srgbClr val="888888"/>
              </a:solidFill>
            </a:endParaRPr>
          </a:p>
        </p:txBody>
      </p:sp>
      <p:sp>
        <p:nvSpPr>
          <p:cNvPr id="6" name="TextBox 5">
            <a:extLst>
              <a:ext uri="{FF2B5EF4-FFF2-40B4-BE49-F238E27FC236}">
                <a16:creationId xmlns:a16="http://schemas.microsoft.com/office/drawing/2014/main" id="{65C3876E-06A7-41DE-A93B-7D6E8AE8C896}"/>
              </a:ext>
            </a:extLst>
          </p:cNvPr>
          <p:cNvSpPr txBox="1"/>
          <p:nvPr/>
        </p:nvSpPr>
        <p:spPr>
          <a:xfrm>
            <a:off x="0" y="4298389"/>
            <a:ext cx="4572000" cy="246221"/>
          </a:xfrm>
          <a:prstGeom prst="rect">
            <a:avLst/>
          </a:prstGeom>
          <a:noFill/>
        </p:spPr>
        <p:txBody>
          <a:bodyPr wrap="square" rtlCol="0">
            <a:spAutoFit/>
          </a:bodyPr>
          <a:lstStyle/>
          <a:p>
            <a:pPr algn="ctr"/>
            <a:r>
              <a:rPr lang="en-US" sz="1000" dirty="0">
                <a:solidFill>
                  <a:schemeClr val="tx2"/>
                </a:solidFill>
              </a:rPr>
              <a:t>Source: https://78.media.tumblr.com/tumblr_lrgsolw7wS1qig3dlo1_500.gif</a:t>
            </a:r>
          </a:p>
        </p:txBody>
      </p:sp>
      <p:pic>
        <p:nvPicPr>
          <p:cNvPr id="8" name="Picture 7" descr="A person standing in front of a house&#10;&#10;Description generated with very high confidence">
            <a:extLst>
              <a:ext uri="{FF2B5EF4-FFF2-40B4-BE49-F238E27FC236}">
                <a16:creationId xmlns:a16="http://schemas.microsoft.com/office/drawing/2014/main" id="{AA618B87-D3B2-4CB9-A487-7359828E10A5}"/>
              </a:ext>
            </a:extLst>
          </p:cNvPr>
          <p:cNvPicPr>
            <a:picLocks noChangeAspect="1"/>
          </p:cNvPicPr>
          <p:nvPr/>
        </p:nvPicPr>
        <p:blipFill>
          <a:blip r:embed="rId2"/>
          <a:stretch>
            <a:fillRect/>
          </a:stretch>
        </p:blipFill>
        <p:spPr>
          <a:xfrm>
            <a:off x="0" y="1310418"/>
            <a:ext cx="4586666" cy="2522664"/>
          </a:xfrm>
          <a:prstGeom prst="rect">
            <a:avLst/>
          </a:prstGeom>
        </p:spPr>
      </p:pic>
    </p:spTree>
    <p:extLst>
      <p:ext uri="{BB962C8B-B14F-4D97-AF65-F5344CB8AC3E}">
        <p14:creationId xmlns:p14="http://schemas.microsoft.com/office/powerpoint/2010/main" val="3741072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41C0F15B-00C1-4D3C-AB76-468EF8206AF6}"/>
              </a:ext>
            </a:extLst>
          </p:cNvPr>
          <p:cNvSpPr txBox="1">
            <a:spLocks/>
          </p:cNvSpPr>
          <p:nvPr/>
        </p:nvSpPr>
        <p:spPr>
          <a:xfrm>
            <a:off x="0" y="590550"/>
            <a:ext cx="4679576" cy="42006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341313" indent="0">
              <a:buFont typeface="Noto Sans Symbols"/>
              <a:buNone/>
            </a:pPr>
            <a:r>
              <a:rPr lang="en-US" sz="2300" b="1" dirty="0"/>
              <a:t>Gini Impurity:</a:t>
            </a:r>
            <a:endParaRPr lang="en-US" sz="2300" dirty="0"/>
          </a:p>
          <a:p>
            <a:r>
              <a:rPr lang="en-US" sz="2300" dirty="0"/>
              <a:t>Optimize terminal nodes’ predicted class/proportion of correct classes within (</a:t>
            </a:r>
            <a:r>
              <a:rPr lang="en-US" sz="2300" i="1" dirty="0"/>
              <a:t>“purity”</a:t>
            </a:r>
            <a:r>
              <a:rPr lang="en-US" sz="2300" dirty="0"/>
              <a:t>)</a:t>
            </a:r>
          </a:p>
          <a:p>
            <a:endParaRPr lang="en-US" sz="2300" dirty="0"/>
          </a:p>
          <a:p>
            <a:r>
              <a:rPr lang="en-US" sz="2300" dirty="0"/>
              <a:t>One minus squared probability of selecting each class within a node– smaller is better</a:t>
            </a:r>
          </a:p>
          <a:p>
            <a:r>
              <a:rPr lang="en-US" sz="2300" dirty="0"/>
              <a:t>Similar evaluation techniques include </a:t>
            </a:r>
            <a:r>
              <a:rPr lang="en-US" sz="2300" i="1" dirty="0"/>
              <a:t>“cross-entropy” </a:t>
            </a:r>
            <a:r>
              <a:rPr lang="en-US" sz="2300" dirty="0"/>
              <a:t>and </a:t>
            </a:r>
            <a:r>
              <a:rPr lang="en-US" sz="2300" i="1" dirty="0"/>
              <a:t>“information gain”</a:t>
            </a:r>
          </a:p>
        </p:txBody>
      </p:sp>
      <p:sp>
        <p:nvSpPr>
          <p:cNvPr id="3" name="Text Placeholder 2">
            <a:extLst>
              <a:ext uri="{FF2B5EF4-FFF2-40B4-BE49-F238E27FC236}">
                <a16:creationId xmlns:a16="http://schemas.microsoft.com/office/drawing/2014/main" id="{A931934A-0CA8-4C71-B8FB-9DF553E1B055}"/>
              </a:ext>
            </a:extLst>
          </p:cNvPr>
          <p:cNvSpPr>
            <a:spLocks noGrp="1"/>
          </p:cNvSpPr>
          <p:nvPr>
            <p:ph type="body" idx="2"/>
          </p:nvPr>
        </p:nvSpPr>
        <p:spPr/>
        <p:txBody>
          <a:bodyPr/>
          <a:lstStyle/>
          <a:p>
            <a:r>
              <a:rPr lang="en-US" dirty="0"/>
              <a:t>Pruning</a:t>
            </a:r>
          </a:p>
        </p:txBody>
      </p:sp>
      <p:sp>
        <p:nvSpPr>
          <p:cNvPr id="4" name="Slide Number Placeholder 3">
            <a:extLst>
              <a:ext uri="{FF2B5EF4-FFF2-40B4-BE49-F238E27FC236}">
                <a16:creationId xmlns:a16="http://schemas.microsoft.com/office/drawing/2014/main" id="{7B863471-AE99-49C3-83FD-7556C979D55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82</a:t>
            </a:fld>
            <a:endParaRPr lang="en-US" sz="1200" dirty="0">
              <a:solidFill>
                <a:srgbClr val="888888"/>
              </a:solidFill>
            </a:endParaRPr>
          </a:p>
        </p:txBody>
      </p:sp>
      <p:sp>
        <p:nvSpPr>
          <p:cNvPr id="6" name="TextBox 5">
            <a:extLst>
              <a:ext uri="{FF2B5EF4-FFF2-40B4-BE49-F238E27FC236}">
                <a16:creationId xmlns:a16="http://schemas.microsoft.com/office/drawing/2014/main" id="{65C3876E-06A7-41DE-A93B-7D6E8AE8C896}"/>
              </a:ext>
            </a:extLst>
          </p:cNvPr>
          <p:cNvSpPr txBox="1"/>
          <p:nvPr/>
        </p:nvSpPr>
        <p:spPr>
          <a:xfrm>
            <a:off x="4586666" y="4298389"/>
            <a:ext cx="4572000" cy="246221"/>
          </a:xfrm>
          <a:prstGeom prst="rect">
            <a:avLst/>
          </a:prstGeom>
          <a:noFill/>
        </p:spPr>
        <p:txBody>
          <a:bodyPr wrap="square" rtlCol="0">
            <a:spAutoFit/>
          </a:bodyPr>
          <a:lstStyle/>
          <a:p>
            <a:pPr algn="ctr"/>
            <a:r>
              <a:rPr lang="en-US" sz="1000" dirty="0">
                <a:solidFill>
                  <a:schemeClr val="tx2"/>
                </a:solidFill>
              </a:rPr>
              <a:t>Source: https://78.media.tumblr.com/tumblr_lrgsolw7wS1qig3dlo1_500.gif</a:t>
            </a:r>
          </a:p>
        </p:txBody>
      </p:sp>
      <p:pic>
        <p:nvPicPr>
          <p:cNvPr id="8" name="Picture 7" descr="A person standing in front of a house&#10;&#10;Description generated with very high confidence">
            <a:extLst>
              <a:ext uri="{FF2B5EF4-FFF2-40B4-BE49-F238E27FC236}">
                <a16:creationId xmlns:a16="http://schemas.microsoft.com/office/drawing/2014/main" id="{AA618B87-D3B2-4CB9-A487-7359828E10A5}"/>
              </a:ext>
            </a:extLst>
          </p:cNvPr>
          <p:cNvPicPr>
            <a:picLocks noChangeAspect="1"/>
          </p:cNvPicPr>
          <p:nvPr/>
        </p:nvPicPr>
        <p:blipFill>
          <a:blip r:embed="rId2"/>
          <a:stretch>
            <a:fillRect/>
          </a:stretch>
        </p:blipFill>
        <p:spPr>
          <a:xfrm>
            <a:off x="4572000" y="1304831"/>
            <a:ext cx="4586666" cy="2522664"/>
          </a:xfrm>
          <a:prstGeom prst="rect">
            <a:avLst/>
          </a:prstGeom>
        </p:spPr>
      </p:pic>
      <p:pic>
        <p:nvPicPr>
          <p:cNvPr id="7" name="Picture 6">
            <a:extLst>
              <a:ext uri="{FF2B5EF4-FFF2-40B4-BE49-F238E27FC236}">
                <a16:creationId xmlns:a16="http://schemas.microsoft.com/office/drawing/2014/main" id="{794C90AF-8575-426D-94FC-AA54247AB0C3}"/>
              </a:ext>
            </a:extLst>
          </p:cNvPr>
          <p:cNvPicPr>
            <a:picLocks noChangeAspect="1"/>
          </p:cNvPicPr>
          <p:nvPr/>
        </p:nvPicPr>
        <p:blipFill>
          <a:blip r:embed="rId3"/>
          <a:stretch>
            <a:fillRect/>
          </a:stretch>
        </p:blipFill>
        <p:spPr>
          <a:xfrm>
            <a:off x="1095371" y="2128014"/>
            <a:ext cx="2488834" cy="477714"/>
          </a:xfrm>
          <a:prstGeom prst="rect">
            <a:avLst/>
          </a:prstGeom>
        </p:spPr>
      </p:pic>
    </p:spTree>
    <p:extLst>
      <p:ext uri="{BB962C8B-B14F-4D97-AF65-F5344CB8AC3E}">
        <p14:creationId xmlns:p14="http://schemas.microsoft.com/office/powerpoint/2010/main" val="3733666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BF8063-543C-45F9-8240-F5E91D3A304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83</a:t>
            </a:fld>
            <a:endParaRPr lang="en-US" sz="1200" dirty="0">
              <a:solidFill>
                <a:srgbClr val="888888"/>
              </a:solidFill>
            </a:endParaRPr>
          </a:p>
        </p:txBody>
      </p:sp>
      <p:sp>
        <p:nvSpPr>
          <p:cNvPr id="3" name="TextBox 2">
            <a:extLst>
              <a:ext uri="{FF2B5EF4-FFF2-40B4-BE49-F238E27FC236}">
                <a16:creationId xmlns:a16="http://schemas.microsoft.com/office/drawing/2014/main" id="{1F7732FA-CD86-43F5-91BA-8C8F2E59492F}"/>
              </a:ext>
            </a:extLst>
          </p:cNvPr>
          <p:cNvSpPr txBox="1"/>
          <p:nvPr/>
        </p:nvSpPr>
        <p:spPr>
          <a:xfrm>
            <a:off x="1283855" y="4435707"/>
            <a:ext cx="6576290" cy="246221"/>
          </a:xfrm>
          <a:prstGeom prst="rect">
            <a:avLst/>
          </a:prstGeom>
          <a:noFill/>
        </p:spPr>
        <p:txBody>
          <a:bodyPr wrap="square" rtlCol="0">
            <a:spAutoFit/>
          </a:bodyPr>
          <a:lstStyle/>
          <a:p>
            <a:pPr algn="ctr"/>
            <a:r>
              <a:rPr lang="en-US" sz="1000" dirty="0">
                <a:solidFill>
                  <a:schemeClr val="tx2"/>
                </a:solidFill>
              </a:rPr>
              <a:t>Source: https://i.stack.imgur.com/yE8JP.png</a:t>
            </a:r>
          </a:p>
        </p:txBody>
      </p:sp>
      <p:pic>
        <p:nvPicPr>
          <p:cNvPr id="5" name="Picture 4" descr="A close up of text on a white background&#10;&#10;Description generated with high confidence">
            <a:extLst>
              <a:ext uri="{FF2B5EF4-FFF2-40B4-BE49-F238E27FC236}">
                <a16:creationId xmlns:a16="http://schemas.microsoft.com/office/drawing/2014/main" id="{1303A59E-3A44-4A3D-907D-F0AB5CCAC0A9}"/>
              </a:ext>
            </a:extLst>
          </p:cNvPr>
          <p:cNvPicPr>
            <a:picLocks noChangeAspect="1"/>
          </p:cNvPicPr>
          <p:nvPr/>
        </p:nvPicPr>
        <p:blipFill>
          <a:blip r:embed="rId2"/>
          <a:stretch>
            <a:fillRect/>
          </a:stretch>
        </p:blipFill>
        <p:spPr>
          <a:xfrm>
            <a:off x="1008729" y="878251"/>
            <a:ext cx="7126542" cy="3386998"/>
          </a:xfrm>
          <a:prstGeom prst="rect">
            <a:avLst/>
          </a:prstGeom>
        </p:spPr>
      </p:pic>
    </p:spTree>
    <p:extLst>
      <p:ext uri="{BB962C8B-B14F-4D97-AF65-F5344CB8AC3E}">
        <p14:creationId xmlns:p14="http://schemas.microsoft.com/office/powerpoint/2010/main" val="3893656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F099D-5BE1-46A5-8E3F-52D1D9BC23B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84</a:t>
            </a:fld>
            <a:endParaRPr lang="en-US" sz="1200" dirty="0">
              <a:solidFill>
                <a:srgbClr val="888888"/>
              </a:solidFill>
            </a:endParaRPr>
          </a:p>
        </p:txBody>
      </p:sp>
      <p:sp>
        <p:nvSpPr>
          <p:cNvPr id="3" name="TextBox 2">
            <a:extLst>
              <a:ext uri="{FF2B5EF4-FFF2-40B4-BE49-F238E27FC236}">
                <a16:creationId xmlns:a16="http://schemas.microsoft.com/office/drawing/2014/main" id="{014DA24F-59DD-4268-9995-1C2644DA97F8}"/>
              </a:ext>
            </a:extLst>
          </p:cNvPr>
          <p:cNvSpPr txBox="1"/>
          <p:nvPr/>
        </p:nvSpPr>
        <p:spPr>
          <a:xfrm>
            <a:off x="2460817" y="408039"/>
            <a:ext cx="422236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b="1" dirty="0">
                <a:latin typeface="Calibri" panose="020F0502020204030204" pitchFamily="34" charset="0"/>
                <a:cs typeface="Calibri" panose="020F0502020204030204" pitchFamily="34" charset="0"/>
              </a:rPr>
              <a:t>Pop Quiz (Part 1)</a:t>
            </a:r>
          </a:p>
        </p:txBody>
      </p:sp>
      <p:sp>
        <p:nvSpPr>
          <p:cNvPr id="10" name="TextBox 9">
            <a:extLst>
              <a:ext uri="{FF2B5EF4-FFF2-40B4-BE49-F238E27FC236}">
                <a16:creationId xmlns:a16="http://schemas.microsoft.com/office/drawing/2014/main" id="{FC1369DE-7F72-4645-B3DE-3445F71A39D5}"/>
              </a:ext>
            </a:extLst>
          </p:cNvPr>
          <p:cNvSpPr txBox="1"/>
          <p:nvPr/>
        </p:nvSpPr>
        <p:spPr>
          <a:xfrm>
            <a:off x="498493" y="2665232"/>
            <a:ext cx="8147014" cy="83099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Calculate the Gini Impurity for each terminal node shown in the table</a:t>
            </a:r>
          </a:p>
        </p:txBody>
      </p:sp>
      <p:graphicFrame>
        <p:nvGraphicFramePr>
          <p:cNvPr id="5" name="Table 4">
            <a:extLst>
              <a:ext uri="{FF2B5EF4-FFF2-40B4-BE49-F238E27FC236}">
                <a16:creationId xmlns:a16="http://schemas.microsoft.com/office/drawing/2014/main" id="{B3504CD3-5F82-4E59-A85E-1D22C0E21465}"/>
              </a:ext>
            </a:extLst>
          </p:cNvPr>
          <p:cNvGraphicFramePr>
            <a:graphicFrameLocks noGrp="1"/>
          </p:cNvGraphicFramePr>
          <p:nvPr>
            <p:extLst>
              <p:ext uri="{D42A27DB-BD31-4B8C-83A1-F6EECF244321}">
                <p14:modId xmlns:p14="http://schemas.microsoft.com/office/powerpoint/2010/main" val="2086901582"/>
              </p:ext>
            </p:extLst>
          </p:nvPr>
        </p:nvGraphicFramePr>
        <p:xfrm>
          <a:off x="196854" y="1064366"/>
          <a:ext cx="5889861" cy="1275604"/>
        </p:xfrm>
        <a:graphic>
          <a:graphicData uri="http://schemas.openxmlformats.org/drawingml/2006/table">
            <a:tbl>
              <a:tblPr firstRow="1" bandRow="1">
                <a:tableStyleId>{5C22544A-7EE6-4342-B048-85BDC9FD1C3A}</a:tableStyleId>
              </a:tblPr>
              <a:tblGrid>
                <a:gridCol w="1370785">
                  <a:extLst>
                    <a:ext uri="{9D8B030D-6E8A-4147-A177-3AD203B41FA5}">
                      <a16:colId xmlns:a16="http://schemas.microsoft.com/office/drawing/2014/main" val="3234883198"/>
                    </a:ext>
                  </a:extLst>
                </a:gridCol>
                <a:gridCol w="1129769">
                  <a:extLst>
                    <a:ext uri="{9D8B030D-6E8A-4147-A177-3AD203B41FA5}">
                      <a16:colId xmlns:a16="http://schemas.microsoft.com/office/drawing/2014/main" val="4094537581"/>
                    </a:ext>
                  </a:extLst>
                </a:gridCol>
                <a:gridCol w="1129769">
                  <a:extLst>
                    <a:ext uri="{9D8B030D-6E8A-4147-A177-3AD203B41FA5}">
                      <a16:colId xmlns:a16="http://schemas.microsoft.com/office/drawing/2014/main" val="1861920101"/>
                    </a:ext>
                  </a:extLst>
                </a:gridCol>
                <a:gridCol w="1129769">
                  <a:extLst>
                    <a:ext uri="{9D8B030D-6E8A-4147-A177-3AD203B41FA5}">
                      <a16:colId xmlns:a16="http://schemas.microsoft.com/office/drawing/2014/main" val="4033273223"/>
                    </a:ext>
                  </a:extLst>
                </a:gridCol>
                <a:gridCol w="1129769">
                  <a:extLst>
                    <a:ext uri="{9D8B030D-6E8A-4147-A177-3AD203B41FA5}">
                      <a16:colId xmlns:a16="http://schemas.microsoft.com/office/drawing/2014/main" val="1889737528"/>
                    </a:ext>
                  </a:extLst>
                </a:gridCol>
              </a:tblGrid>
              <a:tr h="318901">
                <a:tc>
                  <a:txBody>
                    <a:bodyPr/>
                    <a:lstStyle/>
                    <a:p>
                      <a:pPr algn="r"/>
                      <a:r>
                        <a:rPr lang="en-US" sz="1200" b="1" dirty="0">
                          <a:latin typeface="Calibri" panose="020F0502020204030204" pitchFamily="34" charset="0"/>
                          <a:cs typeface="Calibri" panose="020F0502020204030204" pitchFamily="34" charset="0"/>
                        </a:rPr>
                        <a:t>Class</a:t>
                      </a:r>
                    </a:p>
                  </a:txBody>
                  <a:tcPr>
                    <a:lnR w="12700" cap="flat" cmpd="sng" algn="ctr">
                      <a:solidFill>
                        <a:schemeClr val="tx1"/>
                      </a:solidFill>
                      <a:prstDash val="solid"/>
                      <a:round/>
                      <a:headEnd type="none" w="med" len="med"/>
                      <a:tailEnd type="none" w="med" len="med"/>
                    </a:lnR>
                  </a:tcPr>
                </a:tc>
                <a:tc>
                  <a:txBody>
                    <a:bodyPr/>
                    <a:lstStyle/>
                    <a:p>
                      <a:pPr algn="ctr"/>
                      <a:r>
                        <a:rPr lang="en-US" sz="1200" b="1" dirty="0">
                          <a:latin typeface="Calibri" panose="020F0502020204030204" pitchFamily="34" charset="0"/>
                          <a:cs typeface="Calibri" panose="020F0502020204030204" pitchFamily="34" charset="0"/>
                        </a:rPr>
                        <a:t>Node 1</a:t>
                      </a:r>
                    </a:p>
                  </a:txBody>
                  <a:tcPr>
                    <a:lnL w="12700" cap="flat" cmpd="sng" algn="ctr">
                      <a:solidFill>
                        <a:schemeClr val="tx1"/>
                      </a:solidFill>
                      <a:prstDash val="solid"/>
                      <a:round/>
                      <a:headEnd type="none" w="med" len="med"/>
                      <a:tailEnd type="none" w="med" len="med"/>
                    </a:lnL>
                  </a:tcPr>
                </a:tc>
                <a:tc>
                  <a:txBody>
                    <a:bodyPr/>
                    <a:lstStyle/>
                    <a:p>
                      <a:pPr algn="ctr"/>
                      <a:r>
                        <a:rPr lang="en-US" sz="1200" b="1" dirty="0">
                          <a:latin typeface="Calibri" panose="020F0502020204030204" pitchFamily="34" charset="0"/>
                          <a:cs typeface="Calibri" panose="020F0502020204030204" pitchFamily="34" charset="0"/>
                        </a:rPr>
                        <a:t>Node 2</a:t>
                      </a:r>
                    </a:p>
                  </a:txBody>
                  <a:tcPr/>
                </a:tc>
                <a:tc>
                  <a:txBody>
                    <a:bodyPr/>
                    <a:lstStyle/>
                    <a:p>
                      <a:pPr algn="ctr"/>
                      <a:r>
                        <a:rPr lang="en-US" sz="1200" b="1" dirty="0">
                          <a:latin typeface="Calibri" panose="020F0502020204030204" pitchFamily="34" charset="0"/>
                          <a:cs typeface="Calibri" panose="020F0502020204030204" pitchFamily="34" charset="0"/>
                        </a:rPr>
                        <a:t>Node 3</a:t>
                      </a:r>
                    </a:p>
                  </a:txBody>
                  <a:tcPr/>
                </a:tc>
                <a:tc>
                  <a:txBody>
                    <a:bodyPr/>
                    <a:lstStyle/>
                    <a:p>
                      <a:pPr algn="ctr"/>
                      <a:r>
                        <a:rPr lang="en-US" sz="1200" b="1" dirty="0">
                          <a:latin typeface="Calibri" panose="020F0502020204030204" pitchFamily="34" charset="0"/>
                          <a:cs typeface="Calibri" panose="020F0502020204030204" pitchFamily="34" charset="0"/>
                        </a:rPr>
                        <a:t>Total</a:t>
                      </a:r>
                    </a:p>
                  </a:txBody>
                  <a:tcPr/>
                </a:tc>
                <a:extLst>
                  <a:ext uri="{0D108BD9-81ED-4DB2-BD59-A6C34878D82A}">
                    <a16:rowId xmlns:a16="http://schemas.microsoft.com/office/drawing/2014/main" val="3032956261"/>
                  </a:ext>
                </a:extLst>
              </a:tr>
              <a:tr h="318901">
                <a:tc>
                  <a:txBody>
                    <a:bodyPr/>
                    <a:lstStyle/>
                    <a:p>
                      <a:pPr algn="r"/>
                      <a:r>
                        <a:rPr lang="en-US" sz="1200" b="1" dirty="0">
                          <a:latin typeface="Calibri" panose="020F0502020204030204" pitchFamily="34" charset="0"/>
                          <a:cs typeface="Calibri" panose="020F0502020204030204" pitchFamily="34" charset="0"/>
                        </a:rPr>
                        <a:t>A</a:t>
                      </a:r>
                    </a:p>
                  </a:txBody>
                  <a:tcPr>
                    <a:lnR w="12700" cap="flat" cmpd="sng" algn="ctr">
                      <a:solidFill>
                        <a:schemeClr val="tx1"/>
                      </a:solidFill>
                      <a:prstDash val="solid"/>
                      <a:round/>
                      <a:headEnd type="none" w="med" len="med"/>
                      <a:tailEnd type="none" w="med" len="med"/>
                    </a:lnR>
                  </a:tcPr>
                </a:tc>
                <a:tc>
                  <a:txBody>
                    <a:bodyPr/>
                    <a:lstStyle/>
                    <a:p>
                      <a:pPr algn="ctr"/>
                      <a:r>
                        <a:rPr lang="en-US" sz="1200" dirty="0">
                          <a:latin typeface="Calibri" panose="020F0502020204030204" pitchFamily="34" charset="0"/>
                          <a:cs typeface="Calibri" panose="020F0502020204030204" pitchFamily="34" charset="0"/>
                        </a:rPr>
                        <a:t>5</a:t>
                      </a:r>
                    </a:p>
                  </a:txBody>
                  <a:tcPr>
                    <a:lnL w="12700" cap="flat" cmpd="sng" algn="ctr">
                      <a:solidFill>
                        <a:schemeClr val="tx1"/>
                      </a:solidFill>
                      <a:prstDash val="solid"/>
                      <a:round/>
                      <a:headEnd type="none" w="med" len="med"/>
                      <a:tailEnd type="none" w="med" len="med"/>
                    </a:lnL>
                  </a:tcPr>
                </a:tc>
                <a:tc>
                  <a:txBody>
                    <a:bodyPr/>
                    <a:lstStyle/>
                    <a:p>
                      <a:pPr algn="ctr"/>
                      <a:r>
                        <a:rPr lang="en-US" sz="1200" dirty="0">
                          <a:latin typeface="Calibri" panose="020F0502020204030204" pitchFamily="34" charset="0"/>
                          <a:cs typeface="Calibri" panose="020F0502020204030204" pitchFamily="34" charset="0"/>
                        </a:rPr>
                        <a:t>4</a:t>
                      </a:r>
                    </a:p>
                  </a:txBody>
                  <a:tcPr/>
                </a:tc>
                <a:tc>
                  <a:txBody>
                    <a:bodyPr/>
                    <a:lstStyle/>
                    <a:p>
                      <a:pPr algn="ctr"/>
                      <a:r>
                        <a:rPr lang="en-US" sz="1200" dirty="0">
                          <a:latin typeface="Calibri" panose="020F0502020204030204" pitchFamily="34" charset="0"/>
                          <a:cs typeface="Calibri" panose="020F0502020204030204" pitchFamily="34" charset="0"/>
                        </a:rPr>
                        <a:t>0</a:t>
                      </a:r>
                    </a:p>
                  </a:txBody>
                  <a:tcPr>
                    <a:lnR w="12700" cap="flat" cmpd="sng" algn="ctr">
                      <a:solidFill>
                        <a:schemeClr val="tx1"/>
                      </a:solidFill>
                      <a:prstDash val="solid"/>
                      <a:round/>
                      <a:headEnd type="none" w="med" len="med"/>
                      <a:tailEnd type="none" w="med" len="med"/>
                    </a:lnR>
                  </a:tcPr>
                </a:tc>
                <a:tc>
                  <a:txBody>
                    <a:bodyPr/>
                    <a:lstStyle/>
                    <a:p>
                      <a:pPr algn="ctr"/>
                      <a:r>
                        <a:rPr lang="en-US" sz="1200" b="1" dirty="0">
                          <a:latin typeface="Calibri" panose="020F0502020204030204" pitchFamily="34" charset="0"/>
                          <a:cs typeface="Calibri" panose="020F0502020204030204" pitchFamily="34" charset="0"/>
                        </a:rPr>
                        <a:t>9</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77517556"/>
                  </a:ext>
                </a:extLst>
              </a:tr>
              <a:tr h="318901">
                <a:tc>
                  <a:txBody>
                    <a:bodyPr/>
                    <a:lstStyle/>
                    <a:p>
                      <a:pPr algn="r"/>
                      <a:r>
                        <a:rPr lang="en-US" sz="1200" b="1" dirty="0">
                          <a:latin typeface="Calibri" panose="020F0502020204030204" pitchFamily="34" charset="0"/>
                          <a:cs typeface="Calibri" panose="020F0502020204030204" pitchFamily="34" charset="0"/>
                        </a:rPr>
                        <a:t>B</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10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2</a:t>
                      </a:r>
                    </a:p>
                  </a:txBody>
                  <a:tcPr>
                    <a:lnB w="12700" cap="flat" cmpd="sng" algn="ctr">
                      <a:solidFill>
                        <a:schemeClr val="tx1"/>
                      </a:solidFill>
                      <a:prstDash val="solid"/>
                      <a:round/>
                      <a:headEnd type="none" w="med" len="med"/>
                      <a:tailEnd type="none" w="med" len="med"/>
                    </a:lnB>
                  </a:tcPr>
                </a:tc>
                <a:tc>
                  <a:txBody>
                    <a:bodyPr/>
                    <a:lstStyle/>
                    <a:p>
                      <a:pPr algn="ctr"/>
                      <a:r>
                        <a:rPr lang="en-US" sz="1200" dirty="0">
                          <a:latin typeface="Calibri" panose="020F0502020204030204" pitchFamily="34" charset="0"/>
                          <a:cs typeface="Calibri" panose="020F0502020204030204" pitchFamily="34" charset="0"/>
                        </a:rPr>
                        <a:t>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b="1" dirty="0">
                          <a:latin typeface="Calibri" panose="020F0502020204030204" pitchFamily="34" charset="0"/>
                          <a:cs typeface="Calibri" panose="020F0502020204030204" pitchFamily="34" charset="0"/>
                        </a:rPr>
                        <a:t>20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4253957"/>
                  </a:ext>
                </a:extLst>
              </a:tr>
              <a:tr h="318901">
                <a:tc>
                  <a:txBody>
                    <a:bodyPr/>
                    <a:lstStyle/>
                    <a:p>
                      <a:pPr algn="r"/>
                      <a:r>
                        <a:rPr lang="en-US" sz="1200" b="1" dirty="0">
                          <a:latin typeface="Calibri" panose="020F0502020204030204" pitchFamily="34" charset="0"/>
                          <a:cs typeface="Calibri" panose="020F0502020204030204" pitchFamily="34" charset="0"/>
                        </a:rPr>
                        <a:t>Total</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a:latin typeface="Calibri" panose="020F0502020204030204" pitchFamily="34" charset="0"/>
                          <a:cs typeface="Calibri" panose="020F0502020204030204" pitchFamily="34" charset="0"/>
                        </a:rPr>
                        <a:t>15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200" b="1" dirty="0">
                          <a:latin typeface="Calibri" panose="020F0502020204030204" pitchFamily="34" charset="0"/>
                          <a:cs typeface="Calibri" panose="020F0502020204030204" pitchFamily="34" charset="0"/>
                        </a:rPr>
                        <a:t>6</a:t>
                      </a:r>
                    </a:p>
                  </a:txBody>
                  <a:tcP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b="1" dirty="0">
                          <a:latin typeface="Calibri" panose="020F0502020204030204" pitchFamily="34" charset="0"/>
                          <a:cs typeface="Calibri" panose="020F0502020204030204" pitchFamily="34" charset="0"/>
                        </a:rPr>
                        <a:t>29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77422757"/>
                  </a:ext>
                </a:extLst>
              </a:tr>
            </a:tbl>
          </a:graphicData>
        </a:graphic>
      </p:graphicFrame>
      <p:pic>
        <p:nvPicPr>
          <p:cNvPr id="6" name="Picture 5">
            <a:extLst>
              <a:ext uri="{FF2B5EF4-FFF2-40B4-BE49-F238E27FC236}">
                <a16:creationId xmlns:a16="http://schemas.microsoft.com/office/drawing/2014/main" id="{71EB2371-D1E0-4652-B9EB-0559ACF2F5DE}"/>
              </a:ext>
            </a:extLst>
          </p:cNvPr>
          <p:cNvPicPr>
            <a:picLocks noChangeAspect="1"/>
          </p:cNvPicPr>
          <p:nvPr/>
        </p:nvPicPr>
        <p:blipFill>
          <a:blip r:embed="rId2"/>
          <a:stretch>
            <a:fillRect/>
          </a:stretch>
        </p:blipFill>
        <p:spPr>
          <a:xfrm>
            <a:off x="6316966" y="1463311"/>
            <a:ext cx="2488834" cy="477714"/>
          </a:xfrm>
          <a:prstGeom prst="rect">
            <a:avLst/>
          </a:prstGeom>
        </p:spPr>
      </p:pic>
      <p:pic>
        <p:nvPicPr>
          <p:cNvPr id="8" name="Picture 7">
            <a:extLst>
              <a:ext uri="{FF2B5EF4-FFF2-40B4-BE49-F238E27FC236}">
                <a16:creationId xmlns:a16="http://schemas.microsoft.com/office/drawing/2014/main" id="{3D0A3768-32C3-4B6E-9DCD-44863C7ABEF1}"/>
              </a:ext>
            </a:extLst>
          </p:cNvPr>
          <p:cNvPicPr>
            <a:picLocks noChangeAspect="1"/>
          </p:cNvPicPr>
          <p:nvPr/>
        </p:nvPicPr>
        <p:blipFill>
          <a:blip r:embed="rId3"/>
          <a:stretch>
            <a:fillRect/>
          </a:stretch>
        </p:blipFill>
        <p:spPr>
          <a:xfrm>
            <a:off x="971973" y="3492019"/>
            <a:ext cx="7372350" cy="1123950"/>
          </a:xfrm>
          <a:prstGeom prst="rect">
            <a:avLst/>
          </a:prstGeom>
        </p:spPr>
      </p:pic>
      <p:pic>
        <p:nvPicPr>
          <p:cNvPr id="13" name="Picture 12">
            <a:extLst>
              <a:ext uri="{FF2B5EF4-FFF2-40B4-BE49-F238E27FC236}">
                <a16:creationId xmlns:a16="http://schemas.microsoft.com/office/drawing/2014/main" id="{FF3B1B01-AC63-4B91-AA1C-FF08C06A9D28}"/>
              </a:ext>
            </a:extLst>
          </p:cNvPr>
          <p:cNvPicPr>
            <a:picLocks noChangeAspect="1"/>
          </p:cNvPicPr>
          <p:nvPr/>
        </p:nvPicPr>
        <p:blipFill>
          <a:blip r:embed="rId4"/>
          <a:stretch>
            <a:fillRect/>
          </a:stretch>
        </p:blipFill>
        <p:spPr>
          <a:xfrm>
            <a:off x="1138237" y="3499231"/>
            <a:ext cx="6867525" cy="1114425"/>
          </a:xfrm>
          <a:prstGeom prst="rect">
            <a:avLst/>
          </a:prstGeom>
        </p:spPr>
      </p:pic>
      <p:pic>
        <p:nvPicPr>
          <p:cNvPr id="15" name="Picture 14">
            <a:extLst>
              <a:ext uri="{FF2B5EF4-FFF2-40B4-BE49-F238E27FC236}">
                <a16:creationId xmlns:a16="http://schemas.microsoft.com/office/drawing/2014/main" id="{57A3FEC5-FDF0-41F4-9F85-BE1C5B7C138A}"/>
              </a:ext>
            </a:extLst>
          </p:cNvPr>
          <p:cNvPicPr>
            <a:picLocks noChangeAspect="1"/>
          </p:cNvPicPr>
          <p:nvPr/>
        </p:nvPicPr>
        <p:blipFill>
          <a:blip r:embed="rId5"/>
          <a:stretch>
            <a:fillRect/>
          </a:stretch>
        </p:blipFill>
        <p:spPr>
          <a:xfrm>
            <a:off x="1343024" y="3496229"/>
            <a:ext cx="6457950" cy="1123950"/>
          </a:xfrm>
          <a:prstGeom prst="rect">
            <a:avLst/>
          </a:prstGeom>
        </p:spPr>
      </p:pic>
    </p:spTree>
    <p:extLst>
      <p:ext uri="{BB962C8B-B14F-4D97-AF65-F5344CB8AC3E}">
        <p14:creationId xmlns:p14="http://schemas.microsoft.com/office/powerpoint/2010/main" val="154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xit" presetSubtype="0" fill="hold"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F099D-5BE1-46A5-8E3F-52D1D9BC23B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85</a:t>
            </a:fld>
            <a:endParaRPr lang="en-US" sz="1200" dirty="0">
              <a:solidFill>
                <a:srgbClr val="888888"/>
              </a:solidFill>
            </a:endParaRPr>
          </a:p>
        </p:txBody>
      </p:sp>
      <p:sp>
        <p:nvSpPr>
          <p:cNvPr id="3" name="TextBox 2">
            <a:extLst>
              <a:ext uri="{FF2B5EF4-FFF2-40B4-BE49-F238E27FC236}">
                <a16:creationId xmlns:a16="http://schemas.microsoft.com/office/drawing/2014/main" id="{014DA24F-59DD-4268-9995-1C2644DA97F8}"/>
              </a:ext>
            </a:extLst>
          </p:cNvPr>
          <p:cNvSpPr txBox="1"/>
          <p:nvPr/>
        </p:nvSpPr>
        <p:spPr>
          <a:xfrm>
            <a:off x="2460817" y="408039"/>
            <a:ext cx="422236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b="1" dirty="0">
                <a:latin typeface="Calibri" panose="020F0502020204030204" pitchFamily="34" charset="0"/>
                <a:cs typeface="Calibri" panose="020F0502020204030204" pitchFamily="34" charset="0"/>
              </a:rPr>
              <a:t>Pop Quiz (Part 2)</a:t>
            </a:r>
          </a:p>
        </p:txBody>
      </p:sp>
      <p:sp>
        <p:nvSpPr>
          <p:cNvPr id="10" name="TextBox 9">
            <a:extLst>
              <a:ext uri="{FF2B5EF4-FFF2-40B4-BE49-F238E27FC236}">
                <a16:creationId xmlns:a16="http://schemas.microsoft.com/office/drawing/2014/main" id="{FC1369DE-7F72-4645-B3DE-3445F71A39D5}"/>
              </a:ext>
            </a:extLst>
          </p:cNvPr>
          <p:cNvSpPr txBox="1"/>
          <p:nvPr/>
        </p:nvSpPr>
        <p:spPr>
          <a:xfrm>
            <a:off x="498493" y="3711712"/>
            <a:ext cx="8147014" cy="83099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400" dirty="0">
                <a:latin typeface="Calibri" panose="020F0502020204030204" pitchFamily="34" charset="0"/>
                <a:cs typeface="Calibri" panose="020F0502020204030204" pitchFamily="34" charset="0"/>
              </a:rPr>
              <a:t>Create a decision tree using the feature space on the left and vice versa for the right</a:t>
            </a:r>
          </a:p>
        </p:txBody>
      </p:sp>
      <p:pic>
        <p:nvPicPr>
          <p:cNvPr id="8" name="Picture 7" descr="A screenshot of a video game&#10;&#10;Description generated with high confidence">
            <a:extLst>
              <a:ext uri="{FF2B5EF4-FFF2-40B4-BE49-F238E27FC236}">
                <a16:creationId xmlns:a16="http://schemas.microsoft.com/office/drawing/2014/main" id="{EEF670BC-DCF5-4204-9C02-518CD31E2735}"/>
              </a:ext>
            </a:extLst>
          </p:cNvPr>
          <p:cNvPicPr>
            <a:picLocks noChangeAspect="1"/>
          </p:cNvPicPr>
          <p:nvPr/>
        </p:nvPicPr>
        <p:blipFill>
          <a:blip r:embed="rId2"/>
          <a:stretch>
            <a:fillRect/>
          </a:stretch>
        </p:blipFill>
        <p:spPr>
          <a:xfrm>
            <a:off x="1064417" y="926978"/>
            <a:ext cx="7015166" cy="2784734"/>
          </a:xfrm>
          <a:prstGeom prst="rect">
            <a:avLst/>
          </a:prstGeom>
        </p:spPr>
      </p:pic>
      <p:sp>
        <p:nvSpPr>
          <p:cNvPr id="12" name="TextBox 11">
            <a:extLst>
              <a:ext uri="{FF2B5EF4-FFF2-40B4-BE49-F238E27FC236}">
                <a16:creationId xmlns:a16="http://schemas.microsoft.com/office/drawing/2014/main" id="{FA0E50A0-EED8-4F1D-9C78-A5D9A3663091}"/>
              </a:ext>
            </a:extLst>
          </p:cNvPr>
          <p:cNvSpPr txBox="1"/>
          <p:nvPr/>
        </p:nvSpPr>
        <p:spPr>
          <a:xfrm>
            <a:off x="7258833" y="1590805"/>
            <a:ext cx="169101" cy="30777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F</a:t>
            </a:r>
          </a:p>
        </p:txBody>
      </p:sp>
      <p:sp>
        <p:nvSpPr>
          <p:cNvPr id="13" name="TextBox 12">
            <a:extLst>
              <a:ext uri="{FF2B5EF4-FFF2-40B4-BE49-F238E27FC236}">
                <a16:creationId xmlns:a16="http://schemas.microsoft.com/office/drawing/2014/main" id="{38F2E33C-E387-48F7-B99A-089F2FB896F2}"/>
              </a:ext>
            </a:extLst>
          </p:cNvPr>
          <p:cNvSpPr txBox="1"/>
          <p:nvPr/>
        </p:nvSpPr>
        <p:spPr>
          <a:xfrm>
            <a:off x="5386192" y="1590805"/>
            <a:ext cx="169101" cy="30777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T</a:t>
            </a:r>
          </a:p>
        </p:txBody>
      </p:sp>
      <p:pic>
        <p:nvPicPr>
          <p:cNvPr id="15" name="Picture 14">
            <a:extLst>
              <a:ext uri="{FF2B5EF4-FFF2-40B4-BE49-F238E27FC236}">
                <a16:creationId xmlns:a16="http://schemas.microsoft.com/office/drawing/2014/main" id="{7960FC9D-8103-4864-88B3-C234FFCA0D41}"/>
              </a:ext>
            </a:extLst>
          </p:cNvPr>
          <p:cNvPicPr>
            <a:picLocks noChangeAspect="1"/>
          </p:cNvPicPr>
          <p:nvPr/>
        </p:nvPicPr>
        <p:blipFill>
          <a:blip r:embed="rId3"/>
          <a:stretch>
            <a:fillRect/>
          </a:stretch>
        </p:blipFill>
        <p:spPr>
          <a:xfrm>
            <a:off x="4800600" y="926976"/>
            <a:ext cx="3844907" cy="2784734"/>
          </a:xfrm>
          <a:prstGeom prst="rect">
            <a:avLst/>
          </a:prstGeom>
        </p:spPr>
      </p:pic>
      <p:pic>
        <p:nvPicPr>
          <p:cNvPr id="7" name="Picture 6">
            <a:extLst>
              <a:ext uri="{FF2B5EF4-FFF2-40B4-BE49-F238E27FC236}">
                <a16:creationId xmlns:a16="http://schemas.microsoft.com/office/drawing/2014/main" id="{481DF1AD-6605-41F7-8E89-34FD0C8ED166}"/>
              </a:ext>
            </a:extLst>
          </p:cNvPr>
          <p:cNvPicPr>
            <a:picLocks noChangeAspect="1"/>
          </p:cNvPicPr>
          <p:nvPr/>
        </p:nvPicPr>
        <p:blipFill>
          <a:blip r:embed="rId4"/>
          <a:stretch>
            <a:fillRect/>
          </a:stretch>
        </p:blipFill>
        <p:spPr>
          <a:xfrm>
            <a:off x="1064417" y="926977"/>
            <a:ext cx="3507583" cy="2727462"/>
          </a:xfrm>
          <a:prstGeom prst="rect">
            <a:avLst/>
          </a:prstGeom>
        </p:spPr>
      </p:pic>
    </p:spTree>
    <p:extLst>
      <p:ext uri="{BB962C8B-B14F-4D97-AF65-F5344CB8AC3E}">
        <p14:creationId xmlns:p14="http://schemas.microsoft.com/office/powerpoint/2010/main" val="140769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CE7A52-127A-4D96-9D2A-652E7C7E16B9}"/>
              </a:ext>
            </a:extLst>
          </p:cNvPr>
          <p:cNvSpPr>
            <a:spLocks noGrp="1"/>
          </p:cNvSpPr>
          <p:nvPr>
            <p:ph type="body" idx="1"/>
          </p:nvPr>
        </p:nvSpPr>
        <p:spPr/>
        <p:txBody>
          <a:bodyPr/>
          <a:lstStyle/>
          <a:p>
            <a:pPr marL="798513" indent="-457200">
              <a:buFont typeface="+mj-lt"/>
              <a:buAutoNum type="arabicPeriod"/>
            </a:pPr>
            <a:r>
              <a:rPr lang="en-US" dirty="0"/>
              <a:t>Go to: https://colab.research.google.com/notebooks/welcome.ipynb</a:t>
            </a:r>
          </a:p>
          <a:p>
            <a:pPr marL="798513" indent="-457200">
              <a:buFont typeface="+mj-lt"/>
              <a:buAutoNum type="arabicPeriod"/>
            </a:pPr>
            <a:r>
              <a:rPr lang="en-US" dirty="0"/>
              <a:t>You may be prompted with a pop-up window. Close this and go to “File </a:t>
            </a:r>
            <a:r>
              <a:rPr lang="en-US" dirty="0">
                <a:sym typeface="Wingdings" panose="05000000000000000000" pitchFamily="2" charset="2"/>
              </a:rPr>
              <a:t> Upload notebook…”</a:t>
            </a:r>
          </a:p>
          <a:p>
            <a:pPr marL="798513" indent="-457200">
              <a:buFont typeface="+mj-lt"/>
              <a:buAutoNum type="arabicPeriod"/>
            </a:pPr>
            <a:r>
              <a:rPr lang="en-US" dirty="0">
                <a:sym typeface="Wingdings" panose="05000000000000000000" pitchFamily="2" charset="2"/>
              </a:rPr>
              <a:t>Upload “Lab 2 – Decision Trees.ipynb”</a:t>
            </a:r>
          </a:p>
          <a:p>
            <a:pPr marL="798513" indent="-457200">
              <a:buFont typeface="+mj-lt"/>
              <a:buAutoNum type="arabicPeriod"/>
            </a:pPr>
            <a:r>
              <a:rPr lang="en-US" dirty="0">
                <a:sym typeface="Wingdings" panose="05000000000000000000" pitchFamily="2" charset="2"/>
              </a:rPr>
              <a:t>Read the lab and follow the instructions. You will also be given two data files “HousingData.csv” and “Admission_Predict.csv” to upload.</a:t>
            </a:r>
          </a:p>
          <a:p>
            <a:pPr marL="798513" indent="-457200">
              <a:buFont typeface="+mj-lt"/>
              <a:buAutoNum type="arabicPeriod"/>
            </a:pPr>
            <a:r>
              <a:rPr lang="en-US" dirty="0">
                <a:sym typeface="Wingdings" panose="05000000000000000000" pitchFamily="2" charset="2"/>
              </a:rPr>
              <a:t>Good luck and play around!</a:t>
            </a:r>
            <a:endParaRPr lang="en-US" dirty="0"/>
          </a:p>
        </p:txBody>
      </p:sp>
      <p:sp>
        <p:nvSpPr>
          <p:cNvPr id="3" name="Text Placeholder 2">
            <a:extLst>
              <a:ext uri="{FF2B5EF4-FFF2-40B4-BE49-F238E27FC236}">
                <a16:creationId xmlns:a16="http://schemas.microsoft.com/office/drawing/2014/main" id="{685C6670-956C-4EDC-8D37-60617CB9B2A2}"/>
              </a:ext>
            </a:extLst>
          </p:cNvPr>
          <p:cNvSpPr>
            <a:spLocks noGrp="1"/>
          </p:cNvSpPr>
          <p:nvPr>
            <p:ph type="body" idx="2"/>
          </p:nvPr>
        </p:nvSpPr>
        <p:spPr/>
        <p:txBody>
          <a:bodyPr/>
          <a:lstStyle/>
          <a:p>
            <a:r>
              <a:rPr lang="en-US" dirty="0"/>
              <a:t>Lab 2 – Decision Trees</a:t>
            </a:r>
          </a:p>
        </p:txBody>
      </p:sp>
      <p:sp>
        <p:nvSpPr>
          <p:cNvPr id="4" name="Slide Number Placeholder 3">
            <a:extLst>
              <a:ext uri="{FF2B5EF4-FFF2-40B4-BE49-F238E27FC236}">
                <a16:creationId xmlns:a16="http://schemas.microsoft.com/office/drawing/2014/main" id="{94F99941-2C2F-4A4D-A99C-8CEB30CEBF6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86</a:t>
            </a:fld>
            <a:endParaRPr lang="en-US" sz="1200" dirty="0">
              <a:solidFill>
                <a:srgbClr val="888888"/>
              </a:solidFill>
            </a:endParaRPr>
          </a:p>
        </p:txBody>
      </p:sp>
    </p:spTree>
    <p:extLst>
      <p:ext uri="{BB962C8B-B14F-4D97-AF65-F5344CB8AC3E}">
        <p14:creationId xmlns:p14="http://schemas.microsoft.com/office/powerpoint/2010/main" val="10991802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DBFF4-441D-40FC-88B3-A70BCB64BEE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87</a:t>
            </a:fld>
            <a:endParaRPr lang="en-US" sz="1200" dirty="0">
              <a:solidFill>
                <a:srgbClr val="888888"/>
              </a:solidFill>
            </a:endParaRPr>
          </a:p>
        </p:txBody>
      </p:sp>
      <p:sp>
        <p:nvSpPr>
          <p:cNvPr id="3" name="Text Placeholder 2">
            <a:extLst>
              <a:ext uri="{FF2B5EF4-FFF2-40B4-BE49-F238E27FC236}">
                <a16:creationId xmlns:a16="http://schemas.microsoft.com/office/drawing/2014/main" id="{47CE1F4E-F6B0-4251-9528-1F1ED8B2BB47}"/>
              </a:ext>
            </a:extLst>
          </p:cNvPr>
          <p:cNvSpPr>
            <a:spLocks noGrp="1"/>
          </p:cNvSpPr>
          <p:nvPr>
            <p:ph type="body" sz="quarter" idx="13"/>
          </p:nvPr>
        </p:nvSpPr>
        <p:spPr/>
        <p:txBody>
          <a:bodyPr/>
          <a:lstStyle/>
          <a:p>
            <a:r>
              <a:rPr lang="en-US" dirty="0"/>
              <a:t>Clustering</a:t>
            </a:r>
          </a:p>
        </p:txBody>
      </p:sp>
      <p:sp>
        <p:nvSpPr>
          <p:cNvPr id="4" name="Text Placeholder 3">
            <a:extLst>
              <a:ext uri="{FF2B5EF4-FFF2-40B4-BE49-F238E27FC236}">
                <a16:creationId xmlns:a16="http://schemas.microsoft.com/office/drawing/2014/main" id="{81C22F21-8EC6-4DA6-9402-11420DF15966}"/>
              </a:ext>
            </a:extLst>
          </p:cNvPr>
          <p:cNvSpPr>
            <a:spLocks noGrp="1"/>
          </p:cNvSpPr>
          <p:nvPr>
            <p:ph type="body" sz="quarter" idx="14"/>
          </p:nvPr>
        </p:nvSpPr>
        <p:spPr/>
        <p:txBody>
          <a:bodyPr/>
          <a:lstStyle/>
          <a:p>
            <a:r>
              <a:rPr lang="en-US" dirty="0"/>
              <a:t>Uncovering unknown subgroups in data</a:t>
            </a:r>
          </a:p>
        </p:txBody>
      </p:sp>
    </p:spTree>
    <p:extLst>
      <p:ext uri="{BB962C8B-B14F-4D97-AF65-F5344CB8AC3E}">
        <p14:creationId xmlns:p14="http://schemas.microsoft.com/office/powerpoint/2010/main" val="22672882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A8E024-D2F7-4F7F-B8BE-50F70EF5B54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88</a:t>
            </a:fld>
            <a:endParaRPr lang="en-US" sz="1200" dirty="0">
              <a:solidFill>
                <a:srgbClr val="888888"/>
              </a:solidFill>
            </a:endParaRPr>
          </a:p>
        </p:txBody>
      </p:sp>
      <p:sp>
        <p:nvSpPr>
          <p:cNvPr id="10" name="TextBox 9">
            <a:extLst>
              <a:ext uri="{FF2B5EF4-FFF2-40B4-BE49-F238E27FC236}">
                <a16:creationId xmlns:a16="http://schemas.microsoft.com/office/drawing/2014/main" id="{C81E8A99-7F88-470E-879C-23F9B8B5FC3E}"/>
              </a:ext>
            </a:extLst>
          </p:cNvPr>
          <p:cNvSpPr txBox="1"/>
          <p:nvPr/>
        </p:nvSpPr>
        <p:spPr>
          <a:xfrm>
            <a:off x="1283855" y="4435707"/>
            <a:ext cx="6576290" cy="246221"/>
          </a:xfrm>
          <a:prstGeom prst="rect">
            <a:avLst/>
          </a:prstGeom>
          <a:noFill/>
        </p:spPr>
        <p:txBody>
          <a:bodyPr wrap="square" rtlCol="0">
            <a:spAutoFit/>
          </a:bodyPr>
          <a:lstStyle/>
          <a:p>
            <a:pPr algn="ctr"/>
            <a:r>
              <a:rPr lang="en-US" sz="1000" dirty="0">
                <a:solidFill>
                  <a:schemeClr val="tx2"/>
                </a:solidFill>
              </a:rPr>
              <a:t>Source: https://automizy.com/wp-content/uploads/2016/04/audiencesegmentation.png</a:t>
            </a:r>
          </a:p>
        </p:txBody>
      </p:sp>
      <p:pic>
        <p:nvPicPr>
          <p:cNvPr id="12" name="Picture 11">
            <a:extLst>
              <a:ext uri="{FF2B5EF4-FFF2-40B4-BE49-F238E27FC236}">
                <a16:creationId xmlns:a16="http://schemas.microsoft.com/office/drawing/2014/main" id="{8EB46C97-CEB1-4A24-BAF3-266DAC4D665B}"/>
              </a:ext>
            </a:extLst>
          </p:cNvPr>
          <p:cNvPicPr>
            <a:picLocks noChangeAspect="1"/>
          </p:cNvPicPr>
          <p:nvPr/>
        </p:nvPicPr>
        <p:blipFill>
          <a:blip r:embed="rId2"/>
          <a:stretch>
            <a:fillRect/>
          </a:stretch>
        </p:blipFill>
        <p:spPr>
          <a:xfrm>
            <a:off x="1384997" y="808383"/>
            <a:ext cx="6374006" cy="3526734"/>
          </a:xfrm>
          <a:prstGeom prst="rect">
            <a:avLst/>
          </a:prstGeom>
        </p:spPr>
      </p:pic>
      <p:sp>
        <p:nvSpPr>
          <p:cNvPr id="3" name="Rectangle 2">
            <a:extLst>
              <a:ext uri="{FF2B5EF4-FFF2-40B4-BE49-F238E27FC236}">
                <a16:creationId xmlns:a16="http://schemas.microsoft.com/office/drawing/2014/main" id="{2C6E7046-8A98-41C7-AD4A-63BF090C0429}"/>
              </a:ext>
            </a:extLst>
          </p:cNvPr>
          <p:cNvSpPr/>
          <p:nvPr/>
        </p:nvSpPr>
        <p:spPr>
          <a:xfrm>
            <a:off x="4067175" y="790575"/>
            <a:ext cx="3676650" cy="356235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668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70C6E2-0282-4969-BB67-DC96CA7BCF9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89</a:t>
            </a:fld>
            <a:endParaRPr lang="en-US" sz="1200" dirty="0">
              <a:solidFill>
                <a:srgbClr val="888888"/>
              </a:solidFill>
            </a:endParaRPr>
          </a:p>
        </p:txBody>
      </p:sp>
      <p:sp>
        <p:nvSpPr>
          <p:cNvPr id="3" name="Text Placeholder 2">
            <a:extLst>
              <a:ext uri="{FF2B5EF4-FFF2-40B4-BE49-F238E27FC236}">
                <a16:creationId xmlns:a16="http://schemas.microsoft.com/office/drawing/2014/main" id="{D699046B-8142-4238-B689-2CAA80E0D541}"/>
              </a:ext>
            </a:extLst>
          </p:cNvPr>
          <p:cNvSpPr>
            <a:spLocks noGrp="1"/>
          </p:cNvSpPr>
          <p:nvPr>
            <p:ph type="body" sz="quarter" idx="13"/>
          </p:nvPr>
        </p:nvSpPr>
        <p:spPr/>
        <p:txBody>
          <a:bodyPr/>
          <a:lstStyle/>
          <a:p>
            <a:r>
              <a:rPr lang="en-US" dirty="0"/>
              <a:t>K-Means Clustering</a:t>
            </a:r>
          </a:p>
        </p:txBody>
      </p:sp>
      <p:sp>
        <p:nvSpPr>
          <p:cNvPr id="4" name="Text Placeholder 3">
            <a:extLst>
              <a:ext uri="{FF2B5EF4-FFF2-40B4-BE49-F238E27FC236}">
                <a16:creationId xmlns:a16="http://schemas.microsoft.com/office/drawing/2014/main" id="{D658C55A-2745-4B41-B130-FB55D7F9020C}"/>
              </a:ext>
            </a:extLst>
          </p:cNvPr>
          <p:cNvSpPr>
            <a:spLocks noGrp="1"/>
          </p:cNvSpPr>
          <p:nvPr>
            <p:ph type="body" sz="quarter" idx="14"/>
          </p:nvPr>
        </p:nvSpPr>
        <p:spPr/>
        <p:txBody>
          <a:bodyPr>
            <a:normAutofit fontScale="92500"/>
          </a:bodyPr>
          <a:lstStyle/>
          <a:p>
            <a:r>
              <a:rPr lang="en-US" dirty="0"/>
              <a:t>An effective one-parameter clustering algorithm</a:t>
            </a:r>
          </a:p>
          <a:p>
            <a:endParaRPr lang="en-US" dirty="0"/>
          </a:p>
        </p:txBody>
      </p:sp>
    </p:spTree>
    <p:extLst>
      <p:ext uri="{BB962C8B-B14F-4D97-AF65-F5344CB8AC3E}">
        <p14:creationId xmlns:p14="http://schemas.microsoft.com/office/powerpoint/2010/main" val="4111736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5635CD-9446-4A76-9267-D7E96F7681D4}"/>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a:t>
            </a:fld>
            <a:endParaRPr lang="en-US" sz="1200" dirty="0">
              <a:solidFill>
                <a:srgbClr val="888888"/>
              </a:solidFill>
            </a:endParaRPr>
          </a:p>
        </p:txBody>
      </p:sp>
      <p:sp>
        <p:nvSpPr>
          <p:cNvPr id="5" name="TextBox 4">
            <a:extLst>
              <a:ext uri="{FF2B5EF4-FFF2-40B4-BE49-F238E27FC236}">
                <a16:creationId xmlns:a16="http://schemas.microsoft.com/office/drawing/2014/main" id="{C451DF7C-A470-49B0-B658-147AE0B6C9C3}"/>
              </a:ext>
            </a:extLst>
          </p:cNvPr>
          <p:cNvSpPr txBox="1"/>
          <p:nvPr/>
        </p:nvSpPr>
        <p:spPr>
          <a:xfrm>
            <a:off x="1006763" y="4331855"/>
            <a:ext cx="7130474" cy="246221"/>
          </a:xfrm>
          <a:prstGeom prst="rect">
            <a:avLst/>
          </a:prstGeom>
          <a:noFill/>
        </p:spPr>
        <p:txBody>
          <a:bodyPr wrap="square" rtlCol="0">
            <a:spAutoFit/>
          </a:bodyPr>
          <a:lstStyle/>
          <a:p>
            <a:pPr algn="ctr"/>
            <a:r>
              <a:rPr lang="en-US" sz="1000" dirty="0">
                <a:solidFill>
                  <a:schemeClr val="tx2"/>
                </a:solidFill>
              </a:rPr>
              <a:t>Source: https://www.youtube.com/watch?v=36lE9tV9vm0</a:t>
            </a:r>
          </a:p>
        </p:txBody>
      </p:sp>
      <p:pic>
        <p:nvPicPr>
          <p:cNvPr id="7" name="Online Media 6">
            <a:hlinkClick r:id="" action="ppaction://media"/>
            <a:extLst>
              <a:ext uri="{FF2B5EF4-FFF2-40B4-BE49-F238E27FC236}">
                <a16:creationId xmlns:a16="http://schemas.microsoft.com/office/drawing/2014/main" id="{7542E7DE-C0FB-40A4-BDC2-0DA34CB62F6E}"/>
              </a:ext>
            </a:extLst>
          </p:cNvPr>
          <p:cNvPicPr>
            <a:picLocks noRot="1" noChangeAspect="1"/>
          </p:cNvPicPr>
          <p:nvPr>
            <a:videoFile r:link="rId1"/>
          </p:nvPr>
        </p:nvPicPr>
        <p:blipFill>
          <a:blip r:embed="rId3"/>
          <a:stretch>
            <a:fillRect/>
          </a:stretch>
        </p:blipFill>
        <p:spPr>
          <a:xfrm>
            <a:off x="2286000" y="1285875"/>
            <a:ext cx="4572000" cy="2571750"/>
          </a:xfrm>
          <a:prstGeom prst="rect">
            <a:avLst/>
          </a:prstGeom>
        </p:spPr>
      </p:pic>
    </p:spTree>
    <p:extLst>
      <p:ext uri="{BB962C8B-B14F-4D97-AF65-F5344CB8AC3E}">
        <p14:creationId xmlns:p14="http://schemas.microsoft.com/office/powerpoint/2010/main" val="37313259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C6DDB-FC17-4B60-AF33-909495732771}"/>
              </a:ext>
            </a:extLst>
          </p:cNvPr>
          <p:cNvSpPr>
            <a:spLocks noGrp="1"/>
          </p:cNvSpPr>
          <p:nvPr>
            <p:ph type="body" idx="1"/>
          </p:nvPr>
        </p:nvSpPr>
        <p:spPr/>
        <p:txBody>
          <a:bodyPr/>
          <a:lstStyle/>
          <a:p>
            <a:r>
              <a:rPr lang="en-US" dirty="0"/>
              <a:t>K-Means attempts to find naturally-occurring </a:t>
            </a:r>
            <a:r>
              <a:rPr lang="en-US" i="1" dirty="0"/>
              <a:t>clusters</a:t>
            </a:r>
            <a:r>
              <a:rPr lang="en-US" dirty="0"/>
              <a:t> of data points based on the </a:t>
            </a:r>
            <a:r>
              <a:rPr lang="en-US" i="1" dirty="0"/>
              <a:t>distance </a:t>
            </a:r>
            <a:r>
              <a:rPr lang="en-US" dirty="0"/>
              <a:t>between them</a:t>
            </a:r>
          </a:p>
          <a:p>
            <a:r>
              <a:rPr lang="en-US" dirty="0"/>
              <a:t>K-Means randomly generates </a:t>
            </a:r>
            <a:r>
              <a:rPr lang="en-US" i="1" dirty="0"/>
              <a:t>centroids</a:t>
            </a:r>
            <a:r>
              <a:rPr lang="en-US" dirty="0"/>
              <a:t> within the </a:t>
            </a:r>
            <a:r>
              <a:rPr lang="en-US" i="1" dirty="0"/>
              <a:t>feature space</a:t>
            </a:r>
            <a:r>
              <a:rPr lang="en-US" dirty="0"/>
              <a:t> to find the centers of each </a:t>
            </a:r>
            <a:r>
              <a:rPr lang="en-US" i="1" dirty="0"/>
              <a:t>cluster</a:t>
            </a:r>
            <a:endParaRPr lang="en-US" dirty="0"/>
          </a:p>
          <a:p>
            <a:r>
              <a:rPr lang="en-US" dirty="0"/>
              <a:t>Number of </a:t>
            </a:r>
            <a:r>
              <a:rPr lang="en-US" i="1" dirty="0"/>
              <a:t>clusters</a:t>
            </a:r>
            <a:r>
              <a:rPr lang="en-US" dirty="0"/>
              <a:t> depends on value of </a:t>
            </a:r>
            <a:r>
              <a:rPr lang="en-US" i="1" dirty="0"/>
              <a:t>K</a:t>
            </a:r>
            <a:r>
              <a:rPr lang="en-US" dirty="0"/>
              <a:t> chosen a priori</a:t>
            </a:r>
          </a:p>
          <a:p>
            <a:pPr marL="341313" indent="0">
              <a:buNone/>
            </a:pPr>
            <a:endParaRPr lang="en-US" dirty="0"/>
          </a:p>
        </p:txBody>
      </p:sp>
      <p:sp>
        <p:nvSpPr>
          <p:cNvPr id="3" name="Text Placeholder 2">
            <a:extLst>
              <a:ext uri="{FF2B5EF4-FFF2-40B4-BE49-F238E27FC236}">
                <a16:creationId xmlns:a16="http://schemas.microsoft.com/office/drawing/2014/main" id="{C729ABF8-1C66-491D-8C60-A4665B7B6A10}"/>
              </a:ext>
            </a:extLst>
          </p:cNvPr>
          <p:cNvSpPr>
            <a:spLocks noGrp="1"/>
          </p:cNvSpPr>
          <p:nvPr>
            <p:ph type="body" idx="2"/>
          </p:nvPr>
        </p:nvSpPr>
        <p:spPr/>
        <p:txBody>
          <a:bodyPr/>
          <a:lstStyle/>
          <a:p>
            <a:r>
              <a:rPr lang="en-US" dirty="0"/>
              <a:t>K-Means Clustering – What Makes a Good Cluster?</a:t>
            </a:r>
          </a:p>
        </p:txBody>
      </p:sp>
      <p:sp>
        <p:nvSpPr>
          <p:cNvPr id="4" name="Slide Number Placeholder 3">
            <a:extLst>
              <a:ext uri="{FF2B5EF4-FFF2-40B4-BE49-F238E27FC236}">
                <a16:creationId xmlns:a16="http://schemas.microsoft.com/office/drawing/2014/main" id="{9D5DE135-B95C-4B3C-9D9C-8AE8AB21B551}"/>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90</a:t>
            </a:fld>
            <a:endParaRPr lang="en-US" sz="1200" dirty="0">
              <a:solidFill>
                <a:srgbClr val="888888"/>
              </a:solidFill>
            </a:endParaRPr>
          </a:p>
        </p:txBody>
      </p:sp>
      <p:sp>
        <p:nvSpPr>
          <p:cNvPr id="6" name="TextBox 5">
            <a:extLst>
              <a:ext uri="{FF2B5EF4-FFF2-40B4-BE49-F238E27FC236}">
                <a16:creationId xmlns:a16="http://schemas.microsoft.com/office/drawing/2014/main" id="{40A2EA20-5EF6-4C9F-B3D4-05B956BE2733}"/>
              </a:ext>
            </a:extLst>
          </p:cNvPr>
          <p:cNvSpPr txBox="1"/>
          <p:nvPr/>
        </p:nvSpPr>
        <p:spPr>
          <a:xfrm>
            <a:off x="4586666" y="4298389"/>
            <a:ext cx="4572000" cy="400110"/>
          </a:xfrm>
          <a:prstGeom prst="rect">
            <a:avLst/>
          </a:prstGeom>
          <a:noFill/>
        </p:spPr>
        <p:txBody>
          <a:bodyPr wrap="square" rtlCol="0">
            <a:spAutoFit/>
          </a:bodyPr>
          <a:lstStyle/>
          <a:p>
            <a:pPr algn="ctr"/>
            <a:r>
              <a:rPr lang="en-US" sz="1000" dirty="0">
                <a:solidFill>
                  <a:schemeClr val="tx2"/>
                </a:solidFill>
              </a:rPr>
              <a:t>Source: http://alexhwilliams.info/itsneuronalblog/img/clustering/clustering_01.png</a:t>
            </a:r>
          </a:p>
        </p:txBody>
      </p:sp>
      <p:pic>
        <p:nvPicPr>
          <p:cNvPr id="7" name="Picture 6">
            <a:extLst>
              <a:ext uri="{FF2B5EF4-FFF2-40B4-BE49-F238E27FC236}">
                <a16:creationId xmlns:a16="http://schemas.microsoft.com/office/drawing/2014/main" id="{C84CD599-83DC-4BBE-AD01-1E612ADDDF93}"/>
              </a:ext>
            </a:extLst>
          </p:cNvPr>
          <p:cNvPicPr>
            <a:picLocks noChangeAspect="1"/>
          </p:cNvPicPr>
          <p:nvPr/>
        </p:nvPicPr>
        <p:blipFill>
          <a:blip r:embed="rId2"/>
          <a:stretch>
            <a:fillRect/>
          </a:stretch>
        </p:blipFill>
        <p:spPr>
          <a:xfrm>
            <a:off x="5052965" y="590550"/>
            <a:ext cx="3639402" cy="3639402"/>
          </a:xfrm>
          <a:prstGeom prst="rect">
            <a:avLst/>
          </a:prstGeom>
        </p:spPr>
      </p:pic>
      <p:sp>
        <p:nvSpPr>
          <p:cNvPr id="9" name="Oval 8">
            <a:extLst>
              <a:ext uri="{FF2B5EF4-FFF2-40B4-BE49-F238E27FC236}">
                <a16:creationId xmlns:a16="http://schemas.microsoft.com/office/drawing/2014/main" id="{FEDEA026-6FDC-44C9-A84E-19281A82EA32}"/>
              </a:ext>
            </a:extLst>
          </p:cNvPr>
          <p:cNvSpPr/>
          <p:nvPr/>
        </p:nvSpPr>
        <p:spPr>
          <a:xfrm>
            <a:off x="6000466" y="2688609"/>
            <a:ext cx="45719" cy="45719"/>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1" name="Oval 10">
            <a:extLst>
              <a:ext uri="{FF2B5EF4-FFF2-40B4-BE49-F238E27FC236}">
                <a16:creationId xmlns:a16="http://schemas.microsoft.com/office/drawing/2014/main" id="{98906348-D3E9-4DAE-B5FB-8839161E93F2}"/>
              </a:ext>
            </a:extLst>
          </p:cNvPr>
          <p:cNvSpPr/>
          <p:nvPr/>
        </p:nvSpPr>
        <p:spPr>
          <a:xfrm>
            <a:off x="6650219" y="1463542"/>
            <a:ext cx="45719" cy="45719"/>
          </a:xfrm>
          <a:prstGeom prst="ellipse">
            <a:avLst/>
          </a:prstGeom>
          <a:solidFill>
            <a:schemeClr val="accent3"/>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F853FC39-47BC-46DB-9D14-40EEFBEABE74}"/>
              </a:ext>
            </a:extLst>
          </p:cNvPr>
          <p:cNvSpPr/>
          <p:nvPr/>
        </p:nvSpPr>
        <p:spPr>
          <a:xfrm>
            <a:off x="8502555" y="2256431"/>
            <a:ext cx="45719" cy="45719"/>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51D34007-EC08-4AD9-9228-C9219FD77749}"/>
              </a:ext>
            </a:extLst>
          </p:cNvPr>
          <p:cNvCxnSpPr/>
          <p:nvPr/>
        </p:nvCxnSpPr>
        <p:spPr>
          <a:xfrm>
            <a:off x="6046185" y="2734328"/>
            <a:ext cx="430815" cy="344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627353-98D5-4B73-83CE-699203A22370}"/>
              </a:ext>
            </a:extLst>
          </p:cNvPr>
          <p:cNvCxnSpPr/>
          <p:nvPr/>
        </p:nvCxnSpPr>
        <p:spPr>
          <a:xfrm flipH="1" flipV="1">
            <a:off x="8087360" y="1889760"/>
            <a:ext cx="415195" cy="36667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5E4F413-21B3-43EE-9DAA-42110187459F}"/>
              </a:ext>
            </a:extLst>
          </p:cNvPr>
          <p:cNvCxnSpPr>
            <a:cxnSpLocks/>
          </p:cNvCxnSpPr>
          <p:nvPr/>
        </p:nvCxnSpPr>
        <p:spPr>
          <a:xfrm flipH="1">
            <a:off x="6323540" y="1520620"/>
            <a:ext cx="317885" cy="24108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87A18CF-ADF5-41F4-96AF-EC77EC54C165}"/>
              </a:ext>
            </a:extLst>
          </p:cNvPr>
          <p:cNvSpPr/>
          <p:nvPr/>
        </p:nvSpPr>
        <p:spPr>
          <a:xfrm>
            <a:off x="6477000" y="3078480"/>
            <a:ext cx="45719" cy="45719"/>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20" name="Oval 19">
            <a:extLst>
              <a:ext uri="{FF2B5EF4-FFF2-40B4-BE49-F238E27FC236}">
                <a16:creationId xmlns:a16="http://schemas.microsoft.com/office/drawing/2014/main" id="{2AB71B4A-64B2-41C2-B12C-CE5BE17DB61F}"/>
              </a:ext>
            </a:extLst>
          </p:cNvPr>
          <p:cNvSpPr/>
          <p:nvPr/>
        </p:nvSpPr>
        <p:spPr>
          <a:xfrm>
            <a:off x="8041641" y="1844041"/>
            <a:ext cx="45719" cy="45719"/>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22" name="Oval 21">
            <a:extLst>
              <a:ext uri="{FF2B5EF4-FFF2-40B4-BE49-F238E27FC236}">
                <a16:creationId xmlns:a16="http://schemas.microsoft.com/office/drawing/2014/main" id="{93DA0248-4D3B-44BC-822C-E4A2B24D2EFE}"/>
              </a:ext>
            </a:extLst>
          </p:cNvPr>
          <p:cNvSpPr/>
          <p:nvPr/>
        </p:nvSpPr>
        <p:spPr>
          <a:xfrm>
            <a:off x="6272926" y="1756094"/>
            <a:ext cx="45719" cy="45719"/>
          </a:xfrm>
          <a:prstGeom prst="ellipse">
            <a:avLst/>
          </a:prstGeom>
          <a:solidFill>
            <a:schemeClr val="accent3"/>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DEE76E6E-8FDE-4DF8-8D35-44D90BD34041}"/>
              </a:ext>
            </a:extLst>
          </p:cNvPr>
          <p:cNvCxnSpPr>
            <a:cxnSpLocks/>
          </p:cNvCxnSpPr>
          <p:nvPr/>
        </p:nvCxnSpPr>
        <p:spPr>
          <a:xfrm flipH="1">
            <a:off x="6000466" y="1824824"/>
            <a:ext cx="258586" cy="6493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F6B08E4-9919-4443-8996-21BF19F580D5}"/>
              </a:ext>
            </a:extLst>
          </p:cNvPr>
          <p:cNvCxnSpPr>
            <a:cxnSpLocks/>
          </p:cNvCxnSpPr>
          <p:nvPr/>
        </p:nvCxnSpPr>
        <p:spPr>
          <a:xfrm>
            <a:off x="6533128" y="3124199"/>
            <a:ext cx="339538" cy="121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C459D7-5449-4A76-9E99-6D0BF279BF51}"/>
              </a:ext>
            </a:extLst>
          </p:cNvPr>
          <p:cNvCxnSpPr>
            <a:cxnSpLocks/>
          </p:cNvCxnSpPr>
          <p:nvPr/>
        </p:nvCxnSpPr>
        <p:spPr>
          <a:xfrm flipH="1" flipV="1">
            <a:off x="7626446" y="1674039"/>
            <a:ext cx="415196" cy="16457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1E7F56A-A191-44F8-8B56-4F2F1DDBFA41}"/>
              </a:ext>
            </a:extLst>
          </p:cNvPr>
          <p:cNvSpPr/>
          <p:nvPr/>
        </p:nvSpPr>
        <p:spPr>
          <a:xfrm>
            <a:off x="5931887" y="1870180"/>
            <a:ext cx="45719" cy="45719"/>
          </a:xfrm>
          <a:prstGeom prst="ellipse">
            <a:avLst/>
          </a:prstGeom>
          <a:solidFill>
            <a:schemeClr val="accent3"/>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4DC7F78F-F6EE-4D50-98DE-FF788DA706EB}"/>
              </a:ext>
            </a:extLst>
          </p:cNvPr>
          <p:cNvSpPr/>
          <p:nvPr/>
        </p:nvSpPr>
        <p:spPr>
          <a:xfrm>
            <a:off x="6872666" y="3246120"/>
            <a:ext cx="45719" cy="45719"/>
          </a:xfrm>
          <a:prstGeom prst="ellipse">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31" name="Oval 30">
            <a:extLst>
              <a:ext uri="{FF2B5EF4-FFF2-40B4-BE49-F238E27FC236}">
                <a16:creationId xmlns:a16="http://schemas.microsoft.com/office/drawing/2014/main" id="{369710DD-106F-4C0C-ADDD-3886A7D74423}"/>
              </a:ext>
            </a:extLst>
          </p:cNvPr>
          <p:cNvSpPr/>
          <p:nvPr/>
        </p:nvSpPr>
        <p:spPr>
          <a:xfrm>
            <a:off x="7557868" y="1639579"/>
            <a:ext cx="45719" cy="45719"/>
          </a:xfrm>
          <a:prstGeom prst="ellipse">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32" name="Oval 31">
            <a:extLst>
              <a:ext uri="{FF2B5EF4-FFF2-40B4-BE49-F238E27FC236}">
                <a16:creationId xmlns:a16="http://schemas.microsoft.com/office/drawing/2014/main" id="{D30CE520-E4A3-4C67-A226-A0984C6D6BAC}"/>
              </a:ext>
            </a:extLst>
          </p:cNvPr>
          <p:cNvSpPr/>
          <p:nvPr/>
        </p:nvSpPr>
        <p:spPr>
          <a:xfrm>
            <a:off x="6187463" y="2560917"/>
            <a:ext cx="1416124" cy="1416124"/>
          </a:xfrm>
          <a:prstGeom prst="ellipse">
            <a:avLst/>
          </a:prstGeom>
          <a:solidFill>
            <a:srgbClr val="C2D1EF">
              <a:alpha val="52157"/>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33" name="Oval 32">
            <a:extLst>
              <a:ext uri="{FF2B5EF4-FFF2-40B4-BE49-F238E27FC236}">
                <a16:creationId xmlns:a16="http://schemas.microsoft.com/office/drawing/2014/main" id="{8CF0DEE4-AF1A-421D-BC20-BFC3A2DBE93A}"/>
              </a:ext>
            </a:extLst>
          </p:cNvPr>
          <p:cNvSpPr/>
          <p:nvPr/>
        </p:nvSpPr>
        <p:spPr>
          <a:xfrm>
            <a:off x="6736324" y="849392"/>
            <a:ext cx="1643088" cy="1643088"/>
          </a:xfrm>
          <a:prstGeom prst="ellipse">
            <a:avLst/>
          </a:prstGeom>
          <a:solidFill>
            <a:srgbClr val="F5C6C9">
              <a:alpha val="54118"/>
            </a:srgbClr>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CB14317F-D805-498E-BEC2-201F54BCD019}"/>
              </a:ext>
            </a:extLst>
          </p:cNvPr>
          <p:cNvSpPr/>
          <p:nvPr/>
        </p:nvSpPr>
        <p:spPr>
          <a:xfrm rot="19365075">
            <a:off x="5177353" y="1487341"/>
            <a:ext cx="1600506" cy="857116"/>
          </a:xfrm>
          <a:prstGeom prst="ellipse">
            <a:avLst/>
          </a:prstGeom>
          <a:solidFill>
            <a:srgbClr val="C8F4C1">
              <a:alpha val="50980"/>
            </a:srgbClr>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0329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xit" presetSubtype="0" fill="hold" grpId="1"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10" presetClass="exit" presetSubtype="0" fill="hold" nodeType="withEffect">
                                  <p:stCondLst>
                                    <p:cond delay="0"/>
                                  </p:stCondLst>
                                  <p:childTnLst>
                                    <p:animEffect transition="out" filter="fade">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7"/>
                                        </p:tgtEl>
                                      </p:cBhvr>
                                    </p:animEffect>
                                    <p:set>
                                      <p:cBhvr>
                                        <p:cTn id="84" dur="1" fill="hold">
                                          <p:stCondLst>
                                            <p:cond delay="499"/>
                                          </p:stCondLst>
                                        </p:cTn>
                                        <p:tgtEl>
                                          <p:spTgt spid="27"/>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9"/>
                                        </p:tgtEl>
                                      </p:cBhvr>
                                    </p:animEffect>
                                    <p:set>
                                      <p:cBhvr>
                                        <p:cTn id="87" dur="1" fill="hold">
                                          <p:stCondLst>
                                            <p:cond delay="499"/>
                                          </p:stCondLst>
                                        </p:cTn>
                                        <p:tgtEl>
                                          <p:spTgt spid="19"/>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0"/>
                                        </p:tgtEl>
                                      </p:cBhvr>
                                    </p:animEffect>
                                    <p:set>
                                      <p:cBhvr>
                                        <p:cTn id="90" dur="1" fill="hold">
                                          <p:stCondLst>
                                            <p:cond delay="499"/>
                                          </p:stCondLst>
                                        </p:cTn>
                                        <p:tgtEl>
                                          <p:spTgt spid="20"/>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2"/>
                                        </p:tgtEl>
                                      </p:cBhvr>
                                    </p:animEffect>
                                    <p:set>
                                      <p:cBhvr>
                                        <p:cTn id="93" dur="1" fill="hold">
                                          <p:stCondLst>
                                            <p:cond delay="499"/>
                                          </p:stCondLst>
                                        </p:cTn>
                                        <p:tgtEl>
                                          <p:spTgt spid="2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2" grpId="0" animBg="1"/>
      <p:bldP spid="12" grpId="1" animBg="1"/>
      <p:bldP spid="19" grpId="0" animBg="1"/>
      <p:bldP spid="19" grpId="1" animBg="1"/>
      <p:bldP spid="20" grpId="0" animBg="1"/>
      <p:bldP spid="20" grpId="1" animBg="1"/>
      <p:bldP spid="22" grpId="0" animBg="1"/>
      <p:bldP spid="22" grpId="1" animBg="1"/>
      <p:bldP spid="29" grpId="0" animBg="1"/>
      <p:bldP spid="30" grpId="0" animBg="1"/>
      <p:bldP spid="31" grpId="0" animBg="1"/>
      <p:bldP spid="32" grpId="0" animBg="1"/>
      <p:bldP spid="33" grpId="0" animBg="1"/>
      <p:bldP spid="3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4FF9A4-50C7-43E8-A1DD-81933E88FD34}"/>
              </a:ext>
            </a:extLst>
          </p:cNvPr>
          <p:cNvSpPr>
            <a:spLocks noGrp="1"/>
          </p:cNvSpPr>
          <p:nvPr>
            <p:ph type="body" idx="1"/>
          </p:nvPr>
        </p:nvSpPr>
        <p:spPr/>
        <p:txBody>
          <a:bodyPr/>
          <a:lstStyle/>
          <a:p>
            <a:pPr marL="574675" indent="-346075">
              <a:buFont typeface="+mj-lt"/>
              <a:buAutoNum type="arabicPeriod"/>
            </a:pPr>
            <a:r>
              <a:rPr lang="en-US" dirty="0"/>
              <a:t>Choose a value for K – this will be the number of data clusters you end up with and the number of centroids you randomly generate</a:t>
            </a:r>
          </a:p>
          <a:p>
            <a:pPr marL="574675" indent="-346075">
              <a:buFont typeface="+mj-lt"/>
              <a:buAutoNum type="arabicPeriod"/>
            </a:pPr>
            <a:r>
              <a:rPr lang="en-US" dirty="0"/>
              <a:t>The distance between each data point and centroid is calculated – points are “assigned” to the centroid they are closest to</a:t>
            </a:r>
          </a:p>
          <a:p>
            <a:pPr marL="915987" lvl="1" indent="-346075">
              <a:buFont typeface="+mj-lt"/>
              <a:buAutoNum type="arabicPeriod"/>
            </a:pPr>
            <a:r>
              <a:rPr lang="en-US" dirty="0"/>
              <a:t>By calculating the </a:t>
            </a:r>
            <a:r>
              <a:rPr lang="en-US" i="1" dirty="0"/>
              <a:t>“Squared Euclidian Distance”</a:t>
            </a:r>
            <a:r>
              <a:rPr lang="en-US" dirty="0"/>
              <a:t> of each data point, </a:t>
            </a:r>
            <a:r>
              <a:rPr lang="en-US" b="1" i="1" dirty="0"/>
              <a:t>q</a:t>
            </a:r>
            <a:r>
              <a:rPr lang="en-US" b="1" i="1" baseline="-25000" dirty="0"/>
              <a:t>i</a:t>
            </a:r>
            <a:r>
              <a:rPr lang="en-US" b="1" i="1" dirty="0"/>
              <a:t> </a:t>
            </a:r>
            <a:r>
              <a:rPr lang="en-US" dirty="0"/>
              <a:t>,</a:t>
            </a:r>
            <a:r>
              <a:rPr lang="en-US" i="1" dirty="0"/>
              <a:t> </a:t>
            </a:r>
            <a:r>
              <a:rPr lang="en-US" dirty="0"/>
              <a:t>to each other data point, </a:t>
            </a:r>
            <a:r>
              <a:rPr lang="en-US" b="1" i="1" dirty="0"/>
              <a:t>p</a:t>
            </a:r>
            <a:r>
              <a:rPr lang="en-US" b="1" i="1" baseline="-25000" dirty="0"/>
              <a:t>i 	</a:t>
            </a:r>
            <a:endParaRPr lang="en-US" baseline="-25000" dirty="0"/>
          </a:p>
          <a:p>
            <a:pPr marL="574675" indent="-346075">
              <a:buFont typeface="+mj-lt"/>
              <a:buAutoNum type="arabicPeriod"/>
            </a:pPr>
            <a:r>
              <a:rPr lang="en-US" dirty="0"/>
              <a:t>Centroids are repositioned to be at the mean value of their assigned data points’ measurements</a:t>
            </a:r>
          </a:p>
          <a:p>
            <a:pPr marL="574675" indent="-346075">
              <a:buFont typeface="+mj-lt"/>
              <a:buAutoNum type="arabicPeriod"/>
            </a:pPr>
            <a:r>
              <a:rPr lang="en-US" dirty="0"/>
              <a:t>Steps 2 and 3 are iterated until centroids no longer reposition (convergence)</a:t>
            </a:r>
            <a:endParaRPr lang="en-US" b="1" dirty="0"/>
          </a:p>
        </p:txBody>
      </p:sp>
      <p:sp>
        <p:nvSpPr>
          <p:cNvPr id="4" name="Text Placeholder 3">
            <a:extLst>
              <a:ext uri="{FF2B5EF4-FFF2-40B4-BE49-F238E27FC236}">
                <a16:creationId xmlns:a16="http://schemas.microsoft.com/office/drawing/2014/main" id="{D2D2CF82-1D37-4E83-9A76-4D5D93255A3A}"/>
              </a:ext>
            </a:extLst>
          </p:cNvPr>
          <p:cNvSpPr>
            <a:spLocks noGrp="1"/>
          </p:cNvSpPr>
          <p:nvPr>
            <p:ph type="body" idx="2"/>
          </p:nvPr>
        </p:nvSpPr>
        <p:spPr/>
        <p:txBody>
          <a:bodyPr/>
          <a:lstStyle/>
          <a:p>
            <a:r>
              <a:rPr lang="en-US" dirty="0"/>
              <a:t>K-Means Clustering – What’s The Algorithm?</a:t>
            </a:r>
          </a:p>
        </p:txBody>
      </p:sp>
      <p:sp>
        <p:nvSpPr>
          <p:cNvPr id="2" name="Slide Number Placeholder 1">
            <a:extLst>
              <a:ext uri="{FF2B5EF4-FFF2-40B4-BE49-F238E27FC236}">
                <a16:creationId xmlns:a16="http://schemas.microsoft.com/office/drawing/2014/main" id="{83A5ED2D-26F3-4C7B-AD0B-568F4585DB3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91</a:t>
            </a:fld>
            <a:endParaRPr lang="en-US" sz="1200" dirty="0">
              <a:solidFill>
                <a:srgbClr val="888888"/>
              </a:solidFill>
            </a:endParaRPr>
          </a:p>
        </p:txBody>
      </p:sp>
    </p:spTree>
    <p:extLst>
      <p:ext uri="{BB962C8B-B14F-4D97-AF65-F5344CB8AC3E}">
        <p14:creationId xmlns:p14="http://schemas.microsoft.com/office/powerpoint/2010/main" val="22550864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B737FE-E9CF-4889-B077-C95EC0683AE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92</a:t>
            </a:fld>
            <a:endParaRPr lang="en-US" sz="1200" dirty="0">
              <a:solidFill>
                <a:srgbClr val="888888"/>
              </a:solidFill>
            </a:endParaRPr>
          </a:p>
        </p:txBody>
      </p:sp>
      <p:graphicFrame>
        <p:nvGraphicFramePr>
          <p:cNvPr id="3" name="Table 2">
            <a:extLst>
              <a:ext uri="{FF2B5EF4-FFF2-40B4-BE49-F238E27FC236}">
                <a16:creationId xmlns:a16="http://schemas.microsoft.com/office/drawing/2014/main" id="{86783A32-56E1-475F-A48A-838AF6E19A55}"/>
              </a:ext>
            </a:extLst>
          </p:cNvPr>
          <p:cNvGraphicFramePr>
            <a:graphicFrameLocks noGrp="1"/>
          </p:cNvGraphicFramePr>
          <p:nvPr>
            <p:extLst>
              <p:ext uri="{D42A27DB-BD31-4B8C-83A1-F6EECF244321}">
                <p14:modId xmlns:p14="http://schemas.microsoft.com/office/powerpoint/2010/main" val="1800984743"/>
              </p:ext>
            </p:extLst>
          </p:nvPr>
        </p:nvGraphicFramePr>
        <p:xfrm>
          <a:off x="226218" y="47663"/>
          <a:ext cx="6096000" cy="19812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765421378"/>
                    </a:ext>
                  </a:extLst>
                </a:gridCol>
                <a:gridCol w="1524000">
                  <a:extLst>
                    <a:ext uri="{9D8B030D-6E8A-4147-A177-3AD203B41FA5}">
                      <a16:colId xmlns:a16="http://schemas.microsoft.com/office/drawing/2014/main" val="1450285265"/>
                    </a:ext>
                  </a:extLst>
                </a:gridCol>
                <a:gridCol w="1524000">
                  <a:extLst>
                    <a:ext uri="{9D8B030D-6E8A-4147-A177-3AD203B41FA5}">
                      <a16:colId xmlns:a16="http://schemas.microsoft.com/office/drawing/2014/main" val="3516361341"/>
                    </a:ext>
                  </a:extLst>
                </a:gridCol>
                <a:gridCol w="1524000">
                  <a:extLst>
                    <a:ext uri="{9D8B030D-6E8A-4147-A177-3AD203B41FA5}">
                      <a16:colId xmlns:a16="http://schemas.microsoft.com/office/drawing/2014/main" val="1011915091"/>
                    </a:ext>
                  </a:extLst>
                </a:gridCol>
              </a:tblGrid>
              <a:tr h="370840">
                <a:tc>
                  <a:txBody>
                    <a:bodyPr/>
                    <a:lstStyle/>
                    <a:p>
                      <a:r>
                        <a:rPr lang="en-US" sz="2000" b="1" dirty="0">
                          <a:latin typeface="Calibri" panose="020F0502020204030204" pitchFamily="34" charset="0"/>
                          <a:cs typeface="Calibri" panose="020F0502020204030204" pitchFamily="34" charset="0"/>
                        </a:rPr>
                        <a:t>Obs.</a:t>
                      </a:r>
                    </a:p>
                  </a:txBody>
                  <a:tcPr/>
                </a:tc>
                <a:tc>
                  <a:txBody>
                    <a:bodyPr/>
                    <a:lstStyle/>
                    <a:p>
                      <a:r>
                        <a:rPr lang="en-US" sz="2000" dirty="0">
                          <a:latin typeface="Calibri" panose="020F0502020204030204" pitchFamily="34" charset="0"/>
                          <a:cs typeface="Calibri" panose="020F0502020204030204" pitchFamily="34" charset="0"/>
                        </a:rPr>
                        <a:t>X1</a:t>
                      </a:r>
                    </a:p>
                  </a:txBody>
                  <a:tcPr/>
                </a:tc>
                <a:tc>
                  <a:txBody>
                    <a:bodyPr/>
                    <a:lstStyle/>
                    <a:p>
                      <a:r>
                        <a:rPr lang="en-US" sz="2000" dirty="0">
                          <a:latin typeface="Calibri" panose="020F0502020204030204" pitchFamily="34" charset="0"/>
                          <a:cs typeface="Calibri" panose="020F0502020204030204" pitchFamily="34" charset="0"/>
                        </a:rPr>
                        <a:t>X2</a:t>
                      </a:r>
                    </a:p>
                  </a:txBody>
                  <a:tcPr/>
                </a:tc>
                <a:tc>
                  <a:txBody>
                    <a:bodyPr/>
                    <a:lstStyle/>
                    <a:p>
                      <a:r>
                        <a:rPr lang="en-US" sz="2000" dirty="0">
                          <a:latin typeface="Calibri" panose="020F0502020204030204" pitchFamily="34" charset="0"/>
                          <a:cs typeface="Calibri" panose="020F0502020204030204" pitchFamily="34" charset="0"/>
                        </a:rPr>
                        <a:t>X3</a:t>
                      </a:r>
                    </a:p>
                  </a:txBody>
                  <a:tcPr/>
                </a:tc>
                <a:extLst>
                  <a:ext uri="{0D108BD9-81ED-4DB2-BD59-A6C34878D82A}">
                    <a16:rowId xmlns:a16="http://schemas.microsoft.com/office/drawing/2014/main" val="1758668559"/>
                  </a:ext>
                </a:extLst>
              </a:tr>
              <a:tr h="370840">
                <a:tc>
                  <a:txBody>
                    <a:bodyPr/>
                    <a:lstStyle/>
                    <a:p>
                      <a:r>
                        <a:rPr lang="en-US" sz="2000" b="1" dirty="0">
                          <a:latin typeface="Calibri" panose="020F0502020204030204" pitchFamily="34" charset="0"/>
                          <a:cs typeface="Calibri" panose="020F0502020204030204" pitchFamily="34" charset="0"/>
                        </a:rPr>
                        <a:t>1</a:t>
                      </a:r>
                    </a:p>
                  </a:txBody>
                  <a:tcPr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18</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20</a:t>
                      </a:r>
                    </a:p>
                  </a:txBody>
                  <a:tcPr marL="9525" marR="9525" marT="9525" marB="0" anchor="ctr"/>
                </a:tc>
                <a:tc>
                  <a:txBody>
                    <a:bodyPr/>
                    <a:lstStyle/>
                    <a:p>
                      <a:pPr algn="r" fontAlgn="b"/>
                      <a:r>
                        <a:rPr lang="en-US" sz="2000" b="0" i="0" u="none" strike="noStrike">
                          <a:solidFill>
                            <a:srgbClr val="000000"/>
                          </a:solidFill>
                          <a:effectLst/>
                          <a:latin typeface="Calibri" panose="020F0502020204030204" pitchFamily="34" charset="0"/>
                          <a:cs typeface="Calibri" panose="020F0502020204030204" pitchFamily="34" charset="0"/>
                        </a:rPr>
                        <a:t>14</a:t>
                      </a:r>
                    </a:p>
                  </a:txBody>
                  <a:tcPr marL="9525" marR="9525" marT="9525" marB="0" anchor="ctr"/>
                </a:tc>
                <a:extLst>
                  <a:ext uri="{0D108BD9-81ED-4DB2-BD59-A6C34878D82A}">
                    <a16:rowId xmlns:a16="http://schemas.microsoft.com/office/drawing/2014/main" val="4171577977"/>
                  </a:ext>
                </a:extLst>
              </a:tr>
              <a:tr h="370840">
                <a:tc>
                  <a:txBody>
                    <a:bodyPr/>
                    <a:lstStyle/>
                    <a:p>
                      <a:r>
                        <a:rPr lang="en-US" sz="2000" b="1" dirty="0">
                          <a:latin typeface="Calibri" panose="020F0502020204030204" pitchFamily="34" charset="0"/>
                          <a:cs typeface="Calibri" panose="020F0502020204030204" pitchFamily="34" charset="0"/>
                        </a:rPr>
                        <a:t>2</a:t>
                      </a:r>
                    </a:p>
                  </a:txBody>
                  <a:tcPr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15</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13</a:t>
                      </a:r>
                    </a:p>
                  </a:txBody>
                  <a:tcPr marL="9525" marR="9525" marT="9525" marB="0" anchor="ctr"/>
                </a:tc>
                <a:tc>
                  <a:txBody>
                    <a:bodyPr/>
                    <a:lstStyle/>
                    <a:p>
                      <a:pPr algn="r" fontAlgn="b"/>
                      <a:r>
                        <a:rPr lang="en-US" sz="2000" b="0" i="0" u="none" strike="noStrike">
                          <a:solidFill>
                            <a:srgbClr val="000000"/>
                          </a:solidFill>
                          <a:effectLst/>
                          <a:latin typeface="Calibri" panose="020F0502020204030204" pitchFamily="34" charset="0"/>
                          <a:cs typeface="Calibri" panose="020F0502020204030204" pitchFamily="34" charset="0"/>
                        </a:rPr>
                        <a:t>19</a:t>
                      </a:r>
                    </a:p>
                  </a:txBody>
                  <a:tcPr marL="9525" marR="9525" marT="9525" marB="0" anchor="ctr"/>
                </a:tc>
                <a:extLst>
                  <a:ext uri="{0D108BD9-81ED-4DB2-BD59-A6C34878D82A}">
                    <a16:rowId xmlns:a16="http://schemas.microsoft.com/office/drawing/2014/main" val="937545760"/>
                  </a:ext>
                </a:extLst>
              </a:tr>
              <a:tr h="370840">
                <a:tc>
                  <a:txBody>
                    <a:bodyPr/>
                    <a:lstStyle/>
                    <a:p>
                      <a:r>
                        <a:rPr lang="en-US" sz="2000" b="1" dirty="0">
                          <a:latin typeface="Calibri" panose="020F0502020204030204" pitchFamily="34" charset="0"/>
                          <a:cs typeface="Calibri" panose="020F0502020204030204" pitchFamily="34" charset="0"/>
                        </a:rPr>
                        <a:t>3</a:t>
                      </a:r>
                    </a:p>
                  </a:txBody>
                  <a:tcPr anchor="ctr"/>
                </a:tc>
                <a:tc>
                  <a:txBody>
                    <a:bodyPr/>
                    <a:lstStyle/>
                    <a:p>
                      <a:pPr algn="r" fontAlgn="b"/>
                      <a:r>
                        <a:rPr lang="en-US" sz="2000" b="0" i="0" u="none" strike="noStrike">
                          <a:solidFill>
                            <a:srgbClr val="000000"/>
                          </a:solidFill>
                          <a:effectLst/>
                          <a:latin typeface="Calibri" panose="020F0502020204030204" pitchFamily="34" charset="0"/>
                          <a:cs typeface="Calibri" panose="020F0502020204030204" pitchFamily="34" charset="0"/>
                        </a:rPr>
                        <a:t>23</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19</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10</a:t>
                      </a:r>
                    </a:p>
                  </a:txBody>
                  <a:tcPr marL="9525" marR="9525" marT="9525" marB="0" anchor="ctr"/>
                </a:tc>
                <a:extLst>
                  <a:ext uri="{0D108BD9-81ED-4DB2-BD59-A6C34878D82A}">
                    <a16:rowId xmlns:a16="http://schemas.microsoft.com/office/drawing/2014/main" val="2651521669"/>
                  </a:ext>
                </a:extLst>
              </a:tr>
              <a:tr h="370840">
                <a:tc>
                  <a:txBody>
                    <a:bodyPr/>
                    <a:lstStyle/>
                    <a:p>
                      <a:r>
                        <a:rPr lang="en-US" sz="2000" b="1" dirty="0">
                          <a:latin typeface="Calibri" panose="020F0502020204030204" pitchFamily="34" charset="0"/>
                          <a:cs typeface="Calibri" panose="020F0502020204030204" pitchFamily="34" charset="0"/>
                        </a:rPr>
                        <a:t>4</a:t>
                      </a:r>
                    </a:p>
                  </a:txBody>
                  <a:tcPr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24</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12</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15</a:t>
                      </a:r>
                    </a:p>
                  </a:txBody>
                  <a:tcPr marL="9525" marR="9525" marT="9525" marB="0" anchor="ctr"/>
                </a:tc>
                <a:extLst>
                  <a:ext uri="{0D108BD9-81ED-4DB2-BD59-A6C34878D82A}">
                    <a16:rowId xmlns:a16="http://schemas.microsoft.com/office/drawing/2014/main" val="3970789899"/>
                  </a:ext>
                </a:extLst>
              </a:tr>
            </a:tbl>
          </a:graphicData>
        </a:graphic>
      </p:graphicFrame>
      <p:graphicFrame>
        <p:nvGraphicFramePr>
          <p:cNvPr id="4" name="Table 3">
            <a:extLst>
              <a:ext uri="{FF2B5EF4-FFF2-40B4-BE49-F238E27FC236}">
                <a16:creationId xmlns:a16="http://schemas.microsoft.com/office/drawing/2014/main" id="{E1372F6D-8F7B-4ADB-8514-8C2629E91BE5}"/>
              </a:ext>
            </a:extLst>
          </p:cNvPr>
          <p:cNvGraphicFramePr>
            <a:graphicFrameLocks noGrp="1"/>
          </p:cNvGraphicFramePr>
          <p:nvPr>
            <p:extLst>
              <p:ext uri="{D42A27DB-BD31-4B8C-83A1-F6EECF244321}">
                <p14:modId xmlns:p14="http://schemas.microsoft.com/office/powerpoint/2010/main" val="4270957397"/>
              </p:ext>
            </p:extLst>
          </p:nvPr>
        </p:nvGraphicFramePr>
        <p:xfrm>
          <a:off x="226218" y="2144892"/>
          <a:ext cx="6096000" cy="396240"/>
        </p:xfrm>
        <a:graphic>
          <a:graphicData uri="http://schemas.openxmlformats.org/drawingml/2006/table">
            <a:tbl>
              <a:tblPr bandRow="1">
                <a:tableStyleId>{5C22544A-7EE6-4342-B048-85BDC9FD1C3A}</a:tableStyleId>
              </a:tblPr>
              <a:tblGrid>
                <a:gridCol w="1524000">
                  <a:extLst>
                    <a:ext uri="{9D8B030D-6E8A-4147-A177-3AD203B41FA5}">
                      <a16:colId xmlns:a16="http://schemas.microsoft.com/office/drawing/2014/main" val="2434681915"/>
                    </a:ext>
                  </a:extLst>
                </a:gridCol>
                <a:gridCol w="1524000">
                  <a:extLst>
                    <a:ext uri="{9D8B030D-6E8A-4147-A177-3AD203B41FA5}">
                      <a16:colId xmlns:a16="http://schemas.microsoft.com/office/drawing/2014/main" val="1918285648"/>
                    </a:ext>
                  </a:extLst>
                </a:gridCol>
                <a:gridCol w="1524000">
                  <a:extLst>
                    <a:ext uri="{9D8B030D-6E8A-4147-A177-3AD203B41FA5}">
                      <a16:colId xmlns:a16="http://schemas.microsoft.com/office/drawing/2014/main" val="2669188884"/>
                    </a:ext>
                  </a:extLst>
                </a:gridCol>
                <a:gridCol w="1524000">
                  <a:extLst>
                    <a:ext uri="{9D8B030D-6E8A-4147-A177-3AD203B41FA5}">
                      <a16:colId xmlns:a16="http://schemas.microsoft.com/office/drawing/2014/main" val="3174106658"/>
                    </a:ext>
                  </a:extLst>
                </a:gridCol>
              </a:tblGrid>
              <a:tr h="370840">
                <a:tc>
                  <a:txBody>
                    <a:bodyPr/>
                    <a:lstStyle/>
                    <a:p>
                      <a:r>
                        <a:rPr lang="en-US" sz="2000" b="1" dirty="0">
                          <a:latin typeface="Calibri" panose="020F0502020204030204" pitchFamily="34" charset="0"/>
                          <a:cs typeface="Calibri" panose="020F0502020204030204" pitchFamily="34" charset="0"/>
                        </a:rPr>
                        <a:t>5</a:t>
                      </a:r>
                    </a:p>
                  </a:txBody>
                  <a:tcPr/>
                </a:tc>
                <a:tc>
                  <a:txBody>
                    <a:bodyPr/>
                    <a:lstStyle/>
                    <a:p>
                      <a:pPr algn="r"/>
                      <a:r>
                        <a:rPr lang="en-US" sz="2000" dirty="0">
                          <a:latin typeface="Calibri" panose="020F0502020204030204" pitchFamily="34" charset="0"/>
                          <a:cs typeface="Calibri" panose="020F0502020204030204" pitchFamily="34" charset="0"/>
                        </a:rPr>
                        <a:t>11</a:t>
                      </a:r>
                    </a:p>
                  </a:txBody>
                  <a:tcPr/>
                </a:tc>
                <a:tc>
                  <a:txBody>
                    <a:bodyPr/>
                    <a:lstStyle/>
                    <a:p>
                      <a:pPr algn="r"/>
                      <a:r>
                        <a:rPr lang="en-US" sz="2000" dirty="0">
                          <a:latin typeface="Calibri" panose="020F0502020204030204" pitchFamily="34" charset="0"/>
                          <a:cs typeface="Calibri" panose="020F0502020204030204" pitchFamily="34" charset="0"/>
                        </a:rPr>
                        <a:t>12</a:t>
                      </a:r>
                    </a:p>
                  </a:txBody>
                  <a:tcPr/>
                </a:tc>
                <a:tc>
                  <a:txBody>
                    <a:bodyPr/>
                    <a:lstStyle/>
                    <a:p>
                      <a:pPr algn="r"/>
                      <a:r>
                        <a:rPr lang="en-US" sz="2000" dirty="0">
                          <a:latin typeface="Calibri" panose="020F0502020204030204" pitchFamily="34" charset="0"/>
                          <a:cs typeface="Calibri" panose="020F0502020204030204" pitchFamily="34" charset="0"/>
                        </a:rPr>
                        <a:t>13</a:t>
                      </a:r>
                    </a:p>
                  </a:txBody>
                  <a:tcPr/>
                </a:tc>
                <a:extLst>
                  <a:ext uri="{0D108BD9-81ED-4DB2-BD59-A6C34878D82A}">
                    <a16:rowId xmlns:a16="http://schemas.microsoft.com/office/drawing/2014/main" val="407777400"/>
                  </a:ext>
                </a:extLst>
              </a:tr>
            </a:tbl>
          </a:graphicData>
        </a:graphic>
      </p:graphicFrame>
      <p:graphicFrame>
        <p:nvGraphicFramePr>
          <p:cNvPr id="5" name="Table 4">
            <a:extLst>
              <a:ext uri="{FF2B5EF4-FFF2-40B4-BE49-F238E27FC236}">
                <a16:creationId xmlns:a16="http://schemas.microsoft.com/office/drawing/2014/main" id="{BA855480-BB72-4576-A4BF-3812B8F29CDD}"/>
              </a:ext>
            </a:extLst>
          </p:cNvPr>
          <p:cNvGraphicFramePr>
            <a:graphicFrameLocks noGrp="1"/>
          </p:cNvGraphicFramePr>
          <p:nvPr>
            <p:extLst>
              <p:ext uri="{D42A27DB-BD31-4B8C-83A1-F6EECF244321}">
                <p14:modId xmlns:p14="http://schemas.microsoft.com/office/powerpoint/2010/main" val="2758544826"/>
              </p:ext>
            </p:extLst>
          </p:nvPr>
        </p:nvGraphicFramePr>
        <p:xfrm>
          <a:off x="226218" y="2657161"/>
          <a:ext cx="6096000" cy="19812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4259999371"/>
                    </a:ext>
                  </a:extLst>
                </a:gridCol>
                <a:gridCol w="1524000">
                  <a:extLst>
                    <a:ext uri="{9D8B030D-6E8A-4147-A177-3AD203B41FA5}">
                      <a16:colId xmlns:a16="http://schemas.microsoft.com/office/drawing/2014/main" val="4156358515"/>
                    </a:ext>
                  </a:extLst>
                </a:gridCol>
                <a:gridCol w="1524000">
                  <a:extLst>
                    <a:ext uri="{9D8B030D-6E8A-4147-A177-3AD203B41FA5}">
                      <a16:colId xmlns:a16="http://schemas.microsoft.com/office/drawing/2014/main" val="395468647"/>
                    </a:ext>
                  </a:extLst>
                </a:gridCol>
                <a:gridCol w="1524000">
                  <a:extLst>
                    <a:ext uri="{9D8B030D-6E8A-4147-A177-3AD203B41FA5}">
                      <a16:colId xmlns:a16="http://schemas.microsoft.com/office/drawing/2014/main" val="2505726388"/>
                    </a:ext>
                  </a:extLst>
                </a:gridCol>
              </a:tblGrid>
              <a:tr h="370840">
                <a:tc>
                  <a:txBody>
                    <a:bodyPr/>
                    <a:lstStyle/>
                    <a:p>
                      <a:r>
                        <a:rPr lang="en-US" sz="2000" b="1" dirty="0">
                          <a:latin typeface="Calibri" panose="020F0502020204030204" pitchFamily="34" charset="0"/>
                          <a:cs typeface="Calibri" panose="020F0502020204030204" pitchFamily="34" charset="0"/>
                        </a:rPr>
                        <a:t>Obs.</a:t>
                      </a:r>
                    </a:p>
                  </a:txBody>
                  <a:tcPr/>
                </a:tc>
                <a:tc>
                  <a:txBody>
                    <a:bodyPr/>
                    <a:lstStyle/>
                    <a:p>
                      <a:r>
                        <a:rPr lang="en-US" sz="2000" dirty="0">
                          <a:latin typeface="Calibri" panose="020F0502020204030204" pitchFamily="34" charset="0"/>
                          <a:cs typeface="Calibri" panose="020F0502020204030204" pitchFamily="34" charset="0"/>
                        </a:rPr>
                        <a:t>X1</a:t>
                      </a:r>
                    </a:p>
                  </a:txBody>
                  <a:tcPr/>
                </a:tc>
                <a:tc>
                  <a:txBody>
                    <a:bodyPr/>
                    <a:lstStyle/>
                    <a:p>
                      <a:r>
                        <a:rPr lang="en-US" sz="2000" dirty="0">
                          <a:latin typeface="Calibri" panose="020F0502020204030204" pitchFamily="34" charset="0"/>
                          <a:cs typeface="Calibri" panose="020F0502020204030204" pitchFamily="34" charset="0"/>
                        </a:rPr>
                        <a:t>X2</a:t>
                      </a:r>
                    </a:p>
                  </a:txBody>
                  <a:tcPr/>
                </a:tc>
                <a:tc>
                  <a:txBody>
                    <a:bodyPr/>
                    <a:lstStyle/>
                    <a:p>
                      <a:r>
                        <a:rPr lang="en-US" sz="2000" dirty="0">
                          <a:latin typeface="Calibri" panose="020F0502020204030204" pitchFamily="34" charset="0"/>
                          <a:cs typeface="Calibri" panose="020F0502020204030204" pitchFamily="34" charset="0"/>
                        </a:rPr>
                        <a:t>X3</a:t>
                      </a:r>
                    </a:p>
                  </a:txBody>
                  <a:tcPr/>
                </a:tc>
                <a:extLst>
                  <a:ext uri="{0D108BD9-81ED-4DB2-BD59-A6C34878D82A}">
                    <a16:rowId xmlns:a16="http://schemas.microsoft.com/office/drawing/2014/main" val="1426464848"/>
                  </a:ext>
                </a:extLst>
              </a:tr>
              <a:tr h="370840">
                <a:tc>
                  <a:txBody>
                    <a:bodyPr/>
                    <a:lstStyle/>
                    <a:p>
                      <a:r>
                        <a:rPr lang="en-US" sz="2000" b="1" dirty="0">
                          <a:latin typeface="Calibri" panose="020F0502020204030204" pitchFamily="34" charset="0"/>
                          <a:cs typeface="Calibri" panose="020F0502020204030204" pitchFamily="34" charset="0"/>
                        </a:rPr>
                        <a:t>D1</a:t>
                      </a:r>
                    </a:p>
                  </a:txBody>
                  <a:tcPr anchor="ctr"/>
                </a:tc>
                <a:tc>
                  <a:txBody>
                    <a:bodyPr/>
                    <a:lstStyle/>
                    <a:p>
                      <a:pPr algn="r" fontAlgn="b"/>
                      <a:r>
                        <a:rPr lang="en-US" sz="2000" b="0" i="0" u="none" strike="noStrike" dirty="0">
                          <a:solidFill>
                            <a:srgbClr val="000000"/>
                          </a:solidFill>
                          <a:effectLst/>
                          <a:latin typeface="Calibri" panose="020F0502020204030204" pitchFamily="34" charset="0"/>
                        </a:rPr>
                        <a:t>(18-11)</a:t>
                      </a:r>
                      <a:r>
                        <a:rPr lang="en-US" sz="2000" b="0" i="0" u="none" strike="noStrike" baseline="30000" dirty="0">
                          <a:solidFill>
                            <a:srgbClr val="000000"/>
                          </a:solidFill>
                          <a:effectLst/>
                          <a:latin typeface="Calibri" panose="020F0502020204030204" pitchFamily="34" charset="0"/>
                        </a:rPr>
                        <a:t>2</a:t>
                      </a:r>
                      <a:r>
                        <a:rPr lang="en-US" sz="2000" b="0" i="0" u="none" strike="noStrike" dirty="0">
                          <a:solidFill>
                            <a:srgbClr val="000000"/>
                          </a:solidFill>
                          <a:effectLst/>
                          <a:latin typeface="Calibri" panose="020F0502020204030204" pitchFamily="34" charset="0"/>
                        </a:rPr>
                        <a:t> = 49</a:t>
                      </a:r>
                    </a:p>
                  </a:txBody>
                  <a:tcPr marL="9525" marR="9525" marT="9525" marB="0" anchor="b"/>
                </a:tc>
                <a:tc>
                  <a:txBody>
                    <a:bodyPr/>
                    <a:lstStyle/>
                    <a:p>
                      <a:pPr algn="r" fontAlgn="b"/>
                      <a:r>
                        <a:rPr lang="en-US" sz="2000" b="0" i="0" u="none" strike="noStrike">
                          <a:solidFill>
                            <a:srgbClr val="000000"/>
                          </a:solidFill>
                          <a:effectLst/>
                          <a:latin typeface="Calibri" panose="020F0502020204030204" pitchFamily="34" charset="0"/>
                        </a:rPr>
                        <a:t>64</a:t>
                      </a:r>
                    </a:p>
                  </a:txBody>
                  <a:tcPr marL="9525" marR="9525" marT="9525" marB="0" anchor="b"/>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982610386"/>
                  </a:ext>
                </a:extLst>
              </a:tr>
              <a:tr h="370840">
                <a:tc>
                  <a:txBody>
                    <a:bodyPr/>
                    <a:lstStyle/>
                    <a:p>
                      <a:r>
                        <a:rPr lang="en-US" sz="2000" b="1" dirty="0">
                          <a:latin typeface="Calibri" panose="020F0502020204030204" pitchFamily="34" charset="0"/>
                          <a:cs typeface="Calibri" panose="020F0502020204030204" pitchFamily="34" charset="0"/>
                        </a:rPr>
                        <a:t>D2</a:t>
                      </a:r>
                    </a:p>
                  </a:txBody>
                  <a:tcPr anchor="ctr"/>
                </a:tc>
                <a:tc>
                  <a:txBody>
                    <a:bodyPr/>
                    <a:lstStyle/>
                    <a:p>
                      <a:pPr algn="r" fontAlgn="b"/>
                      <a:r>
                        <a:rPr lang="en-US" sz="2000" b="0" i="0" u="none" strike="noStrike" dirty="0">
                          <a:solidFill>
                            <a:srgbClr val="000000"/>
                          </a:solidFill>
                          <a:effectLst/>
                          <a:latin typeface="Calibri" panose="020F0502020204030204" pitchFamily="34" charset="0"/>
                        </a:rPr>
                        <a:t>(15-11)</a:t>
                      </a:r>
                      <a:r>
                        <a:rPr lang="en-US" sz="2000" b="0" i="0" u="none" strike="noStrike" baseline="30000" dirty="0">
                          <a:solidFill>
                            <a:srgbClr val="000000"/>
                          </a:solidFill>
                          <a:effectLst/>
                          <a:latin typeface="Calibri" panose="020F0502020204030204" pitchFamily="34" charset="0"/>
                        </a:rPr>
                        <a:t>2</a:t>
                      </a:r>
                      <a:r>
                        <a:rPr lang="en-US" sz="2000" b="0" i="0" u="none" strike="noStrike" dirty="0">
                          <a:solidFill>
                            <a:srgbClr val="000000"/>
                          </a:solidFill>
                          <a:effectLst/>
                          <a:latin typeface="Calibri" panose="020F0502020204030204" pitchFamily="34" charset="0"/>
                        </a:rPr>
                        <a:t> = 16</a:t>
                      </a:r>
                    </a:p>
                  </a:txBody>
                  <a:tcPr marL="9525" marR="9525" marT="9525" marB="0" anchor="b"/>
                </a:tc>
                <a:tc>
                  <a:txBody>
                    <a:bodyPr/>
                    <a:lstStyle/>
                    <a:p>
                      <a:pPr algn="r" fontAlgn="b"/>
                      <a:r>
                        <a:rPr lang="en-US" sz="20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US" sz="2000" b="0" i="0" u="none" strike="noStrike">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3532907846"/>
                  </a:ext>
                </a:extLst>
              </a:tr>
              <a:tr h="370840">
                <a:tc>
                  <a:txBody>
                    <a:bodyPr/>
                    <a:lstStyle/>
                    <a:p>
                      <a:r>
                        <a:rPr lang="en-US" sz="2000" b="1" dirty="0">
                          <a:latin typeface="Calibri" panose="020F0502020204030204" pitchFamily="34" charset="0"/>
                          <a:cs typeface="Calibri" panose="020F0502020204030204" pitchFamily="34" charset="0"/>
                        </a:rPr>
                        <a:t>D3</a:t>
                      </a:r>
                    </a:p>
                  </a:txBody>
                  <a:tcPr anchor="ctr"/>
                </a:tc>
                <a:tc>
                  <a:txBody>
                    <a:bodyPr/>
                    <a:lstStyle/>
                    <a:p>
                      <a:pPr algn="r" fontAlgn="b"/>
                      <a:r>
                        <a:rPr lang="en-US" sz="2000" b="0" i="0" u="none" strike="noStrike">
                          <a:solidFill>
                            <a:srgbClr val="000000"/>
                          </a:solidFill>
                          <a:effectLst/>
                          <a:latin typeface="Calibri" panose="020F0502020204030204" pitchFamily="34" charset="0"/>
                        </a:rPr>
                        <a:t>144</a:t>
                      </a:r>
                    </a:p>
                  </a:txBody>
                  <a:tcPr marL="9525" marR="9525" marT="9525" marB="0" anchor="b"/>
                </a:tc>
                <a:tc>
                  <a:txBody>
                    <a:bodyPr/>
                    <a:lstStyle/>
                    <a:p>
                      <a:pPr algn="r" fontAlgn="b"/>
                      <a:r>
                        <a:rPr lang="en-US" sz="2000" b="0" i="0" u="none" strike="noStrike">
                          <a:solidFill>
                            <a:srgbClr val="000000"/>
                          </a:solidFill>
                          <a:effectLst/>
                          <a:latin typeface="Calibri" panose="020F0502020204030204" pitchFamily="34" charset="0"/>
                        </a:rPr>
                        <a:t>49</a:t>
                      </a:r>
                    </a:p>
                  </a:txBody>
                  <a:tcPr marL="9525" marR="9525" marT="9525" marB="0" anchor="b"/>
                </a:tc>
                <a:tc>
                  <a:txBody>
                    <a:bodyPr/>
                    <a:lstStyle/>
                    <a:p>
                      <a:pPr algn="r" fontAlgn="b"/>
                      <a:r>
                        <a:rPr lang="en-US" sz="2000" b="0" i="0" u="none" strike="noStrike">
                          <a:solidFill>
                            <a:srgbClr val="000000"/>
                          </a:solidFill>
                          <a:effectLst/>
                          <a:latin typeface="Calibri" panose="020F0502020204030204" pitchFamily="34" charset="0"/>
                        </a:rPr>
                        <a:t>9</a:t>
                      </a:r>
                    </a:p>
                  </a:txBody>
                  <a:tcPr marL="9525" marR="9525" marT="9525" marB="0" anchor="b"/>
                </a:tc>
                <a:extLst>
                  <a:ext uri="{0D108BD9-81ED-4DB2-BD59-A6C34878D82A}">
                    <a16:rowId xmlns:a16="http://schemas.microsoft.com/office/drawing/2014/main" val="666981984"/>
                  </a:ext>
                </a:extLst>
              </a:tr>
              <a:tr h="370840">
                <a:tc>
                  <a:txBody>
                    <a:bodyPr/>
                    <a:lstStyle/>
                    <a:p>
                      <a:r>
                        <a:rPr lang="en-US" sz="2000" b="1" dirty="0">
                          <a:latin typeface="Calibri" panose="020F0502020204030204" pitchFamily="34" charset="0"/>
                          <a:cs typeface="Calibri" panose="020F0502020204030204" pitchFamily="34" charset="0"/>
                        </a:rPr>
                        <a:t>D4</a:t>
                      </a:r>
                    </a:p>
                  </a:txBody>
                  <a:tcPr anchor="ctr"/>
                </a:tc>
                <a:tc>
                  <a:txBody>
                    <a:bodyPr/>
                    <a:lstStyle/>
                    <a:p>
                      <a:pPr algn="r" fontAlgn="b"/>
                      <a:r>
                        <a:rPr lang="en-US" sz="2000" b="0" i="0" u="none" strike="noStrike">
                          <a:solidFill>
                            <a:srgbClr val="000000"/>
                          </a:solidFill>
                          <a:effectLst/>
                          <a:latin typeface="Calibri" panose="020F0502020204030204" pitchFamily="34" charset="0"/>
                        </a:rPr>
                        <a:t>169</a:t>
                      </a:r>
                    </a:p>
                  </a:txBody>
                  <a:tcPr marL="9525" marR="9525" marT="9525" marB="0" anchor="b"/>
                </a:tc>
                <a:tc>
                  <a:txBody>
                    <a:bodyPr/>
                    <a:lstStyle/>
                    <a:p>
                      <a:pPr algn="r" fontAlgn="b"/>
                      <a:r>
                        <a:rPr lang="en-US" sz="20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US" sz="2000" b="0" i="0" u="none" strike="noStrike" dirty="0">
                          <a:solidFill>
                            <a:srgbClr val="000000"/>
                          </a:solidFill>
                          <a:effectLst/>
                          <a:latin typeface="Calibri" panose="020F0502020204030204" pitchFamily="34" charset="0"/>
                        </a:rPr>
                        <a:t>4</a:t>
                      </a:r>
                    </a:p>
                  </a:txBody>
                  <a:tcPr marL="9525" marR="9525" marT="9525" marB="0" anchor="b"/>
                </a:tc>
                <a:extLst>
                  <a:ext uri="{0D108BD9-81ED-4DB2-BD59-A6C34878D82A}">
                    <a16:rowId xmlns:a16="http://schemas.microsoft.com/office/drawing/2014/main" val="2712036049"/>
                  </a:ext>
                </a:extLst>
              </a:tr>
            </a:tbl>
          </a:graphicData>
        </a:graphic>
      </p:graphicFrame>
      <p:graphicFrame>
        <p:nvGraphicFramePr>
          <p:cNvPr id="6" name="Table 5">
            <a:extLst>
              <a:ext uri="{FF2B5EF4-FFF2-40B4-BE49-F238E27FC236}">
                <a16:creationId xmlns:a16="http://schemas.microsoft.com/office/drawing/2014/main" id="{0A8595C2-9153-48DE-A00C-E92A365A322A}"/>
              </a:ext>
            </a:extLst>
          </p:cNvPr>
          <p:cNvGraphicFramePr>
            <a:graphicFrameLocks noGrp="1"/>
          </p:cNvGraphicFramePr>
          <p:nvPr>
            <p:extLst>
              <p:ext uri="{D42A27DB-BD31-4B8C-83A1-F6EECF244321}">
                <p14:modId xmlns:p14="http://schemas.microsoft.com/office/powerpoint/2010/main" val="1559054254"/>
              </p:ext>
            </p:extLst>
          </p:nvPr>
        </p:nvGraphicFramePr>
        <p:xfrm>
          <a:off x="6402593" y="2657161"/>
          <a:ext cx="1148351" cy="1981200"/>
        </p:xfrm>
        <a:graphic>
          <a:graphicData uri="http://schemas.openxmlformats.org/drawingml/2006/table">
            <a:tbl>
              <a:tblPr firstRow="1" bandRow="1">
                <a:tableStyleId>{5C22544A-7EE6-4342-B048-85BDC9FD1C3A}</a:tableStyleId>
              </a:tblPr>
              <a:tblGrid>
                <a:gridCol w="1148351">
                  <a:extLst>
                    <a:ext uri="{9D8B030D-6E8A-4147-A177-3AD203B41FA5}">
                      <a16:colId xmlns:a16="http://schemas.microsoft.com/office/drawing/2014/main" val="3680292530"/>
                    </a:ext>
                  </a:extLst>
                </a:gridCol>
              </a:tblGrid>
              <a:tr h="396240">
                <a:tc>
                  <a:txBody>
                    <a:bodyPr/>
                    <a:lstStyle/>
                    <a:p>
                      <a:r>
                        <a:rPr lang="en-US" dirty="0"/>
                        <a:t>Sum</a:t>
                      </a:r>
                    </a:p>
                  </a:txBody>
                  <a:tcPr/>
                </a:tc>
                <a:extLst>
                  <a:ext uri="{0D108BD9-81ED-4DB2-BD59-A6C34878D82A}">
                    <a16:rowId xmlns:a16="http://schemas.microsoft.com/office/drawing/2014/main" val="2631490382"/>
                  </a:ext>
                </a:extLst>
              </a:tr>
              <a:tr h="396240">
                <a:tc>
                  <a:txBody>
                    <a:bodyPr/>
                    <a:lstStyle/>
                    <a:p>
                      <a:pPr algn="r"/>
                      <a:r>
                        <a:rPr lang="en-US" sz="2000" dirty="0">
                          <a:latin typeface="Calibri" panose="020F0502020204030204" pitchFamily="34" charset="0"/>
                          <a:cs typeface="Calibri" panose="020F0502020204030204" pitchFamily="34" charset="0"/>
                        </a:rPr>
                        <a:t>= 114</a:t>
                      </a:r>
                    </a:p>
                  </a:txBody>
                  <a:tcPr anchor="ctr"/>
                </a:tc>
                <a:extLst>
                  <a:ext uri="{0D108BD9-81ED-4DB2-BD59-A6C34878D82A}">
                    <a16:rowId xmlns:a16="http://schemas.microsoft.com/office/drawing/2014/main" val="3260102607"/>
                  </a:ext>
                </a:extLst>
              </a:tr>
              <a:tr h="396240">
                <a:tc>
                  <a:txBody>
                    <a:bodyPr/>
                    <a:lstStyle/>
                    <a:p>
                      <a:pPr algn="r"/>
                      <a:r>
                        <a:rPr lang="en-US" sz="2000" dirty="0">
                          <a:latin typeface="Calibri" panose="020F0502020204030204" pitchFamily="34" charset="0"/>
                          <a:cs typeface="Calibri" panose="020F0502020204030204" pitchFamily="34" charset="0"/>
                        </a:rPr>
                        <a:t>= 53</a:t>
                      </a:r>
                    </a:p>
                  </a:txBody>
                  <a:tcPr anchor="ctr"/>
                </a:tc>
                <a:extLst>
                  <a:ext uri="{0D108BD9-81ED-4DB2-BD59-A6C34878D82A}">
                    <a16:rowId xmlns:a16="http://schemas.microsoft.com/office/drawing/2014/main" val="2059644554"/>
                  </a:ext>
                </a:extLst>
              </a:tr>
              <a:tr h="396240">
                <a:tc>
                  <a:txBody>
                    <a:bodyPr/>
                    <a:lstStyle/>
                    <a:p>
                      <a:pPr algn="r"/>
                      <a:r>
                        <a:rPr lang="en-US" sz="2000" dirty="0">
                          <a:latin typeface="Calibri" panose="020F0502020204030204" pitchFamily="34" charset="0"/>
                          <a:cs typeface="Calibri" panose="020F0502020204030204" pitchFamily="34" charset="0"/>
                        </a:rPr>
                        <a:t>= 202</a:t>
                      </a:r>
                    </a:p>
                  </a:txBody>
                  <a:tcPr anchor="ctr"/>
                </a:tc>
                <a:extLst>
                  <a:ext uri="{0D108BD9-81ED-4DB2-BD59-A6C34878D82A}">
                    <a16:rowId xmlns:a16="http://schemas.microsoft.com/office/drawing/2014/main" val="3015651034"/>
                  </a:ext>
                </a:extLst>
              </a:tr>
              <a:tr h="396240">
                <a:tc>
                  <a:txBody>
                    <a:bodyPr/>
                    <a:lstStyle/>
                    <a:p>
                      <a:pPr algn="r"/>
                      <a:r>
                        <a:rPr lang="en-US" sz="2000" dirty="0">
                          <a:latin typeface="Calibri" panose="020F0502020204030204" pitchFamily="34" charset="0"/>
                          <a:cs typeface="Calibri" panose="020F0502020204030204" pitchFamily="34" charset="0"/>
                        </a:rPr>
                        <a:t>= 173</a:t>
                      </a:r>
                    </a:p>
                  </a:txBody>
                  <a:tcPr anchor="ctr"/>
                </a:tc>
                <a:extLst>
                  <a:ext uri="{0D108BD9-81ED-4DB2-BD59-A6C34878D82A}">
                    <a16:rowId xmlns:a16="http://schemas.microsoft.com/office/drawing/2014/main" val="2626038229"/>
                  </a:ext>
                </a:extLst>
              </a:tr>
            </a:tbl>
          </a:graphicData>
        </a:graphic>
      </p:graphicFrame>
      <p:pic>
        <p:nvPicPr>
          <p:cNvPr id="8" name="Picture 7">
            <a:extLst>
              <a:ext uri="{FF2B5EF4-FFF2-40B4-BE49-F238E27FC236}">
                <a16:creationId xmlns:a16="http://schemas.microsoft.com/office/drawing/2014/main" id="{872E617B-359E-4619-BC59-24FAE7D935B1}"/>
              </a:ext>
            </a:extLst>
          </p:cNvPr>
          <p:cNvPicPr>
            <a:picLocks noChangeAspect="1"/>
          </p:cNvPicPr>
          <p:nvPr/>
        </p:nvPicPr>
        <p:blipFill>
          <a:blip r:embed="rId2"/>
          <a:stretch>
            <a:fillRect/>
          </a:stretch>
        </p:blipFill>
        <p:spPr>
          <a:xfrm>
            <a:off x="6402593" y="1195426"/>
            <a:ext cx="2566987" cy="461880"/>
          </a:xfrm>
          <a:prstGeom prst="rect">
            <a:avLst/>
          </a:prstGeom>
        </p:spPr>
      </p:pic>
      <p:graphicFrame>
        <p:nvGraphicFramePr>
          <p:cNvPr id="9" name="Table 8">
            <a:extLst>
              <a:ext uri="{FF2B5EF4-FFF2-40B4-BE49-F238E27FC236}">
                <a16:creationId xmlns:a16="http://schemas.microsoft.com/office/drawing/2014/main" id="{C3E48B85-9682-48E5-B449-12BDC3219574}"/>
              </a:ext>
            </a:extLst>
          </p:cNvPr>
          <p:cNvGraphicFramePr>
            <a:graphicFrameLocks noGrp="1"/>
          </p:cNvGraphicFramePr>
          <p:nvPr>
            <p:extLst>
              <p:ext uri="{D42A27DB-BD31-4B8C-83A1-F6EECF244321}">
                <p14:modId xmlns:p14="http://schemas.microsoft.com/office/powerpoint/2010/main" val="3849525534"/>
              </p:ext>
            </p:extLst>
          </p:nvPr>
        </p:nvGraphicFramePr>
        <p:xfrm>
          <a:off x="7631319" y="2657161"/>
          <a:ext cx="1148351" cy="1981200"/>
        </p:xfrm>
        <a:graphic>
          <a:graphicData uri="http://schemas.openxmlformats.org/drawingml/2006/table">
            <a:tbl>
              <a:tblPr firstRow="1" bandRow="1">
                <a:tableStyleId>{5C22544A-7EE6-4342-B048-85BDC9FD1C3A}</a:tableStyleId>
              </a:tblPr>
              <a:tblGrid>
                <a:gridCol w="1148351">
                  <a:extLst>
                    <a:ext uri="{9D8B030D-6E8A-4147-A177-3AD203B41FA5}">
                      <a16:colId xmlns:a16="http://schemas.microsoft.com/office/drawing/2014/main" val="3680292530"/>
                    </a:ext>
                  </a:extLst>
                </a:gridCol>
              </a:tblGrid>
              <a:tr h="396240">
                <a:tc>
                  <a:txBody>
                    <a:bodyPr/>
                    <a:lstStyle/>
                    <a:p>
                      <a:r>
                        <a:rPr lang="en-US" dirty="0"/>
                        <a:t>Sqrt</a:t>
                      </a:r>
                    </a:p>
                  </a:txBody>
                  <a:tcPr/>
                </a:tc>
                <a:extLst>
                  <a:ext uri="{0D108BD9-81ED-4DB2-BD59-A6C34878D82A}">
                    <a16:rowId xmlns:a16="http://schemas.microsoft.com/office/drawing/2014/main" val="2631490382"/>
                  </a:ext>
                </a:extLst>
              </a:tr>
              <a:tr h="396240">
                <a:tc>
                  <a:txBody>
                    <a:bodyPr/>
                    <a:lstStyle/>
                    <a:p>
                      <a:pPr algn="r" fontAlgn="b"/>
                      <a:r>
                        <a:rPr lang="en-US" sz="2000" b="0" i="0" u="none" strike="noStrike" dirty="0">
                          <a:solidFill>
                            <a:srgbClr val="000000"/>
                          </a:solidFill>
                          <a:effectLst/>
                          <a:latin typeface="Calibri" panose="020F0502020204030204" pitchFamily="34" charset="0"/>
                        </a:rPr>
                        <a:t>= 10.7</a:t>
                      </a:r>
                    </a:p>
                  </a:txBody>
                  <a:tcPr marL="9525" marR="9525" marT="9525" marB="0" anchor="b"/>
                </a:tc>
                <a:extLst>
                  <a:ext uri="{0D108BD9-81ED-4DB2-BD59-A6C34878D82A}">
                    <a16:rowId xmlns:a16="http://schemas.microsoft.com/office/drawing/2014/main" val="3260102607"/>
                  </a:ext>
                </a:extLst>
              </a:tr>
              <a:tr h="396240">
                <a:tc>
                  <a:txBody>
                    <a:bodyPr/>
                    <a:lstStyle/>
                    <a:p>
                      <a:pPr algn="r" fontAlgn="b"/>
                      <a:r>
                        <a:rPr lang="en-US" sz="2000" b="1" i="0" u="none" strike="noStrike" dirty="0">
                          <a:solidFill>
                            <a:srgbClr val="000000"/>
                          </a:solidFill>
                          <a:effectLst/>
                          <a:latin typeface="Calibri" panose="020F0502020204030204" pitchFamily="34" charset="0"/>
                        </a:rPr>
                        <a:t>= 7.3</a:t>
                      </a:r>
                    </a:p>
                  </a:txBody>
                  <a:tcPr marL="9525" marR="9525" marT="9525" marB="0" anchor="b"/>
                </a:tc>
                <a:extLst>
                  <a:ext uri="{0D108BD9-81ED-4DB2-BD59-A6C34878D82A}">
                    <a16:rowId xmlns:a16="http://schemas.microsoft.com/office/drawing/2014/main" val="2059644554"/>
                  </a:ext>
                </a:extLst>
              </a:tr>
              <a:tr h="396240">
                <a:tc>
                  <a:txBody>
                    <a:bodyPr/>
                    <a:lstStyle/>
                    <a:p>
                      <a:pPr algn="r" fontAlgn="b"/>
                      <a:r>
                        <a:rPr lang="en-US" sz="2000" b="0" i="0" u="none" strike="noStrike" dirty="0">
                          <a:solidFill>
                            <a:srgbClr val="000000"/>
                          </a:solidFill>
                          <a:effectLst/>
                          <a:latin typeface="Calibri" panose="020F0502020204030204" pitchFamily="34" charset="0"/>
                        </a:rPr>
                        <a:t>= 14.2</a:t>
                      </a:r>
                    </a:p>
                  </a:txBody>
                  <a:tcPr marL="9525" marR="9525" marT="9525" marB="0" anchor="b"/>
                </a:tc>
                <a:extLst>
                  <a:ext uri="{0D108BD9-81ED-4DB2-BD59-A6C34878D82A}">
                    <a16:rowId xmlns:a16="http://schemas.microsoft.com/office/drawing/2014/main" val="3015651034"/>
                  </a:ext>
                </a:extLst>
              </a:tr>
              <a:tr h="396240">
                <a:tc>
                  <a:txBody>
                    <a:bodyPr/>
                    <a:lstStyle/>
                    <a:p>
                      <a:pPr algn="r" fontAlgn="b"/>
                      <a:r>
                        <a:rPr lang="en-US" sz="2000" b="0" i="0" u="none" strike="noStrike" dirty="0">
                          <a:solidFill>
                            <a:srgbClr val="000000"/>
                          </a:solidFill>
                          <a:effectLst/>
                          <a:latin typeface="Calibri" panose="020F0502020204030204" pitchFamily="34" charset="0"/>
                        </a:rPr>
                        <a:t>= 13.2</a:t>
                      </a:r>
                    </a:p>
                  </a:txBody>
                  <a:tcPr marL="9525" marR="9525" marT="9525" marB="0" anchor="b"/>
                </a:tc>
                <a:extLst>
                  <a:ext uri="{0D108BD9-81ED-4DB2-BD59-A6C34878D82A}">
                    <a16:rowId xmlns:a16="http://schemas.microsoft.com/office/drawing/2014/main" val="2626038229"/>
                  </a:ext>
                </a:extLst>
              </a:tr>
            </a:tbl>
          </a:graphicData>
        </a:graphic>
      </p:graphicFrame>
    </p:spTree>
    <p:extLst>
      <p:ext uri="{BB962C8B-B14F-4D97-AF65-F5344CB8AC3E}">
        <p14:creationId xmlns:p14="http://schemas.microsoft.com/office/powerpoint/2010/main" val="320063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meangif">
            <a:hlinkClick r:id="" action="ppaction://media"/>
            <a:extLst>
              <a:ext uri="{FF2B5EF4-FFF2-40B4-BE49-F238E27FC236}">
                <a16:creationId xmlns:a16="http://schemas.microsoft.com/office/drawing/2014/main" id="{47A4F70F-D56F-4238-BEC8-5EFA25A7F8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5999" y="280387"/>
            <a:ext cx="4572000" cy="4572000"/>
          </a:xfrm>
          <a:prstGeom prst="rect">
            <a:avLst/>
          </a:prstGeom>
        </p:spPr>
      </p:pic>
      <p:sp>
        <p:nvSpPr>
          <p:cNvPr id="4" name="Text Placeholder 3">
            <a:extLst>
              <a:ext uri="{FF2B5EF4-FFF2-40B4-BE49-F238E27FC236}">
                <a16:creationId xmlns:a16="http://schemas.microsoft.com/office/drawing/2014/main" id="{2C56BA92-415D-44C3-8B92-C78E859D184E}"/>
              </a:ext>
            </a:extLst>
          </p:cNvPr>
          <p:cNvSpPr>
            <a:spLocks noGrp="1"/>
          </p:cNvSpPr>
          <p:nvPr>
            <p:ph type="body" idx="2"/>
          </p:nvPr>
        </p:nvSpPr>
        <p:spPr/>
        <p:txBody>
          <a:bodyPr/>
          <a:lstStyle/>
          <a:p>
            <a:r>
              <a:rPr lang="en-US" dirty="0"/>
              <a:t>K-Means Clustering - Visualized</a:t>
            </a:r>
          </a:p>
        </p:txBody>
      </p:sp>
      <p:sp>
        <p:nvSpPr>
          <p:cNvPr id="2" name="Slide Number Placeholder 1">
            <a:extLst>
              <a:ext uri="{FF2B5EF4-FFF2-40B4-BE49-F238E27FC236}">
                <a16:creationId xmlns:a16="http://schemas.microsoft.com/office/drawing/2014/main" id="{8FE3BC72-2560-4565-AC90-5147A5DE8B9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93</a:t>
            </a:fld>
            <a:endParaRPr lang="en-US" sz="1200" dirty="0">
              <a:solidFill>
                <a:srgbClr val="888888"/>
              </a:solidFill>
            </a:endParaRPr>
          </a:p>
        </p:txBody>
      </p:sp>
      <p:sp>
        <p:nvSpPr>
          <p:cNvPr id="6" name="TextBox 5">
            <a:extLst>
              <a:ext uri="{FF2B5EF4-FFF2-40B4-BE49-F238E27FC236}">
                <a16:creationId xmlns:a16="http://schemas.microsoft.com/office/drawing/2014/main" id="{3460EE4F-1B3B-4C08-8A7E-99C204426F5C}"/>
              </a:ext>
            </a:extLst>
          </p:cNvPr>
          <p:cNvSpPr txBox="1"/>
          <p:nvPr/>
        </p:nvSpPr>
        <p:spPr>
          <a:xfrm>
            <a:off x="2171699" y="4298389"/>
            <a:ext cx="4800601" cy="400110"/>
          </a:xfrm>
          <a:prstGeom prst="rect">
            <a:avLst/>
          </a:prstGeom>
          <a:noFill/>
        </p:spPr>
        <p:txBody>
          <a:bodyPr wrap="square" rtlCol="0">
            <a:spAutoFit/>
          </a:bodyPr>
          <a:lstStyle/>
          <a:p>
            <a:pPr algn="ctr"/>
            <a:r>
              <a:rPr lang="en-US" sz="1000" dirty="0">
                <a:solidFill>
                  <a:schemeClr val="tx2"/>
                </a:solidFill>
              </a:rPr>
              <a:t>Source: https://i.pinimg.com/originals/87/65/9d/87659da86643e96b0d714770643aac14.gif</a:t>
            </a:r>
          </a:p>
        </p:txBody>
      </p:sp>
    </p:spTree>
    <p:extLst>
      <p:ext uri="{BB962C8B-B14F-4D97-AF65-F5344CB8AC3E}">
        <p14:creationId xmlns:p14="http://schemas.microsoft.com/office/powerpoint/2010/main" val="15743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E1102-C9EF-4AA2-8092-CE95C913607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94</a:t>
            </a:fld>
            <a:endParaRPr lang="en-US" sz="1200" dirty="0">
              <a:solidFill>
                <a:srgbClr val="888888"/>
              </a:solidFill>
            </a:endParaRPr>
          </a:p>
        </p:txBody>
      </p:sp>
      <p:sp>
        <p:nvSpPr>
          <p:cNvPr id="3" name="Text Placeholder 2">
            <a:extLst>
              <a:ext uri="{FF2B5EF4-FFF2-40B4-BE49-F238E27FC236}">
                <a16:creationId xmlns:a16="http://schemas.microsoft.com/office/drawing/2014/main" id="{7D0B54A9-7A0A-461F-9EA9-7A42315246BE}"/>
              </a:ext>
            </a:extLst>
          </p:cNvPr>
          <p:cNvSpPr>
            <a:spLocks noGrp="1"/>
          </p:cNvSpPr>
          <p:nvPr>
            <p:ph type="body" sz="quarter" idx="13"/>
          </p:nvPr>
        </p:nvSpPr>
        <p:spPr/>
        <p:txBody>
          <a:bodyPr/>
          <a:lstStyle/>
          <a:p>
            <a:r>
              <a:rPr lang="en-US" dirty="0"/>
              <a:t>Hierarchical Clustering</a:t>
            </a:r>
          </a:p>
        </p:txBody>
      </p:sp>
      <p:sp>
        <p:nvSpPr>
          <p:cNvPr id="4" name="Text Placeholder 3">
            <a:extLst>
              <a:ext uri="{FF2B5EF4-FFF2-40B4-BE49-F238E27FC236}">
                <a16:creationId xmlns:a16="http://schemas.microsoft.com/office/drawing/2014/main" id="{A6A066DA-62CE-4708-94E9-3D0164BF09D8}"/>
              </a:ext>
            </a:extLst>
          </p:cNvPr>
          <p:cNvSpPr>
            <a:spLocks noGrp="1"/>
          </p:cNvSpPr>
          <p:nvPr>
            <p:ph type="body" sz="quarter" idx="14"/>
          </p:nvPr>
        </p:nvSpPr>
        <p:spPr/>
        <p:txBody>
          <a:bodyPr/>
          <a:lstStyle/>
          <a:p>
            <a:r>
              <a:rPr lang="en-US" dirty="0"/>
              <a:t>A many-to-one clustering approach</a:t>
            </a:r>
          </a:p>
        </p:txBody>
      </p:sp>
    </p:spTree>
    <p:extLst>
      <p:ext uri="{BB962C8B-B14F-4D97-AF65-F5344CB8AC3E}">
        <p14:creationId xmlns:p14="http://schemas.microsoft.com/office/powerpoint/2010/main" val="35149902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19DB03-2556-4D09-A9B7-299E5CABC869}"/>
              </a:ext>
            </a:extLst>
          </p:cNvPr>
          <p:cNvSpPr>
            <a:spLocks noGrp="1"/>
          </p:cNvSpPr>
          <p:nvPr>
            <p:ph type="body" idx="1"/>
          </p:nvPr>
        </p:nvSpPr>
        <p:spPr/>
        <p:txBody>
          <a:bodyPr/>
          <a:lstStyle/>
          <a:p>
            <a:pPr marL="341313" indent="0">
              <a:buNone/>
            </a:pPr>
            <a:r>
              <a:rPr lang="en-US" b="1" dirty="0"/>
              <a:t>K-Means </a:t>
            </a:r>
          </a:p>
          <a:p>
            <a:r>
              <a:rPr lang="en-US" dirty="0"/>
              <a:t>Requires the number of clusters a priori</a:t>
            </a:r>
          </a:p>
          <a:p>
            <a:r>
              <a:rPr lang="en-US" dirty="0"/>
              <a:t>Top-down approach</a:t>
            </a:r>
          </a:p>
          <a:p>
            <a:r>
              <a:rPr lang="en-US" dirty="0"/>
              <a:t>Creates clusters using Euclidian distance</a:t>
            </a:r>
          </a:p>
          <a:p>
            <a:r>
              <a:rPr lang="en-US" dirty="0"/>
              <a:t>Produces clusters and centroids that can be plotted visually</a:t>
            </a:r>
          </a:p>
        </p:txBody>
      </p:sp>
      <p:sp>
        <p:nvSpPr>
          <p:cNvPr id="3" name="Text Placeholder 2">
            <a:extLst>
              <a:ext uri="{FF2B5EF4-FFF2-40B4-BE49-F238E27FC236}">
                <a16:creationId xmlns:a16="http://schemas.microsoft.com/office/drawing/2014/main" id="{210D4B2F-8C36-4368-BC67-659A79481C77}"/>
              </a:ext>
            </a:extLst>
          </p:cNvPr>
          <p:cNvSpPr>
            <a:spLocks noGrp="1"/>
          </p:cNvSpPr>
          <p:nvPr>
            <p:ph type="body" idx="2"/>
          </p:nvPr>
        </p:nvSpPr>
        <p:spPr/>
        <p:txBody>
          <a:bodyPr/>
          <a:lstStyle/>
          <a:p>
            <a:r>
              <a:rPr lang="en-US" dirty="0"/>
              <a:t>Hierarchical vs. K-Means Clustering</a:t>
            </a:r>
          </a:p>
        </p:txBody>
      </p:sp>
      <p:sp>
        <p:nvSpPr>
          <p:cNvPr id="4" name="Slide Number Placeholder 3">
            <a:extLst>
              <a:ext uri="{FF2B5EF4-FFF2-40B4-BE49-F238E27FC236}">
                <a16:creationId xmlns:a16="http://schemas.microsoft.com/office/drawing/2014/main" id="{BAC8B172-5C97-4960-A36A-8A8E7CBA03B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95</a:t>
            </a:fld>
            <a:endParaRPr lang="en-US" sz="1200" dirty="0">
              <a:solidFill>
                <a:srgbClr val="888888"/>
              </a:solidFill>
            </a:endParaRPr>
          </a:p>
        </p:txBody>
      </p:sp>
      <p:sp>
        <p:nvSpPr>
          <p:cNvPr id="5" name="Text Placeholder 4">
            <a:extLst>
              <a:ext uri="{FF2B5EF4-FFF2-40B4-BE49-F238E27FC236}">
                <a16:creationId xmlns:a16="http://schemas.microsoft.com/office/drawing/2014/main" id="{5B419A8D-DB9B-4DC7-9337-89D37EC267D2}"/>
              </a:ext>
            </a:extLst>
          </p:cNvPr>
          <p:cNvSpPr>
            <a:spLocks noGrp="1"/>
          </p:cNvSpPr>
          <p:nvPr>
            <p:ph type="body" idx="13"/>
          </p:nvPr>
        </p:nvSpPr>
        <p:spPr/>
        <p:txBody>
          <a:bodyPr/>
          <a:lstStyle/>
          <a:p>
            <a:pPr marL="341313" indent="0">
              <a:buNone/>
            </a:pPr>
            <a:r>
              <a:rPr lang="en-US" b="1" dirty="0"/>
              <a:t>Hierarchical</a:t>
            </a:r>
          </a:p>
          <a:p>
            <a:r>
              <a:rPr lang="en-US" dirty="0"/>
              <a:t>Does </a:t>
            </a:r>
            <a:r>
              <a:rPr lang="en-US" i="1" dirty="0"/>
              <a:t>not</a:t>
            </a:r>
            <a:r>
              <a:rPr lang="en-US" dirty="0"/>
              <a:t> require number of cluster a priori</a:t>
            </a:r>
          </a:p>
          <a:p>
            <a:r>
              <a:rPr lang="en-US" dirty="0"/>
              <a:t>Bottom-up approach</a:t>
            </a:r>
          </a:p>
          <a:p>
            <a:r>
              <a:rPr lang="en-US" dirty="0"/>
              <a:t>Creates clusters using a variety of </a:t>
            </a:r>
            <a:r>
              <a:rPr lang="en-US" i="1" dirty="0"/>
              <a:t>“linkage”</a:t>
            </a:r>
            <a:r>
              <a:rPr lang="en-US" dirty="0"/>
              <a:t> techniques</a:t>
            </a:r>
          </a:p>
          <a:p>
            <a:r>
              <a:rPr lang="en-US" dirty="0"/>
              <a:t>Produces a </a:t>
            </a:r>
            <a:r>
              <a:rPr lang="en-US" i="1" dirty="0"/>
              <a:t>“dendrogram”</a:t>
            </a:r>
            <a:r>
              <a:rPr lang="en-US" dirty="0"/>
              <a:t> that allows cluster selection after running the algorithm</a:t>
            </a:r>
          </a:p>
        </p:txBody>
      </p:sp>
    </p:spTree>
    <p:extLst>
      <p:ext uri="{BB962C8B-B14F-4D97-AF65-F5344CB8AC3E}">
        <p14:creationId xmlns:p14="http://schemas.microsoft.com/office/powerpoint/2010/main" val="481005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D8C2D6-0F72-449C-A222-24DC69C3C31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96</a:t>
            </a:fld>
            <a:endParaRPr lang="en-US" sz="1200" dirty="0">
              <a:solidFill>
                <a:srgbClr val="888888"/>
              </a:solidFill>
            </a:endParaRPr>
          </a:p>
        </p:txBody>
      </p:sp>
      <p:sp>
        <p:nvSpPr>
          <p:cNvPr id="3" name="TextBox 2">
            <a:extLst>
              <a:ext uri="{FF2B5EF4-FFF2-40B4-BE49-F238E27FC236}">
                <a16:creationId xmlns:a16="http://schemas.microsoft.com/office/drawing/2014/main" id="{99CA5068-4CD0-47C3-83E0-6EB9052F401B}"/>
              </a:ext>
            </a:extLst>
          </p:cNvPr>
          <p:cNvSpPr txBox="1"/>
          <p:nvPr/>
        </p:nvSpPr>
        <p:spPr>
          <a:xfrm>
            <a:off x="1122218" y="4435707"/>
            <a:ext cx="6899564" cy="553998"/>
          </a:xfrm>
          <a:prstGeom prst="rect">
            <a:avLst/>
          </a:prstGeom>
          <a:noFill/>
        </p:spPr>
        <p:txBody>
          <a:bodyPr wrap="square" rtlCol="0">
            <a:spAutoFit/>
          </a:bodyPr>
          <a:lstStyle/>
          <a:p>
            <a:pPr algn="ctr"/>
            <a:r>
              <a:rPr lang="en-US" sz="1000" dirty="0">
                <a:solidFill>
                  <a:schemeClr val="tx2"/>
                </a:solidFill>
              </a:rPr>
              <a:t>Source: https://www.researchgate.net/profile/Pamela_Guevara/publication/281014334/figure/fig57/AS:418517879934980@1476793847581/The-three-linkage-types-of-hierarchical-clustering-single-link-complete-link-and.jpg</a:t>
            </a:r>
          </a:p>
        </p:txBody>
      </p:sp>
      <p:pic>
        <p:nvPicPr>
          <p:cNvPr id="5" name="Picture 4">
            <a:extLst>
              <a:ext uri="{FF2B5EF4-FFF2-40B4-BE49-F238E27FC236}">
                <a16:creationId xmlns:a16="http://schemas.microsoft.com/office/drawing/2014/main" id="{6352DA20-7AD6-4866-8DA7-15489E208C73}"/>
              </a:ext>
            </a:extLst>
          </p:cNvPr>
          <p:cNvPicPr>
            <a:picLocks noChangeAspect="1"/>
          </p:cNvPicPr>
          <p:nvPr/>
        </p:nvPicPr>
        <p:blipFill>
          <a:blip r:embed="rId2"/>
          <a:stretch>
            <a:fillRect/>
          </a:stretch>
        </p:blipFill>
        <p:spPr>
          <a:xfrm>
            <a:off x="524381" y="1550935"/>
            <a:ext cx="8095238" cy="2038095"/>
          </a:xfrm>
          <a:prstGeom prst="rect">
            <a:avLst/>
          </a:prstGeom>
        </p:spPr>
      </p:pic>
      <p:sp>
        <p:nvSpPr>
          <p:cNvPr id="6" name="TextBox 5">
            <a:extLst>
              <a:ext uri="{FF2B5EF4-FFF2-40B4-BE49-F238E27FC236}">
                <a16:creationId xmlns:a16="http://schemas.microsoft.com/office/drawing/2014/main" id="{4584C588-3199-4625-96CC-B7BB36306AC3}"/>
              </a:ext>
            </a:extLst>
          </p:cNvPr>
          <p:cNvSpPr txBox="1"/>
          <p:nvPr/>
        </p:nvSpPr>
        <p:spPr>
          <a:xfrm>
            <a:off x="533400" y="714375"/>
            <a:ext cx="2209800" cy="3077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b="1" dirty="0">
                <a:latin typeface="Calibri" panose="020F0502020204030204" pitchFamily="34" charset="0"/>
                <a:cs typeface="Calibri" panose="020F0502020204030204" pitchFamily="34" charset="0"/>
              </a:rPr>
              <a:t>Single Linkage</a:t>
            </a:r>
          </a:p>
        </p:txBody>
      </p:sp>
      <p:sp>
        <p:nvSpPr>
          <p:cNvPr id="7" name="TextBox 6">
            <a:extLst>
              <a:ext uri="{FF2B5EF4-FFF2-40B4-BE49-F238E27FC236}">
                <a16:creationId xmlns:a16="http://schemas.microsoft.com/office/drawing/2014/main" id="{0A331CFD-1A46-423B-8A2B-011D1AE02606}"/>
              </a:ext>
            </a:extLst>
          </p:cNvPr>
          <p:cNvSpPr txBox="1"/>
          <p:nvPr/>
        </p:nvSpPr>
        <p:spPr>
          <a:xfrm>
            <a:off x="3467100" y="714375"/>
            <a:ext cx="2209800" cy="30777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b="1" dirty="0">
                <a:latin typeface="Calibri" panose="020F0502020204030204" pitchFamily="34" charset="0"/>
                <a:cs typeface="Calibri" panose="020F0502020204030204" pitchFamily="34" charset="0"/>
              </a:rPr>
              <a:t>Complete Linkage</a:t>
            </a:r>
          </a:p>
        </p:txBody>
      </p:sp>
      <p:sp>
        <p:nvSpPr>
          <p:cNvPr id="8" name="TextBox 7">
            <a:extLst>
              <a:ext uri="{FF2B5EF4-FFF2-40B4-BE49-F238E27FC236}">
                <a16:creationId xmlns:a16="http://schemas.microsoft.com/office/drawing/2014/main" id="{362F5A28-D335-491C-A45B-68F01C256B41}"/>
              </a:ext>
            </a:extLst>
          </p:cNvPr>
          <p:cNvSpPr txBox="1"/>
          <p:nvPr/>
        </p:nvSpPr>
        <p:spPr>
          <a:xfrm>
            <a:off x="6400800" y="714375"/>
            <a:ext cx="2209800"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b="1" dirty="0">
                <a:latin typeface="Calibri" panose="020F0502020204030204" pitchFamily="34" charset="0"/>
                <a:cs typeface="Calibri" panose="020F0502020204030204" pitchFamily="34" charset="0"/>
              </a:rPr>
              <a:t>Average Linkage</a:t>
            </a:r>
          </a:p>
        </p:txBody>
      </p:sp>
      <p:cxnSp>
        <p:nvCxnSpPr>
          <p:cNvPr id="9" name="Straight Connector 8">
            <a:extLst>
              <a:ext uri="{FF2B5EF4-FFF2-40B4-BE49-F238E27FC236}">
                <a16:creationId xmlns:a16="http://schemas.microsoft.com/office/drawing/2014/main" id="{B01194E5-EE38-4A20-BA49-A5C915BC34F0}"/>
              </a:ext>
            </a:extLst>
          </p:cNvPr>
          <p:cNvCxnSpPr/>
          <p:nvPr/>
        </p:nvCxnSpPr>
        <p:spPr>
          <a:xfrm flipV="1">
            <a:off x="7172960" y="1965960"/>
            <a:ext cx="716280" cy="12547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396FDC1-8A30-4BCF-9E8C-CA710A3918C0}"/>
              </a:ext>
            </a:extLst>
          </p:cNvPr>
          <p:cNvCxnSpPr>
            <a:cxnSpLocks/>
          </p:cNvCxnSpPr>
          <p:nvPr/>
        </p:nvCxnSpPr>
        <p:spPr>
          <a:xfrm flipV="1">
            <a:off x="7056120" y="1651001"/>
            <a:ext cx="723329" cy="109727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F9B924-984E-465F-BF8C-6F596BC80808}"/>
              </a:ext>
            </a:extLst>
          </p:cNvPr>
          <p:cNvCxnSpPr>
            <a:cxnSpLocks/>
          </p:cNvCxnSpPr>
          <p:nvPr/>
        </p:nvCxnSpPr>
        <p:spPr>
          <a:xfrm flipV="1">
            <a:off x="7125114" y="1828642"/>
            <a:ext cx="947006" cy="115585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FC58AA-CC5E-4E66-A6D0-BCAFED754CFE}"/>
              </a:ext>
            </a:extLst>
          </p:cNvPr>
          <p:cNvCxnSpPr>
            <a:cxnSpLocks/>
          </p:cNvCxnSpPr>
          <p:nvPr/>
        </p:nvCxnSpPr>
        <p:spPr>
          <a:xfrm flipV="1">
            <a:off x="6728953" y="1920240"/>
            <a:ext cx="1160287" cy="8967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B35E23-F32B-4D72-8B57-20199D19E3F7}"/>
              </a:ext>
            </a:extLst>
          </p:cNvPr>
          <p:cNvCxnSpPr>
            <a:cxnSpLocks/>
          </p:cNvCxnSpPr>
          <p:nvPr/>
        </p:nvCxnSpPr>
        <p:spPr>
          <a:xfrm flipV="1">
            <a:off x="6814820" y="2406571"/>
            <a:ext cx="1143414" cy="9991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B05C673-7A6D-4DF4-8A1F-8998E423F3EA}"/>
              </a:ext>
            </a:extLst>
          </p:cNvPr>
          <p:cNvCxnSpPr>
            <a:cxnSpLocks/>
          </p:cNvCxnSpPr>
          <p:nvPr/>
        </p:nvCxnSpPr>
        <p:spPr>
          <a:xfrm flipV="1">
            <a:off x="6584094" y="2337892"/>
            <a:ext cx="1615440" cy="105514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100431-2DEA-4599-9A05-F5EA25E06860}"/>
              </a:ext>
            </a:extLst>
          </p:cNvPr>
          <p:cNvCxnSpPr>
            <a:cxnSpLocks/>
          </p:cNvCxnSpPr>
          <p:nvPr/>
        </p:nvCxnSpPr>
        <p:spPr>
          <a:xfrm flipV="1">
            <a:off x="6610064" y="2042411"/>
            <a:ext cx="1863376" cy="1055144"/>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FB6BE9-C08B-45E7-9ADA-2507F7302F0A}"/>
              </a:ext>
            </a:extLst>
          </p:cNvPr>
          <p:cNvCxnSpPr>
            <a:cxnSpLocks/>
          </p:cNvCxnSpPr>
          <p:nvPr/>
        </p:nvCxnSpPr>
        <p:spPr>
          <a:xfrm flipV="1">
            <a:off x="6943052" y="1950482"/>
            <a:ext cx="1342349" cy="10340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992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C88D6-4813-4AF3-9611-EBCAD59B978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97</a:t>
            </a:fld>
            <a:endParaRPr lang="en-US" sz="1200" dirty="0">
              <a:solidFill>
                <a:srgbClr val="888888"/>
              </a:solidFill>
            </a:endParaRPr>
          </a:p>
        </p:txBody>
      </p:sp>
      <p:sp>
        <p:nvSpPr>
          <p:cNvPr id="5" name="TextBox 4">
            <a:extLst>
              <a:ext uri="{FF2B5EF4-FFF2-40B4-BE49-F238E27FC236}">
                <a16:creationId xmlns:a16="http://schemas.microsoft.com/office/drawing/2014/main" id="{11D43F55-819C-46A2-955A-C2F4AACB5312}"/>
              </a:ext>
            </a:extLst>
          </p:cNvPr>
          <p:cNvSpPr txBox="1"/>
          <p:nvPr/>
        </p:nvSpPr>
        <p:spPr>
          <a:xfrm>
            <a:off x="1122218" y="4435707"/>
            <a:ext cx="6899564" cy="246221"/>
          </a:xfrm>
          <a:prstGeom prst="rect">
            <a:avLst/>
          </a:prstGeom>
          <a:noFill/>
        </p:spPr>
        <p:txBody>
          <a:bodyPr wrap="square" rtlCol="0">
            <a:spAutoFit/>
          </a:bodyPr>
          <a:lstStyle/>
          <a:p>
            <a:pPr algn="ctr"/>
            <a:r>
              <a:rPr lang="en-US" sz="1000" dirty="0">
                <a:solidFill>
                  <a:schemeClr val="tx2"/>
                </a:solidFill>
              </a:rPr>
              <a:t>Source: https://media.giphy.com/media/pSNCWCEAsgrAs/source.gif</a:t>
            </a:r>
          </a:p>
        </p:txBody>
      </p:sp>
      <p:pic>
        <p:nvPicPr>
          <p:cNvPr id="3" name="agglo">
            <a:hlinkClick r:id="" action="ppaction://media"/>
            <a:extLst>
              <a:ext uri="{FF2B5EF4-FFF2-40B4-BE49-F238E27FC236}">
                <a16:creationId xmlns:a16="http://schemas.microsoft.com/office/drawing/2014/main" id="{446E56D2-5FC8-4949-B6DD-0D052D8024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0" y="1028700"/>
            <a:ext cx="6858000" cy="3086100"/>
          </a:xfrm>
          <a:prstGeom prst="rect">
            <a:avLst/>
          </a:prstGeom>
        </p:spPr>
      </p:pic>
    </p:spTree>
    <p:extLst>
      <p:ext uri="{BB962C8B-B14F-4D97-AF65-F5344CB8AC3E}">
        <p14:creationId xmlns:p14="http://schemas.microsoft.com/office/powerpoint/2010/main" val="420990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CE7A52-127A-4D96-9D2A-652E7C7E16B9}"/>
              </a:ext>
            </a:extLst>
          </p:cNvPr>
          <p:cNvSpPr>
            <a:spLocks noGrp="1"/>
          </p:cNvSpPr>
          <p:nvPr>
            <p:ph type="body" idx="1"/>
          </p:nvPr>
        </p:nvSpPr>
        <p:spPr/>
        <p:txBody>
          <a:bodyPr/>
          <a:lstStyle/>
          <a:p>
            <a:pPr marL="798513" indent="-457200">
              <a:buFont typeface="+mj-lt"/>
              <a:buAutoNum type="arabicPeriod"/>
            </a:pPr>
            <a:r>
              <a:rPr lang="en-US" dirty="0"/>
              <a:t>Go to: https://colab.research.google.com/notebooks/welcome.ipynb</a:t>
            </a:r>
          </a:p>
          <a:p>
            <a:pPr marL="798513" indent="-457200">
              <a:buFont typeface="+mj-lt"/>
              <a:buAutoNum type="arabicPeriod"/>
            </a:pPr>
            <a:r>
              <a:rPr lang="en-US" dirty="0"/>
              <a:t>You may be prompted with a pop-up window. Close this and go to “File </a:t>
            </a:r>
            <a:r>
              <a:rPr lang="en-US" dirty="0">
                <a:sym typeface="Wingdings" panose="05000000000000000000" pitchFamily="2" charset="2"/>
              </a:rPr>
              <a:t> Upload notebook…”</a:t>
            </a:r>
          </a:p>
          <a:p>
            <a:pPr marL="798513" indent="-457200">
              <a:buFont typeface="+mj-lt"/>
              <a:buAutoNum type="arabicPeriod"/>
            </a:pPr>
            <a:r>
              <a:rPr lang="en-US" dirty="0">
                <a:sym typeface="Wingdings" panose="05000000000000000000" pitchFamily="2" charset="2"/>
              </a:rPr>
              <a:t>Upload “Lab 3 – </a:t>
            </a:r>
            <a:r>
              <a:rPr lang="en-US" dirty="0" err="1">
                <a:sym typeface="Wingdings" panose="05000000000000000000" pitchFamily="2" charset="2"/>
              </a:rPr>
              <a:t>Clustering.ipynb</a:t>
            </a:r>
            <a:r>
              <a:rPr lang="en-US" dirty="0">
                <a:sym typeface="Wingdings" panose="05000000000000000000" pitchFamily="2" charset="2"/>
              </a:rPr>
              <a:t>”</a:t>
            </a:r>
          </a:p>
          <a:p>
            <a:pPr marL="798513" indent="-457200">
              <a:buFont typeface="+mj-lt"/>
              <a:buAutoNum type="arabicPeriod"/>
            </a:pPr>
            <a:r>
              <a:rPr lang="en-US" dirty="0">
                <a:sym typeface="Wingdings" panose="05000000000000000000" pitchFamily="2" charset="2"/>
              </a:rPr>
              <a:t>Read the lab and follow the instructions. You will also be given two data files “HousingData.csv” and “Admission_Predict.csv” to upload.</a:t>
            </a:r>
          </a:p>
          <a:p>
            <a:pPr marL="798513" indent="-457200">
              <a:buFont typeface="+mj-lt"/>
              <a:buAutoNum type="arabicPeriod"/>
            </a:pPr>
            <a:r>
              <a:rPr lang="en-US" dirty="0">
                <a:sym typeface="Wingdings" panose="05000000000000000000" pitchFamily="2" charset="2"/>
              </a:rPr>
              <a:t>Good luck and play around!</a:t>
            </a:r>
            <a:endParaRPr lang="en-US" dirty="0"/>
          </a:p>
        </p:txBody>
      </p:sp>
      <p:sp>
        <p:nvSpPr>
          <p:cNvPr id="3" name="Text Placeholder 2">
            <a:extLst>
              <a:ext uri="{FF2B5EF4-FFF2-40B4-BE49-F238E27FC236}">
                <a16:creationId xmlns:a16="http://schemas.microsoft.com/office/drawing/2014/main" id="{685C6670-956C-4EDC-8D37-60617CB9B2A2}"/>
              </a:ext>
            </a:extLst>
          </p:cNvPr>
          <p:cNvSpPr>
            <a:spLocks noGrp="1"/>
          </p:cNvSpPr>
          <p:nvPr>
            <p:ph type="body" idx="2"/>
          </p:nvPr>
        </p:nvSpPr>
        <p:spPr/>
        <p:txBody>
          <a:bodyPr/>
          <a:lstStyle/>
          <a:p>
            <a:r>
              <a:rPr lang="en-US" dirty="0"/>
              <a:t>Lab 3 – Clustering</a:t>
            </a:r>
          </a:p>
        </p:txBody>
      </p:sp>
      <p:sp>
        <p:nvSpPr>
          <p:cNvPr id="4" name="Slide Number Placeholder 3">
            <a:extLst>
              <a:ext uri="{FF2B5EF4-FFF2-40B4-BE49-F238E27FC236}">
                <a16:creationId xmlns:a16="http://schemas.microsoft.com/office/drawing/2014/main" id="{94F99941-2C2F-4A4D-A99C-8CEB30CEBF6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98</a:t>
            </a:fld>
            <a:endParaRPr lang="en-US" sz="1200" dirty="0">
              <a:solidFill>
                <a:srgbClr val="888888"/>
              </a:solidFill>
            </a:endParaRPr>
          </a:p>
        </p:txBody>
      </p:sp>
    </p:spTree>
    <p:extLst>
      <p:ext uri="{BB962C8B-B14F-4D97-AF65-F5344CB8AC3E}">
        <p14:creationId xmlns:p14="http://schemas.microsoft.com/office/powerpoint/2010/main" val="2476501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mtClean="0"/>
              <a:pPr/>
              <a:t>99</a:t>
            </a:fld>
            <a:endParaRPr lang="en-US" dirty="0"/>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nchor="b">
            <a:normAutofit lnSpcReduction="10000"/>
          </a:bodyPr>
          <a:lstStyle/>
          <a:p>
            <a:r>
              <a:rPr lang="en-US" dirty="0"/>
              <a:t>Parameter Tuning and Model Evaluation</a:t>
            </a:r>
          </a:p>
        </p:txBody>
      </p:sp>
    </p:spTree>
    <p:extLst>
      <p:ext uri="{BB962C8B-B14F-4D97-AF65-F5344CB8AC3E}">
        <p14:creationId xmlns:p14="http://schemas.microsoft.com/office/powerpoint/2010/main" val="109108889"/>
      </p:ext>
    </p:extLst>
  </p:cSld>
  <p:clrMapOvr>
    <a:masterClrMapping/>
  </p:clrMapOvr>
</p:sld>
</file>

<file path=ppt/theme/theme1.xml><?xml version="1.0" encoding="utf-8"?>
<a:theme xmlns:a="http://schemas.openxmlformats.org/drawingml/2006/main" name="EXPX Presentation Template">
  <a:themeElements>
    <a:clrScheme name="Custom 3">
      <a:dk1>
        <a:srgbClr val="000000"/>
      </a:dk1>
      <a:lt1>
        <a:srgbClr val="FFFFFF"/>
      </a:lt1>
      <a:dk2>
        <a:srgbClr val="7F7F7F"/>
      </a:dk2>
      <a:lt2>
        <a:srgbClr val="BFBFBF"/>
      </a:lt2>
      <a:accent1>
        <a:srgbClr val="1A3265"/>
      </a:accent1>
      <a:accent2>
        <a:srgbClr val="931A23"/>
      </a:accent2>
      <a:accent3>
        <a:srgbClr val="247D16"/>
      </a:accent3>
      <a:accent4>
        <a:srgbClr val="97811B"/>
      </a:accent4>
      <a:accent5>
        <a:srgbClr val="31129B"/>
      </a:accent5>
      <a:accent6>
        <a:srgbClr val="DB001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200" b="1" dirty="0" smtClean="0">
            <a:latin typeface="Calibri" panose="020F0502020204030204" pitchFamily="34" charset="0"/>
            <a:cs typeface="Calibri" panose="020F0502020204030204" pitchFamily="34" charset="0"/>
          </a:defRPr>
        </a:defPPr>
      </a:lstStyle>
      <a:style>
        <a:lnRef idx="2">
          <a:schemeClr val="accent1"/>
        </a:lnRef>
        <a:fillRef idx="1">
          <a:schemeClr val="lt1"/>
        </a:fillRef>
        <a:effectRef idx="0">
          <a:schemeClr val="accent1"/>
        </a:effectRef>
        <a:fontRef idx="minor">
          <a:schemeClr val="dk1"/>
        </a:fontRef>
      </a:style>
    </a:spDef>
    <a:txDef>
      <a:spPr/>
      <a:bodyPr wrap="square" rtlCol="0">
        <a:spAutoFit/>
      </a:bodyPr>
      <a:lstStyle>
        <a:defPPr algn="ctr">
          <a:defRPr dirty="0">
            <a:latin typeface="Calibri" panose="020F0502020204030204" pitchFamily="34" charset="0"/>
            <a:cs typeface="Calibri" panose="020F0502020204030204" pitchFamily="34" charset="0"/>
          </a:defRPr>
        </a:defPPr>
      </a:lstStyle>
      <a:style>
        <a:lnRef idx="1">
          <a:schemeClr val="accent3"/>
        </a:lnRef>
        <a:fillRef idx="2">
          <a:schemeClr val="accent3"/>
        </a:fillRef>
        <a:effectRef idx="1">
          <a:schemeClr val="accent3"/>
        </a:effectRef>
        <a:fontRef idx="minor">
          <a:schemeClr val="dk1"/>
        </a:fontRef>
      </a:style>
    </a:tx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16265</TotalTime>
  <Words>7211</Words>
  <Application>Microsoft Office PowerPoint</Application>
  <PresentationFormat>On-screen Show (16:9)</PresentationFormat>
  <Paragraphs>1154</Paragraphs>
  <Slides>152</Slides>
  <Notes>1</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152</vt:i4>
      </vt:variant>
    </vt:vector>
  </HeadingPairs>
  <TitlesOfParts>
    <vt:vector size="158" baseType="lpstr">
      <vt:lpstr>Arial</vt:lpstr>
      <vt:lpstr>Calibri</vt:lpstr>
      <vt:lpstr>Eras Bold ITC</vt:lpstr>
      <vt:lpstr>Noto Sans Symbols</vt:lpstr>
      <vt:lpstr>Old English Text MT</vt:lpstr>
      <vt:lpstr>EXPX Presentation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Sukup</dc:creator>
  <cp:lastModifiedBy>John Sukup</cp:lastModifiedBy>
  <cp:revision>543</cp:revision>
  <dcterms:modified xsi:type="dcterms:W3CDTF">2019-05-08T23:47:02Z</dcterms:modified>
</cp:coreProperties>
</file>